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719" r:id="rId2"/>
    <p:sldMasterId id="2147483731" r:id="rId3"/>
    <p:sldMasterId id="2147483757" r:id="rId4"/>
    <p:sldMasterId id="2147483829" r:id="rId5"/>
    <p:sldMasterId id="2147483865" r:id="rId6"/>
  </p:sldMasterIdLst>
  <p:notesMasterIdLst>
    <p:notesMasterId r:id="rId26"/>
  </p:notesMasterIdLst>
  <p:handoutMasterIdLst>
    <p:handoutMasterId r:id="rId27"/>
  </p:handoutMasterIdLst>
  <p:sldIdLst>
    <p:sldId id="458" r:id="rId7"/>
    <p:sldId id="258" r:id="rId8"/>
    <p:sldId id="326" r:id="rId9"/>
    <p:sldId id="443" r:id="rId10"/>
    <p:sldId id="360" r:id="rId11"/>
    <p:sldId id="459" r:id="rId12"/>
    <p:sldId id="327" r:id="rId13"/>
    <p:sldId id="462" r:id="rId14"/>
    <p:sldId id="461" r:id="rId15"/>
    <p:sldId id="463" r:id="rId16"/>
    <p:sldId id="445" r:id="rId17"/>
    <p:sldId id="446" r:id="rId18"/>
    <p:sldId id="449" r:id="rId19"/>
    <p:sldId id="450" r:id="rId20"/>
    <p:sldId id="451" r:id="rId21"/>
    <p:sldId id="452" r:id="rId22"/>
    <p:sldId id="453" r:id="rId23"/>
    <p:sldId id="454" r:id="rId24"/>
    <p:sldId id="455" r:id="rId25"/>
  </p:sldIdLst>
  <p:sldSz cx="9144000" cy="6858000" type="screen4x3"/>
  <p:notesSz cx="6983413" cy="92837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059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116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174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231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5289" algn="l" defTabSz="914116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2346" algn="l" defTabSz="914116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199404" algn="l" defTabSz="914116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6462" algn="l" defTabSz="914116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FFFFFF"/>
    <a:srgbClr val="FF9900"/>
    <a:srgbClr val="009900"/>
    <a:srgbClr val="96969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88781" autoAdjust="0"/>
  </p:normalViewPr>
  <p:slideViewPr>
    <p:cSldViewPr>
      <p:cViewPr>
        <p:scale>
          <a:sx n="60" d="100"/>
          <a:sy n="60" d="100"/>
        </p:scale>
        <p:origin x="-1398" y="-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7639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9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57639" y="8818564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9" y="8818564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637E3A4-4692-45CF-9FBB-2759897EB0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7" tIns="46439" rIns="92877" bIns="464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6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0" y="30797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714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defTabSz="449124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719" indent="-285660" algn="r" defTabSz="449124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2646" indent="-228529" algn="r" defTabSz="449124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599702" indent="-228529" algn="r" defTabSz="449124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6760" indent="-228529" algn="r" defTabSz="449124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5289" algn="r" defTabSz="91411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r" defTabSz="91411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r" defTabSz="91411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r" defTabSz="91411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phen_Wiesn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Columbia_University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phen_Wiesne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Columbia_Universit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 smtClean="0"/>
              <a:t>Green, Blue, Red. Not mentioning Heuristic! We also have 2^{n/2}…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 smtClean="0"/>
              <a:t>The protagonist!</a:t>
            </a:r>
            <a:r>
              <a:rPr lang="en-US" baseline="0" dirty="0" smtClean="0"/>
              <a:t> We’re used to DGS above smoothing, but not below smoothing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 smtClean="0"/>
              <a:t>The idea was put forward in about 1970 by </a:t>
            </a:r>
            <a:r>
              <a:rPr lang="en-US" dirty="0" smtClean="0">
                <a:hlinkClick r:id="rId3" tooltip="Stephen Wiesner"/>
              </a:rPr>
              <a:t>Stephen </a:t>
            </a:r>
            <a:r>
              <a:rPr lang="en-US" dirty="0" err="1" smtClean="0">
                <a:hlinkClick r:id="rId3" tooltip="Stephen Wiesner"/>
              </a:rPr>
              <a:t>Wiesner</a:t>
            </a:r>
            <a:r>
              <a:rPr lang="en-US" dirty="0" smtClean="0"/>
              <a:t>, a graduate student at </a:t>
            </a:r>
            <a:r>
              <a:rPr lang="en-US" dirty="0" smtClean="0">
                <a:hlinkClick r:id="rId4" tooltip="Columbia University"/>
              </a:rPr>
              <a:t>Columbia University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 smtClean="0"/>
              <a:t>Explain that the distribution over pairs (</a:t>
            </a:r>
            <a:r>
              <a:rPr lang="en-US" dirty="0" err="1" smtClean="0"/>
              <a:t>x,y</a:t>
            </a:r>
            <a:r>
              <a:rPr lang="en-US" dirty="0" smtClean="0"/>
              <a:t>) that we get</a:t>
            </a:r>
            <a:r>
              <a:rPr lang="en-US" baseline="0" dirty="0" smtClean="0"/>
              <a:t> is exactly samples from Gaussian distribution over this lattice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smtClean="0"/>
              <a:t>NEEDS MORE WORK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 smtClean="0"/>
              <a:t>The idea was put forward in about 1970 by </a:t>
            </a:r>
            <a:r>
              <a:rPr lang="en-US" dirty="0" smtClean="0">
                <a:hlinkClick r:id="rId3" tooltip="Stephen Wiesner"/>
              </a:rPr>
              <a:t>Stephen </a:t>
            </a:r>
            <a:r>
              <a:rPr lang="en-US" dirty="0" err="1" smtClean="0">
                <a:hlinkClick r:id="rId3" tooltip="Stephen Wiesner"/>
              </a:rPr>
              <a:t>Wiesner</a:t>
            </a:r>
            <a:r>
              <a:rPr lang="en-US" dirty="0" smtClean="0"/>
              <a:t>, a graduate student at </a:t>
            </a:r>
            <a:r>
              <a:rPr lang="en-US" dirty="0" smtClean="0">
                <a:hlinkClick r:id="rId4" tooltip="Columbia University"/>
              </a:rPr>
              <a:t>Columbia University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algn="l" rtl="0" eaLnBrk="1" hangingPunct="1"/>
            <a:r>
              <a:rPr lang="en-US" dirty="0" smtClean="0"/>
              <a:t>Not related to ordered</a:t>
            </a:r>
            <a:r>
              <a:rPr lang="en-US" baseline="0" dirty="0" smtClean="0"/>
              <a:t> </a:t>
            </a:r>
            <a:r>
              <a:rPr lang="en-US" dirty="0" smtClean="0"/>
              <a:t>lattices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1429" tIns="45714" rIns="91429" bIns="45714"/>
          <a:lstStyle/>
          <a:p>
            <a:pPr algn="l" rtl="0"/>
            <a:r>
              <a:rPr lang="en-US" dirty="0" smtClean="0"/>
              <a:t>Their</a:t>
            </a:r>
            <a:r>
              <a:rPr lang="en-US" baseline="0" dirty="0" smtClean="0"/>
              <a:t> main interest comes from number theory: e.g., the Lagrange’s four-square theorem showing that any positive integer can be written as the sum of four squares, e.g., </a:t>
            </a:r>
            <a:r>
              <a:rPr lang="en-US" dirty="0" smtClean="0"/>
              <a:t>310 = 17</a:t>
            </a:r>
            <a:r>
              <a:rPr lang="en-US" baseline="30000" dirty="0" smtClean="0"/>
              <a:t>2</a:t>
            </a:r>
            <a:r>
              <a:rPr lang="en-US" dirty="0" smtClean="0"/>
              <a:t> + 4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30000" dirty="0" smtClean="0"/>
              <a:t>2</a:t>
            </a:r>
            <a:r>
              <a:rPr lang="en-US" dirty="0" smtClean="0"/>
              <a:t> + 1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863" y="4410076"/>
            <a:ext cx="5121275" cy="4176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1429" tIns="45714" rIns="91429" bIns="45714"/>
          <a:lstStyle/>
          <a:p>
            <a:r>
              <a:rPr lang="en-US" dirty="0"/>
              <a:t>Related to Math, CS, physics…</a:t>
            </a:r>
          </a:p>
          <a:p>
            <a:r>
              <a:rPr lang="en-US" dirty="0"/>
              <a:t>Many more works that I don’t mention</a:t>
            </a:r>
          </a:p>
          <a:p>
            <a:r>
              <a:rPr lang="en-US" dirty="0"/>
              <a:t>LLL gives a very bad approximation</a:t>
            </a:r>
          </a:p>
          <a:p>
            <a:r>
              <a:rPr lang="en-US" dirty="0"/>
              <a:t>The reason lattices are interesting, especially in cryptography: hard problems with lots of structure</a:t>
            </a:r>
          </a:p>
          <a:p>
            <a:r>
              <a:rPr lang="en-US" dirty="0" err="1"/>
              <a:t>Ajtai</a:t>
            </a:r>
            <a:r>
              <a:rPr lang="en-US" dirty="0"/>
              <a:t> work resulted in many papers, even a recent book</a:t>
            </a:r>
          </a:p>
          <a:p>
            <a:r>
              <a:rPr lang="en-US" dirty="0"/>
              <a:t>% he proved that the problem is hard on average case: a random instance is hard as a worst case instance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1429" tIns="45714" rIns="91429" bIns="4571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1429" tIns="45714" rIns="91429" bIns="45714"/>
          <a:lstStyle/>
          <a:p>
            <a:pPr algn="l" defTabSz="449110" rtl="0">
              <a:defRPr/>
            </a:pPr>
            <a:r>
              <a:rPr lang="en-US" dirty="0" smtClean="0"/>
              <a:t>Bram</a:t>
            </a:r>
            <a:r>
              <a:rPr lang="en-US" baseline="0" dirty="0" smtClean="0"/>
              <a:t> Cohen, </a:t>
            </a:r>
            <a:r>
              <a:rPr lang="en-US" baseline="0" dirty="0" err="1" smtClean="0"/>
              <a:t>BitTorrent</a:t>
            </a:r>
            <a:endParaRPr lang="en-US" dirty="0" smtClean="0"/>
          </a:p>
          <a:p>
            <a:pPr algn="l" defTabSz="449110" rtl="0">
              <a:defRPr/>
            </a:pPr>
            <a:r>
              <a:rPr lang="en-US" dirty="0" smtClean="0"/>
              <a:t>“</a:t>
            </a:r>
            <a:r>
              <a:rPr lang="en-US" b="1" dirty="0" smtClean="0"/>
              <a:t>Cryptographic Test Correction</a:t>
            </a:r>
            <a:r>
              <a:rPr lang="en-US" b="0" dirty="0" smtClean="0"/>
              <a:t>”, students grade themselves</a:t>
            </a: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 lIns="91410" tIns="45706" rIns="91410" bIns="45706"/>
          <a:lstStyle/>
          <a:p>
            <a:pPr>
              <a:defRPr/>
            </a:pPr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5C57-0D01-4C2C-A7E1-A9C36E7274F9}" type="slidenum">
              <a:rPr lang="he-IL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4A65-FF8A-4285-90BD-8A53D43447B0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7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E5E7-0C71-4974-AC89-F707A26C61C6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4957-C84D-4577-A3D4-25D669433A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8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A5BB-EDB7-4830-96FE-46BB11E57C0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5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D71A6-73A0-4502-AA57-970DDA82CF1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FE1A-34B7-4C58-BAC0-9BFE1DD54AC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BBA4-D091-4969-B6FC-DD9CF04C725A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EEFF-D649-48B6-BCC0-2E5FAAE6D9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8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7E4D-0172-4CC1-9E8A-D719BFDB82B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2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2614-6467-4E58-B4FF-9CCB95E3E9C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EED8-E5E5-4811-A3AD-1262FE97C752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8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813D-6837-4D3B-B71C-765FEE4CD5E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9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9949-189E-48BF-9D48-D8CEF57CC14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610C-5523-43D4-9E83-CE07227B22E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14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4957-C84D-4577-A3D4-25D669433A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78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A5BB-EDB7-4830-96FE-46BB11E57C0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7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D71A6-73A0-4502-AA57-970DDA82CF1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FE1A-34B7-4C58-BAC0-9BFE1DD54AC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5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BBA4-D091-4969-B6FC-DD9CF04C725A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EEFF-D649-48B6-BCC0-2E5FAAE6D9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7E4D-0172-4CC1-9E8A-D719BFDB82B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CF81-CCDA-4BBC-9BE8-D23D1998017A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623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2614-6467-4E58-B4FF-9CCB95E3E9C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6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813D-6837-4D3B-B71C-765FEE4CD5E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9949-189E-48BF-9D48-D8CEF57CC14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610C-5523-43D4-9E83-CE07227B22E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62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2E878-027E-4DF3-B464-4A279922E33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4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FB9D-3D70-44D8-9107-DCB63552457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8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E6D5-37A6-4930-8681-C3F10EF667F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9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3353-FBC1-44D6-9FDF-CD22DCF1A0D5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8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8090-81FE-4489-A701-770BF5D6DB3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46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E90D-0A38-46F3-A22F-74FB2EFA3C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3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FE26-C64B-44D2-9C1A-888535BDB6C6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312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11866" y="4581525"/>
            <a:ext cx="3132137" cy="22764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5EBB9-E975-40E6-A3A8-ED4AE016FA6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0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0C31-9FFF-4883-819D-B9F6D8B8DB9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52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B76F-778B-44F8-8409-3BB7402A0DE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2DFF-3193-45EC-A156-F3EE27F2ED0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48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5AAB-4FDE-41D9-86EC-C357DDE817E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611516-162C-471C-89E3-D3416103F079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94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56DD0-EE18-4343-B238-FB77B00A6FFE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8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28CD-6AEF-4DA0-8FD3-AF92C12C28BA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31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A5CD-E823-4F26-A114-DC260FC64D07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93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1CD9-5F58-4236-8E13-ECF51635DD69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4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1481A-CAF0-4623-A43B-2E0CF53EDAE9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519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BE982-675D-48EE-AC59-803A052A0BD8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68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C215-164A-4E0A-BA0E-D85E657AA58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7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A813-676C-4F07-8364-04C22F1D1DD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6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6BD2F-C8C8-40D1-82B0-C80083950F10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87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C92A-BD02-49C0-95D5-6ADCDAA5B46A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6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AAB4E-AC89-4C94-9D70-8E8E65B0CD8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4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0B962D-BA61-418F-9A8E-9537550B175D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97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773F8-9991-491E-A5D2-C5D288214DD6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93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87CE-FD11-452D-8015-A199CDA6B857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35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EAED8-4F1D-408C-9D7B-22DA42371F3D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82F5-3F3D-4609-935D-E9DF1E14E159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453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EDE1E-305A-49FA-9955-F4427C70E5E7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2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EDDC-AC05-4730-A001-87202937FEF3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98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757A9-5923-40C3-80D5-2108BA015454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60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EA41D-2C3A-4169-9673-DE58C7375F56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0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D3A2D-AFFB-4F58-A4A1-1FF7BE0CBF5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1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1768-96DA-4C68-9FFC-543438FDB473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0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DF58-0E8B-4E5D-B410-2FE3280092DA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2B6F-779A-41E7-A44A-C10CA593532C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5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C6CE-FB24-42D6-BEDC-18DD969071BB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13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8CBE-8BC4-42CB-B215-695A2F8B4846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1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355D7E4-3910-443E-94D1-5DE20C6B390E}" type="slidenum">
              <a:rPr lang="he-IL"/>
              <a:pPr>
                <a:defRPr/>
              </a:pPr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059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116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174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231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793" indent="-342793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719" indent="-28566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646" indent="-228529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702" indent="-228529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760" indent="-228529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3818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0876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7934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4991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r" defTabSz="91411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rtl="0"/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5EFAC94-A7D9-4C29-B5E4-DD3EFCB41009}" type="slidenum">
              <a:rPr lang="he-IL">
                <a:solidFill>
                  <a:srgbClr val="000000"/>
                </a:solidFill>
                <a:cs typeface="Times New Roman" pitchFamily="18" charset="0"/>
              </a:rPr>
              <a:pPr rtl="0"/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rtl="0"/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5EFAC94-A7D9-4C29-B5E4-DD3EFCB41009}" type="slidenum">
              <a:rPr lang="he-IL">
                <a:solidFill>
                  <a:srgbClr val="000000"/>
                </a:solidFill>
                <a:cs typeface="Times New Roman" pitchFamily="18" charset="0"/>
              </a:rPr>
              <a:pPr rtl="0"/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3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958D7-6942-4CDB-B725-35AEA055C70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42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059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116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174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231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793" indent="-342793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719" indent="-28566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646" indent="-228529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702" indent="-228529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760" indent="-228529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3818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0876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7934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4991" indent="-228529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994A0EE-5404-4328-BF3F-4AD50841A979}" type="slidenum">
              <a:rPr lang="he-IL" smtClean="0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784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6895D310-5D14-4E23-A8B0-E43D6731CEAE}" type="slidenum">
              <a:rPr lang="he-IL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6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305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</a:b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  <a:t>Fast       algorithm for the</a:t>
            </a:r>
            <a:b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  <a:t>Shortest Vector Problem</a:t>
            </a:r>
            <a:endParaRPr lang="en-GB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174" y="315503"/>
            <a:ext cx="64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Arial"/>
              </a:rPr>
              <a:t>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7300" y="5552182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00"/>
              </a:buClr>
              <a:buSzPct val="150000"/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(joint with </a:t>
            </a:r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Aggarwal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, </a:t>
            </a:r>
            <a:r>
              <a:rPr lang="en-GB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Dadush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, and </a:t>
            </a:r>
          </a:p>
          <a:p>
            <a:pPr lvl="0" algn="ctr">
              <a:buClr>
                <a:srgbClr val="FFFF00"/>
              </a:buClr>
              <a:buSzPct val="150000"/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Stephens-</a:t>
            </a:r>
            <a:r>
              <a:rPr lang="en-GB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Davidowitz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57400"/>
            <a:ext cx="9124950" cy="18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73" tIns="46785" rIns="89973" bIns="46785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50000"/>
              <a:buFont typeface="Times New Roman" pitchFamily="18" charset="0"/>
              <a:buNone/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Oded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Regev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 </a:t>
            </a:r>
            <a:endParaRPr lang="en-GB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FFFF00"/>
              </a:buClr>
              <a:buSzPct val="150000"/>
              <a:buFont typeface="Times New Roman" pitchFamily="18" charset="0"/>
              <a:buNone/>
              <a:defRPr/>
            </a:pP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Courant Institute, NYU</a:t>
            </a:r>
          </a:p>
          <a:p>
            <a:pPr algn="ctr" eaLnBrk="1" hangingPunct="1">
              <a:buClr>
                <a:srgbClr val="FFFF00"/>
              </a:buClr>
              <a:buSzPct val="150000"/>
              <a:buFont typeface="Times New Roman" pitchFamily="18" charset="0"/>
              <a:buNone/>
              <a:defRPr/>
            </a:pP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-46862"/>
            <a:ext cx="6400800" cy="338526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latin typeface="Berlin Sans FB" pitchFamily="34" charset="0"/>
                <a:cs typeface="Arial" charset="0"/>
              </a:rPr>
              <a:t>UC Irvine, </a:t>
            </a:r>
            <a:r>
              <a:rPr lang="en-US" sz="1600" kern="0" smtClean="0">
                <a:latin typeface="Berlin Sans FB" pitchFamily="34" charset="0"/>
                <a:cs typeface="Arial" charset="0"/>
              </a:rPr>
              <a:t>Sloan conference   </a:t>
            </a:r>
            <a:r>
              <a:rPr lang="en-US" sz="1600" kern="0" dirty="0" smtClean="0">
                <a:latin typeface="Berlin Sans FB" pitchFamily="34" charset="0"/>
                <a:cs typeface="Arial" charset="0"/>
              </a:rPr>
              <a:t>			     2015/09/02</a:t>
            </a:r>
            <a:endParaRPr lang="en-US" sz="1400" kern="0" dirty="0">
              <a:latin typeface="Berlin Sans FB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8472" y="313872"/>
            <a:ext cx="817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Arial"/>
              </a:rPr>
              <a:t>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15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305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Progress on provable SVP </a:t>
            </a:r>
            <a:r>
              <a:rPr lang="en-US" dirty="0" err="1" smtClean="0">
                <a:solidFill>
                  <a:schemeClr val="bg2"/>
                </a:solidFill>
                <a:latin typeface="Berlin Sans FB" pitchFamily="34" charset="0"/>
              </a:rPr>
              <a:t>algs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graphicFrame>
        <p:nvGraphicFramePr>
          <p:cNvPr id="31" name="Table 221"/>
          <p:cNvGraphicFramePr/>
          <p:nvPr>
            <p:extLst>
              <p:ext uri="{D42A27DB-BD31-4B8C-83A1-F6EECF244321}">
                <p14:modId xmlns:p14="http://schemas.microsoft.com/office/powerpoint/2010/main" val="3091443155"/>
              </p:ext>
            </p:extLst>
          </p:nvPr>
        </p:nvGraphicFramePr>
        <p:xfrm>
          <a:off x="466863" y="685800"/>
          <a:ext cx="7991337" cy="5372100"/>
        </p:xfrm>
        <a:graphic>
          <a:graphicData uri="http://schemas.openxmlformats.org/drawingml/2006/table">
            <a:tbl>
              <a:tblPr firstRow="1" firstCol="1"/>
              <a:tblGrid>
                <a:gridCol w="2420488"/>
                <a:gridCol w="2571695"/>
                <a:gridCol w="2999154"/>
              </a:tblGrid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chemeClr val="bg2"/>
                          </a:solidFill>
                          <a:sym typeface="Helvetica"/>
                        </a:rPr>
                        <a:t>Time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chemeClr val="bg2"/>
                          </a:solidFill>
                          <a:sym typeface="Helvetica"/>
                        </a:rPr>
                        <a:t>Space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rgbClr val="FF0000"/>
                          </a:solidFill>
                          <a:sym typeface="Helvetica"/>
                        </a:rPr>
                        <a:t>[Kan86]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  <a:sym typeface="Helvetica"/>
                        </a:rPr>
                        <a:t>[AKS01]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  <a:sym typeface="Helvetica"/>
                        </a:rPr>
                        <a:t>[NV08, PS09, MV10a]…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rgbClr val="00B050"/>
                          </a:solidFill>
                          <a:sym typeface="Helvetica"/>
                        </a:rPr>
                        <a:t>[MV10b</a:t>
                      </a:r>
                      <a:r>
                        <a:rPr sz="2600" b="1" dirty="0" smtClean="0">
                          <a:solidFill>
                            <a:srgbClr val="00B050"/>
                          </a:solidFill>
                          <a:sym typeface="Helvetica"/>
                        </a:rPr>
                        <a:t>]</a:t>
                      </a:r>
                      <a:r>
                        <a:rPr lang="en-US" sz="2600" b="1" dirty="0" smtClean="0">
                          <a:solidFill>
                            <a:srgbClr val="00B050"/>
                          </a:solidFill>
                          <a:sym typeface="Helvetica"/>
                        </a:rPr>
                        <a:t> </a:t>
                      </a:r>
                      <a:r>
                        <a:rPr lang="en-US" sz="2600" b="1" baseline="0" dirty="0" smtClean="0">
                          <a:solidFill>
                            <a:srgbClr val="00B050"/>
                          </a:solidFill>
                          <a:sym typeface="Helvetica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B050"/>
                          </a:solidFill>
                          <a:sym typeface="Helvetica"/>
                        </a:rPr>
                        <a:t>Det</a:t>
                      </a:r>
                      <a:endParaRPr sz="2600" b="1" i="1" dirty="0">
                        <a:solidFill>
                          <a:srgbClr val="00B050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sz="2600" b="1" dirty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  <a:sym typeface="Helvetica"/>
                        </a:rPr>
                        <a:t>This </a:t>
                      </a:r>
                      <a:r>
                        <a:rPr sz="2600" b="1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  <a:sym typeface="Helvetica"/>
                        </a:rPr>
                        <a:t>work</a:t>
                      </a:r>
                      <a:endParaRPr lang="en-US" sz="2600" b="1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defTabSz="914400">
                        <a:defRPr sz="2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0914" y="1599683"/>
            <a:ext cx="10287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1063" y="1618372"/>
            <a:ext cx="1460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70364" y="3580952"/>
            <a:ext cx="22098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6413" y="3580952"/>
            <a:ext cx="22098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00564" y="4531933"/>
            <a:ext cx="15494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75513" y="4531933"/>
            <a:ext cx="13716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89464" y="5402816"/>
            <a:ext cx="13716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75513" y="5402816"/>
            <a:ext cx="13716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86314" y="2590317"/>
            <a:ext cx="9779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72363" y="2612362"/>
            <a:ext cx="9779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 bwMode="auto">
          <a:xfrm>
            <a:off x="5486400" y="685800"/>
            <a:ext cx="3086100" cy="5715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" y="5060502"/>
            <a:ext cx="8801100" cy="134029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6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3543" y="2010229"/>
            <a:ext cx="6720060" cy="4470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7400" y="800100"/>
            <a:ext cx="5810607" cy="715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1243" y="6150188"/>
            <a:ext cx="12446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313872"/>
            <a:ext cx="8305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Discrete Gaussian Distribution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3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313872"/>
            <a:ext cx="8305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Discrete Gaussian Distribution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pic>
        <p:nvPicPr>
          <p:cNvPr id="7" name="pasted-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9" y="2010229"/>
            <a:ext cx="6719208" cy="4470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7400" y="800100"/>
            <a:ext cx="5810607" cy="715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100" y="6070600"/>
            <a:ext cx="1028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Horizontal Scroll 1"/>
          <p:cNvSpPr/>
          <p:nvPr/>
        </p:nvSpPr>
        <p:spPr bwMode="auto">
          <a:xfrm>
            <a:off x="165100" y="2400300"/>
            <a:ext cx="8750300" cy="28575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If we can </a:t>
            </a:r>
            <a:r>
              <a:rPr lang="en-GB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obtain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discrete Gaussian samples for small enough s, we can solve SVP</a:t>
            </a:r>
          </a:p>
          <a:p>
            <a:pPr algn="ctr"/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84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Obtaining discrete Gaussian samples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800" y="1088197"/>
            <a:ext cx="9207500" cy="67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It is easy to obtain samples for large s </a:t>
            </a:r>
            <a:r>
              <a:rPr lang="en-GB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[GPV08]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Our goal: take samples of width s and output samples with smaller width, say, </a:t>
            </a: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s/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Then we can simply repeat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Naïve attempt: given x output x/2</a:t>
            </a:r>
          </a:p>
          <a:p>
            <a:pPr marL="798370" lvl="2" indent="-341313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Problem: x/2 is not in the lattice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Second naïve attempt: only take x in 2L, and then output x/2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  <a:tabLst>
                <a:tab pos="739775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Correct output distribution, but we keep only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-n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of the samples</a:t>
            </a:r>
          </a:p>
          <a:p>
            <a:pPr marL="0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99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Obtaining discrete Gaussian samples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800" y="1088197"/>
            <a:ext cx="9207500" cy="493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A better attempt: partition the samples according to their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coset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of 2L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Then take two samples from a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coset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and output their average 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Notice that if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x,y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are in the same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coset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of 2L, then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x+y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is in 2L, and so (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x+y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)/2 is in L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Intuitively, since x and y are Gaussian with s, then 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x+y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is Gaussian with </a:t>
            </a:r>
            <a:r>
              <a:rPr lang="en-US" sz="3200" b="1" dirty="0" smtClean="0">
                <a:solidFill>
                  <a:srgbClr val="0101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2·s, and (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x+y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)/2 is Gaussian with s/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But is it distributed correctly?</a:t>
            </a:r>
          </a:p>
        </p:txBody>
      </p:sp>
    </p:spTree>
    <p:extLst>
      <p:ext uri="{BB962C8B-B14F-4D97-AF65-F5344CB8AC3E}">
        <p14:creationId xmlns:p14="http://schemas.microsoft.com/office/powerpoint/2010/main" val="2931285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Input Distribution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1003603"/>
            <a:ext cx="7657143" cy="48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1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chemeClr val="bg2"/>
                </a:solidFill>
                <a:latin typeface="Berlin Sans FB" pitchFamily="34" charset="0"/>
              </a:rPr>
              <a:t>Output </a:t>
            </a: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Distribution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1030085"/>
            <a:ext cx="7657143" cy="479782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800" y="1088197"/>
            <a:ext cx="9207500" cy="16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Red=even</a:t>
            </a:r>
          </a:p>
          <a:p>
            <a:pPr marL="0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Yellow=odd</a:t>
            </a:r>
          </a:p>
          <a:p>
            <a:pPr marL="0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r>
              <a:rPr lang="en-GB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Orange=desired</a:t>
            </a:r>
          </a:p>
        </p:txBody>
      </p:sp>
    </p:spTree>
    <p:extLst>
      <p:ext uri="{BB962C8B-B14F-4D97-AF65-F5344CB8AC3E}">
        <p14:creationId xmlns:p14="http://schemas.microsoft.com/office/powerpoint/2010/main" val="14574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Obtaining discrete Gaussian samples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800" y="1088197"/>
            <a:ext cx="9207500" cy="19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It turns out that by taking “even” with probability p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even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and “odd” </a:t>
            </a: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with probability 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odd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, we get </a:t>
            </a:r>
            <a:r>
              <a:rPr lang="en-GB" sz="32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exactly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the discrete Gaussian distribution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Proof by picture in the one-dimensional case: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14700" y="3543300"/>
            <a:ext cx="2971800" cy="2743200"/>
            <a:chOff x="3314700" y="3543300"/>
            <a:chExt cx="2971800" cy="2743200"/>
          </a:xfrm>
        </p:grpSpPr>
        <p:sp>
          <p:nvSpPr>
            <p:cNvPr id="10" name="Oval 134"/>
            <p:cNvSpPr>
              <a:spLocks noChangeArrowheads="1"/>
            </p:cNvSpPr>
            <p:nvPr/>
          </p:nvSpPr>
          <p:spPr bwMode="auto">
            <a:xfrm>
              <a:off x="3929063" y="46148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36"/>
            <p:cNvSpPr>
              <a:spLocks noChangeArrowheads="1"/>
            </p:cNvSpPr>
            <p:nvPr/>
          </p:nvSpPr>
          <p:spPr bwMode="auto">
            <a:xfrm>
              <a:off x="4843463" y="46148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7"/>
            <p:cNvSpPr>
              <a:spLocks noChangeArrowheads="1"/>
            </p:cNvSpPr>
            <p:nvPr/>
          </p:nvSpPr>
          <p:spPr bwMode="auto">
            <a:xfrm>
              <a:off x="3471863" y="50720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9"/>
            <p:cNvSpPr>
              <a:spLocks noChangeArrowheads="1"/>
            </p:cNvSpPr>
            <p:nvPr/>
          </p:nvSpPr>
          <p:spPr bwMode="auto">
            <a:xfrm>
              <a:off x="4386263" y="50720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42"/>
            <p:cNvSpPr>
              <a:spLocks noChangeArrowheads="1"/>
            </p:cNvSpPr>
            <p:nvPr/>
          </p:nvSpPr>
          <p:spPr bwMode="auto">
            <a:xfrm>
              <a:off x="3929063" y="55292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44"/>
            <p:cNvSpPr>
              <a:spLocks noChangeArrowheads="1"/>
            </p:cNvSpPr>
            <p:nvPr/>
          </p:nvSpPr>
          <p:spPr bwMode="auto">
            <a:xfrm>
              <a:off x="4843463" y="55292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5"/>
            <p:cNvSpPr>
              <a:spLocks noChangeArrowheads="1"/>
            </p:cNvSpPr>
            <p:nvPr/>
          </p:nvSpPr>
          <p:spPr bwMode="auto">
            <a:xfrm>
              <a:off x="3471863" y="59864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47"/>
            <p:cNvSpPr>
              <a:spLocks noChangeArrowheads="1"/>
            </p:cNvSpPr>
            <p:nvPr/>
          </p:nvSpPr>
          <p:spPr bwMode="auto">
            <a:xfrm>
              <a:off x="4386263" y="59864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50"/>
            <p:cNvSpPr>
              <a:spLocks noChangeArrowheads="1"/>
            </p:cNvSpPr>
            <p:nvPr/>
          </p:nvSpPr>
          <p:spPr bwMode="auto">
            <a:xfrm>
              <a:off x="5300663" y="50720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2"/>
            <p:cNvSpPr>
              <a:spLocks noChangeArrowheads="1"/>
            </p:cNvSpPr>
            <p:nvPr/>
          </p:nvSpPr>
          <p:spPr bwMode="auto">
            <a:xfrm>
              <a:off x="5300663" y="59864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3"/>
            <p:cNvSpPr>
              <a:spLocks noChangeArrowheads="1"/>
            </p:cNvSpPr>
            <p:nvPr/>
          </p:nvSpPr>
          <p:spPr bwMode="auto">
            <a:xfrm>
              <a:off x="5757863" y="46148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5"/>
            <p:cNvSpPr>
              <a:spLocks noChangeArrowheads="1"/>
            </p:cNvSpPr>
            <p:nvPr/>
          </p:nvSpPr>
          <p:spPr bwMode="auto">
            <a:xfrm>
              <a:off x="5757863" y="55292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58"/>
            <p:cNvSpPr>
              <a:spLocks noChangeArrowheads="1"/>
            </p:cNvSpPr>
            <p:nvPr/>
          </p:nvSpPr>
          <p:spPr bwMode="auto">
            <a:xfrm>
              <a:off x="3929063" y="37004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60"/>
            <p:cNvSpPr>
              <a:spLocks noChangeArrowheads="1"/>
            </p:cNvSpPr>
            <p:nvPr/>
          </p:nvSpPr>
          <p:spPr bwMode="auto">
            <a:xfrm>
              <a:off x="4843463" y="37004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61"/>
            <p:cNvSpPr>
              <a:spLocks noChangeArrowheads="1"/>
            </p:cNvSpPr>
            <p:nvPr/>
          </p:nvSpPr>
          <p:spPr bwMode="auto">
            <a:xfrm>
              <a:off x="3471863" y="41576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63"/>
            <p:cNvSpPr>
              <a:spLocks noChangeArrowheads="1"/>
            </p:cNvSpPr>
            <p:nvPr/>
          </p:nvSpPr>
          <p:spPr bwMode="auto">
            <a:xfrm>
              <a:off x="4386263" y="41576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66"/>
            <p:cNvSpPr>
              <a:spLocks noChangeArrowheads="1"/>
            </p:cNvSpPr>
            <p:nvPr/>
          </p:nvSpPr>
          <p:spPr bwMode="auto">
            <a:xfrm>
              <a:off x="5300663" y="4157663"/>
              <a:ext cx="185738" cy="173037"/>
            </a:xfrm>
            <a:prstGeom prst="ellipse">
              <a:avLst/>
            </a:prstGeom>
            <a:solidFill>
              <a:srgbClr val="FFFF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67"/>
            <p:cNvSpPr>
              <a:spLocks noChangeArrowheads="1"/>
            </p:cNvSpPr>
            <p:nvPr/>
          </p:nvSpPr>
          <p:spPr bwMode="auto">
            <a:xfrm>
              <a:off x="5757863" y="3700463"/>
              <a:ext cx="185738" cy="173037"/>
            </a:xfrm>
            <a:prstGeom prst="ellipse">
              <a:avLst/>
            </a:prstGeom>
            <a:solidFill>
              <a:srgbClr val="009900"/>
            </a:soli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79"/>
            <p:cNvSpPr>
              <a:spLocks noChangeShapeType="1"/>
            </p:cNvSpPr>
            <p:nvPr/>
          </p:nvSpPr>
          <p:spPr bwMode="auto">
            <a:xfrm flipV="1">
              <a:off x="4476750" y="3543300"/>
              <a:ext cx="0" cy="274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7"/>
            <p:cNvSpPr>
              <a:spLocks noChangeShapeType="1"/>
            </p:cNvSpPr>
            <p:nvPr/>
          </p:nvSpPr>
          <p:spPr bwMode="auto">
            <a:xfrm>
              <a:off x="3314700" y="5156200"/>
              <a:ext cx="297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Oval 170"/>
          <p:cNvSpPr>
            <a:spLocks noChangeArrowheads="1"/>
          </p:cNvSpPr>
          <p:nvPr/>
        </p:nvSpPr>
        <p:spPr bwMode="auto">
          <a:xfrm>
            <a:off x="1714500" y="4313238"/>
            <a:ext cx="185738" cy="173037"/>
          </a:xfrm>
          <a:prstGeom prst="ellipse">
            <a:avLst/>
          </a:prstGeom>
          <a:solidFill>
            <a:srgbClr val="FFFF00"/>
          </a:soli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173"/>
          <p:cNvSpPr>
            <a:spLocks noChangeArrowheads="1"/>
          </p:cNvSpPr>
          <p:nvPr/>
        </p:nvSpPr>
        <p:spPr bwMode="auto">
          <a:xfrm>
            <a:off x="1714500" y="5172075"/>
            <a:ext cx="185738" cy="173037"/>
          </a:xfrm>
          <a:prstGeom prst="ellipse">
            <a:avLst/>
          </a:prstGeom>
          <a:solidFill>
            <a:srgbClr val="009900"/>
          </a:soli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174"/>
          <p:cNvSpPr txBox="1">
            <a:spLocks noChangeArrowheads="1"/>
          </p:cNvSpPr>
          <p:nvPr/>
        </p:nvSpPr>
        <p:spPr bwMode="auto">
          <a:xfrm>
            <a:off x="1875063" y="4114800"/>
            <a:ext cx="9221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Even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3889682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90" grpId="0" animBg="1"/>
      <p:bldP spid="93" grpId="0" animBg="1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Square Sampling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808551"/>
            <a:ext cx="9207500" cy="46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Summary so far:</a:t>
            </a:r>
          </a:p>
          <a:p>
            <a:pPr marL="850900" lvl="1" indent="-395288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Bucket the samples into 2</a:t>
            </a:r>
            <a:r>
              <a:rPr lang="en-GB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buckets, based on their </a:t>
            </a:r>
            <a:r>
              <a:rPr lang="en-GB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coset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of 2L</a:t>
            </a:r>
          </a:p>
          <a:p>
            <a:pPr marL="850900" lvl="1" indent="-395288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Then pick a bucket with probability proportional to </a:t>
            </a:r>
            <a:r>
              <a:rPr lang="en-GB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square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of its probability, and output (</a:t>
            </a:r>
            <a:r>
              <a:rPr lang="en-GB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x+y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)/2 for two vectors in the bucket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For this we use a “square sampling” procedure: given samples from a distribution (p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1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,…,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</a:t>
            </a:r>
            <a:r>
              <a:rPr lang="en-GB" sz="3200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), output samples from the distribution (p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1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,…,p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)/</a:t>
            </a: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∑p</a:t>
            </a:r>
            <a:r>
              <a:rPr lang="en-GB" sz="3200" baseline="-25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</a:t>
            </a:r>
            <a:r>
              <a:rPr lang="en-GB" sz="32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We do this using rejection sampling 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The loss rate is ∑p</a:t>
            </a:r>
            <a:r>
              <a:rPr lang="en-GB" sz="32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2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/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</a:t>
            </a:r>
            <a:r>
              <a:rPr lang="en-GB" sz="3200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max</a:t>
            </a:r>
            <a:endParaRPr lang="en-GB" sz="3200" baseline="-250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Total loss is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n/2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due to magic!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  <a:sym typeface="Wingdings" panose="05000000000000000000" pitchFamily="2" charset="2"/>
              </a:rPr>
              <a:t> 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5720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6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228600"/>
            <a:ext cx="86487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rtl="0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2"/>
                </a:solidFill>
                <a:latin typeface="Berlin Sans FB" pitchFamily="34" charset="0"/>
              </a:rPr>
              <a:t>Summary</a:t>
            </a:r>
            <a:endParaRPr lang="en-GB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800" y="914400"/>
            <a:ext cx="9207500" cy="59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rtl="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In time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we are able to sample from the discrete Gaussian distribution (of any radius)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This implies a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time algorithm for SVP 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Recent work by my </a:t>
            </a:r>
            <a:r>
              <a:rPr lang="en-GB" sz="3200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coauthors</a:t>
            </a:r>
            <a:r>
              <a:rPr lang="en-GB" sz="3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: also CVP in 2</a:t>
            </a:r>
            <a:r>
              <a:rPr lang="en-GB" sz="32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 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A close inspection of our algorithm shows that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n/2 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should be the right answer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So far we are only able to achieve that above smoothing</a:t>
            </a: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This implies 2</a:t>
            </a:r>
            <a:r>
              <a:rPr lang="en-GB" sz="32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n/2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 algorithm for O(1)-</a:t>
            </a:r>
            <a:r>
              <a:rPr lang="en-GB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GapSVP</a:t>
            </a:r>
            <a:endParaRPr lang="en-GB" sz="3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  <a:p>
            <a:pPr marL="455613" lvl="1" indent="34290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  <a:buFont typeface="Times New Roman" charset="0"/>
              <a:buChar char="•"/>
            </a:pP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Puzzle: given coin with unknown heads probability p; output a coin with probability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GB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Times New Roman" charset="0"/>
              </a:rPr>
              <a:t>p</a:t>
            </a:r>
          </a:p>
          <a:p>
            <a:pPr marL="339867" indent="0" eaLnBrk="1" hangingPunct="1">
              <a:lnSpc>
                <a:spcPct val="90000"/>
              </a:lnSpc>
              <a:spcBef>
                <a:spcPts val="788"/>
              </a:spcBef>
              <a:buClr>
                <a:srgbClr val="FFFF00"/>
              </a:buClr>
              <a:buSzPct val="133000"/>
            </a:pPr>
            <a:endParaRPr lang="en-GB" sz="3200" baseline="300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8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60328" y="1028700"/>
            <a:ext cx="5083175" cy="4800600"/>
          </a:xfrm>
        </p:spPr>
        <p:txBody>
          <a:bodyPr lIns="89973" tIns="46785" rIns="89973" bIns="46785" anchor="t"/>
          <a:lstStyle/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buFont typeface="Arial" pitchFamily="34" charset="0"/>
              <a:buChar char="•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A lattice is a set of points</a:t>
            </a: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endParaRPr lang="en-GB" sz="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        L={a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v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+…+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a</a:t>
            </a:r>
            <a:r>
              <a:rPr lang="en-GB" sz="2800" baseline="-25000" dirty="0" err="1">
                <a:solidFill>
                  <a:srgbClr val="FFFF00"/>
                </a:solidFill>
                <a:latin typeface="Berlin Sans FB" pitchFamily="34" charset="0"/>
              </a:rPr>
              <a:t>n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v</a:t>
            </a:r>
            <a:r>
              <a:rPr lang="en-GB" sz="2800" baseline="-25000" dirty="0" err="1">
                <a:solidFill>
                  <a:srgbClr val="FFFF00"/>
                </a:solidFill>
                <a:latin typeface="Berlin Sans FB" pitchFamily="34" charset="0"/>
              </a:rPr>
              <a:t>n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| 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a</a:t>
            </a:r>
            <a:r>
              <a:rPr lang="en-GB" sz="2800" baseline="-25000" dirty="0" err="1">
                <a:solidFill>
                  <a:srgbClr val="FFFF00"/>
                </a:solidFill>
                <a:latin typeface="Berlin Sans FB" pitchFamily="34" charset="0"/>
              </a:rPr>
              <a:t>i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integers}</a:t>
            </a: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endParaRPr lang="en-GB" sz="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	for some linearly independent vectors v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,…,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v</a:t>
            </a:r>
            <a:r>
              <a:rPr lang="en-GB" sz="2800" baseline="-25000" dirty="0" err="1">
                <a:solidFill>
                  <a:srgbClr val="FFFF00"/>
                </a:solidFill>
                <a:latin typeface="Berlin Sans FB" pitchFamily="34" charset="0"/>
              </a:rPr>
              <a:t>n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 in 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R</a:t>
            </a:r>
            <a:r>
              <a:rPr lang="en-GB" sz="2800" baseline="30000" dirty="0" err="1">
                <a:solidFill>
                  <a:srgbClr val="FFFF00"/>
                </a:solidFill>
                <a:latin typeface="Berlin Sans FB" pitchFamily="34" charset="0"/>
              </a:rPr>
              <a:t>n</a:t>
            </a:r>
            <a:endParaRPr lang="en-GB" sz="2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buFont typeface="Arial" pitchFamily="34" charset="0"/>
              <a:buChar char="•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endParaRPr lang="en-GB" sz="2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buFont typeface="Arial" pitchFamily="34" charset="0"/>
              <a:buChar char="•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We call v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,…,</a:t>
            </a:r>
            <a:r>
              <a:rPr lang="en-GB" sz="2800" dirty="0" err="1">
                <a:solidFill>
                  <a:srgbClr val="FFFF00"/>
                </a:solidFill>
                <a:latin typeface="Berlin Sans FB" pitchFamily="34" charset="0"/>
              </a:rPr>
              <a:t>v</a:t>
            </a:r>
            <a:r>
              <a:rPr lang="en-GB" sz="2800" baseline="-25000" dirty="0" err="1">
                <a:solidFill>
                  <a:srgbClr val="FFFF00"/>
                </a:solidFill>
                <a:latin typeface="Berlin Sans FB" pitchFamily="34" charset="0"/>
              </a:rPr>
              <a:t>n</a:t>
            </a:r>
            <a:r>
              <a:rPr lang="en-GB" sz="2800" baseline="-250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a basis of L</a:t>
            </a: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buFont typeface="Arial" pitchFamily="34" charset="0"/>
              <a:buChar char="•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endParaRPr lang="en-GB" sz="2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285660" indent="-285660" rtl="0" eaLnBrk="1" hangingPunct="1">
              <a:lnSpc>
                <a:spcPct val="80000"/>
              </a:lnSpc>
              <a:spcBef>
                <a:spcPts val="688"/>
              </a:spcBef>
              <a:buClr>
                <a:srgbClr val="FFFF00"/>
              </a:buClr>
              <a:buSzPct val="130000"/>
              <a:buFont typeface="Arial" pitchFamily="34" charset="0"/>
              <a:buChar char="•"/>
              <a:tabLst>
                <a:tab pos="910942" algn="l"/>
                <a:tab pos="1825057" algn="l"/>
                <a:tab pos="2739173" algn="l"/>
                <a:tab pos="3653288" algn="l"/>
                <a:tab pos="4567405" algn="l"/>
                <a:tab pos="5481521" algn="l"/>
                <a:tab pos="6395636" algn="l"/>
                <a:tab pos="7309751" algn="l"/>
                <a:tab pos="8223867" algn="l"/>
                <a:tab pos="9137981" algn="l"/>
                <a:tab pos="10052098" algn="l"/>
              </a:tabLst>
              <a:defRPr/>
            </a:pPr>
            <a:endParaRPr lang="en-GB" sz="28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71500" y="-114300"/>
            <a:ext cx="7772400" cy="1143000"/>
          </a:xfrm>
        </p:spPr>
        <p:txBody>
          <a:bodyPr lIns="89973" tIns="46785" rIns="89973" bIns="46785" anchor="ctr"/>
          <a:lstStyle/>
          <a:p>
            <a:pPr marL="0" indent="0" algn="ctr" rtl="0" eaLnBrk="1" hangingPunct="1">
              <a:spcBef>
                <a:spcPct val="0"/>
              </a:spcBef>
              <a:buClr>
                <a:srgbClr val="FFFF00"/>
              </a:buClr>
              <a:buSzTx/>
              <a:buNone/>
              <a:tabLst>
                <a:tab pos="0" algn="l"/>
                <a:tab pos="914116" algn="l"/>
                <a:tab pos="1828231" algn="l"/>
                <a:tab pos="2742346" algn="l"/>
                <a:tab pos="3656462" algn="l"/>
                <a:tab pos="4570578" algn="l"/>
                <a:tab pos="5484694" algn="l"/>
                <a:tab pos="6398809" algn="l"/>
                <a:tab pos="7312925" algn="l"/>
                <a:tab pos="8227041" algn="l"/>
                <a:tab pos="9141156" algn="l"/>
                <a:tab pos="10055272" algn="l"/>
              </a:tabLst>
              <a:defRPr/>
            </a:pPr>
            <a:r>
              <a:rPr lang="en-GB" sz="4400" dirty="0">
                <a:solidFill>
                  <a:srgbClr val="FFFF00"/>
                </a:solidFill>
                <a:latin typeface="Berlin Sans FB" pitchFamily="34" charset="0"/>
              </a:rPr>
              <a:t>Lattices</a:t>
            </a:r>
          </a:p>
        </p:txBody>
      </p:sp>
      <p:grpSp>
        <p:nvGrpSpPr>
          <p:cNvPr id="7172" name="Group 42"/>
          <p:cNvGrpSpPr>
            <a:grpSpLocks/>
          </p:cNvGrpSpPr>
          <p:nvPr/>
        </p:nvGrpSpPr>
        <p:grpSpPr bwMode="auto">
          <a:xfrm>
            <a:off x="5715001" y="2090739"/>
            <a:ext cx="3125788" cy="3052763"/>
            <a:chOff x="3455" y="1344"/>
            <a:chExt cx="1969" cy="1923"/>
          </a:xfrm>
        </p:grpSpPr>
        <p:sp>
          <p:nvSpPr>
            <p:cNvPr id="7188" name="Oval 43"/>
            <p:cNvSpPr>
              <a:spLocks noChangeArrowheads="1"/>
            </p:cNvSpPr>
            <p:nvPr/>
          </p:nvSpPr>
          <p:spPr bwMode="auto">
            <a:xfrm>
              <a:off x="3859" y="312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89" name="Oval 44"/>
            <p:cNvSpPr>
              <a:spLocks noChangeArrowheads="1"/>
            </p:cNvSpPr>
            <p:nvPr/>
          </p:nvSpPr>
          <p:spPr bwMode="auto">
            <a:xfrm>
              <a:off x="4310" y="310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0" name="Oval 45"/>
            <p:cNvSpPr>
              <a:spLocks noChangeArrowheads="1"/>
            </p:cNvSpPr>
            <p:nvPr/>
          </p:nvSpPr>
          <p:spPr bwMode="auto">
            <a:xfrm>
              <a:off x="4724" y="309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1" name="Oval 46"/>
            <p:cNvSpPr>
              <a:spLocks noChangeArrowheads="1"/>
            </p:cNvSpPr>
            <p:nvPr/>
          </p:nvSpPr>
          <p:spPr bwMode="auto">
            <a:xfrm>
              <a:off x="3478" y="2701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2" name="Oval 47"/>
            <p:cNvSpPr>
              <a:spLocks noChangeArrowheads="1"/>
            </p:cNvSpPr>
            <p:nvPr/>
          </p:nvSpPr>
          <p:spPr bwMode="auto">
            <a:xfrm>
              <a:off x="3892" y="268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3" name="Oval 48"/>
            <p:cNvSpPr>
              <a:spLocks noChangeArrowheads="1"/>
            </p:cNvSpPr>
            <p:nvPr/>
          </p:nvSpPr>
          <p:spPr bwMode="auto">
            <a:xfrm>
              <a:off x="4343" y="266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4" name="Oval 49"/>
            <p:cNvSpPr>
              <a:spLocks noChangeArrowheads="1"/>
            </p:cNvSpPr>
            <p:nvPr/>
          </p:nvSpPr>
          <p:spPr bwMode="auto">
            <a:xfrm>
              <a:off x="4757" y="265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5" name="Oval 50"/>
            <p:cNvSpPr>
              <a:spLocks noChangeArrowheads="1"/>
            </p:cNvSpPr>
            <p:nvPr/>
          </p:nvSpPr>
          <p:spPr bwMode="auto">
            <a:xfrm>
              <a:off x="3511" y="227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6" name="Oval 51"/>
            <p:cNvSpPr>
              <a:spLocks noChangeArrowheads="1"/>
            </p:cNvSpPr>
            <p:nvPr/>
          </p:nvSpPr>
          <p:spPr bwMode="auto">
            <a:xfrm>
              <a:off x="3925" y="225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7" name="Oval 52"/>
            <p:cNvSpPr>
              <a:spLocks noChangeArrowheads="1"/>
            </p:cNvSpPr>
            <p:nvPr/>
          </p:nvSpPr>
          <p:spPr bwMode="auto">
            <a:xfrm>
              <a:off x="4376" y="2232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8" name="Oval 53"/>
            <p:cNvSpPr>
              <a:spLocks noChangeArrowheads="1"/>
            </p:cNvSpPr>
            <p:nvPr/>
          </p:nvSpPr>
          <p:spPr bwMode="auto">
            <a:xfrm>
              <a:off x="4790" y="221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99" name="Oval 54"/>
            <p:cNvSpPr>
              <a:spLocks noChangeArrowheads="1"/>
            </p:cNvSpPr>
            <p:nvPr/>
          </p:nvSpPr>
          <p:spPr bwMode="auto">
            <a:xfrm>
              <a:off x="3544" y="185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0" name="Oval 55"/>
            <p:cNvSpPr>
              <a:spLocks noChangeArrowheads="1"/>
            </p:cNvSpPr>
            <p:nvPr/>
          </p:nvSpPr>
          <p:spPr bwMode="auto">
            <a:xfrm>
              <a:off x="3958" y="184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1" name="Oval 56"/>
            <p:cNvSpPr>
              <a:spLocks noChangeArrowheads="1"/>
            </p:cNvSpPr>
            <p:nvPr/>
          </p:nvSpPr>
          <p:spPr bwMode="auto">
            <a:xfrm>
              <a:off x="4409" y="181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2" name="Oval 57"/>
            <p:cNvSpPr>
              <a:spLocks noChangeArrowheads="1"/>
            </p:cNvSpPr>
            <p:nvPr/>
          </p:nvSpPr>
          <p:spPr bwMode="auto">
            <a:xfrm>
              <a:off x="4823" y="180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3" name="Oval 58"/>
            <p:cNvSpPr>
              <a:spLocks noChangeArrowheads="1"/>
            </p:cNvSpPr>
            <p:nvPr/>
          </p:nvSpPr>
          <p:spPr bwMode="auto">
            <a:xfrm>
              <a:off x="3568" y="139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4" name="Oval 59"/>
            <p:cNvSpPr>
              <a:spLocks noChangeArrowheads="1"/>
            </p:cNvSpPr>
            <p:nvPr/>
          </p:nvSpPr>
          <p:spPr bwMode="auto">
            <a:xfrm>
              <a:off x="3982" y="1385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5" name="Oval 60"/>
            <p:cNvSpPr>
              <a:spLocks noChangeArrowheads="1"/>
            </p:cNvSpPr>
            <p:nvPr/>
          </p:nvSpPr>
          <p:spPr bwMode="auto">
            <a:xfrm>
              <a:off x="4433" y="1361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6" name="Oval 61"/>
            <p:cNvSpPr>
              <a:spLocks noChangeArrowheads="1"/>
            </p:cNvSpPr>
            <p:nvPr/>
          </p:nvSpPr>
          <p:spPr bwMode="auto">
            <a:xfrm>
              <a:off x="4847" y="1348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7" name="Oval 62"/>
            <p:cNvSpPr>
              <a:spLocks noChangeArrowheads="1"/>
            </p:cNvSpPr>
            <p:nvPr/>
          </p:nvSpPr>
          <p:spPr bwMode="auto">
            <a:xfrm>
              <a:off x="5184" y="308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8" name="Oval 63"/>
            <p:cNvSpPr>
              <a:spLocks noChangeArrowheads="1"/>
            </p:cNvSpPr>
            <p:nvPr/>
          </p:nvSpPr>
          <p:spPr bwMode="auto">
            <a:xfrm>
              <a:off x="5217" y="264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09" name="Oval 64"/>
            <p:cNvSpPr>
              <a:spLocks noChangeArrowheads="1"/>
            </p:cNvSpPr>
            <p:nvPr/>
          </p:nvSpPr>
          <p:spPr bwMode="auto">
            <a:xfrm>
              <a:off x="5250" y="2215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10" name="Oval 65"/>
            <p:cNvSpPr>
              <a:spLocks noChangeArrowheads="1"/>
            </p:cNvSpPr>
            <p:nvPr/>
          </p:nvSpPr>
          <p:spPr bwMode="auto">
            <a:xfrm>
              <a:off x="5283" y="1802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11" name="Oval 66"/>
            <p:cNvSpPr>
              <a:spLocks noChangeArrowheads="1"/>
            </p:cNvSpPr>
            <p:nvPr/>
          </p:nvSpPr>
          <p:spPr bwMode="auto">
            <a:xfrm>
              <a:off x="5307" y="1344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12" name="Oval 67"/>
            <p:cNvSpPr>
              <a:spLocks noChangeArrowheads="1"/>
            </p:cNvSpPr>
            <p:nvPr/>
          </p:nvSpPr>
          <p:spPr bwMode="auto">
            <a:xfrm>
              <a:off x="3455" y="3158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</p:grpSp>
      <p:sp>
        <p:nvSpPr>
          <p:cNvPr id="7173" name="Line 68"/>
          <p:cNvSpPr>
            <a:spLocks noChangeShapeType="1"/>
          </p:cNvSpPr>
          <p:nvPr/>
        </p:nvSpPr>
        <p:spPr bwMode="auto">
          <a:xfrm flipV="1">
            <a:off x="5808666" y="4298950"/>
            <a:ext cx="668337" cy="735012"/>
          </a:xfrm>
          <a:prstGeom prst="line">
            <a:avLst/>
          </a:prstGeom>
          <a:noFill/>
          <a:ln w="3816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74" name="Line 69"/>
          <p:cNvSpPr>
            <a:spLocks noChangeShapeType="1"/>
          </p:cNvSpPr>
          <p:nvPr/>
        </p:nvSpPr>
        <p:spPr bwMode="auto">
          <a:xfrm flipV="1">
            <a:off x="5808666" y="4298950"/>
            <a:ext cx="58737" cy="735012"/>
          </a:xfrm>
          <a:prstGeom prst="line">
            <a:avLst/>
          </a:prstGeom>
          <a:noFill/>
          <a:ln w="3816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75" name="Text Box 70"/>
          <p:cNvSpPr txBox="1">
            <a:spLocks noChangeArrowheads="1"/>
          </p:cNvSpPr>
          <p:nvPr/>
        </p:nvSpPr>
        <p:spPr bwMode="auto">
          <a:xfrm>
            <a:off x="5410203" y="390366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176" name="Text Box 71"/>
          <p:cNvSpPr txBox="1">
            <a:spLocks noChangeArrowheads="1"/>
          </p:cNvSpPr>
          <p:nvPr/>
        </p:nvSpPr>
        <p:spPr bwMode="auto">
          <a:xfrm>
            <a:off x="6096000" y="390366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177" name="Text Box 72"/>
          <p:cNvSpPr txBox="1">
            <a:spLocks noChangeArrowheads="1"/>
          </p:cNvSpPr>
          <p:nvPr/>
        </p:nvSpPr>
        <p:spPr bwMode="auto">
          <a:xfrm>
            <a:off x="5181601" y="504666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0</a:t>
            </a:r>
          </a:p>
        </p:txBody>
      </p:sp>
      <p:sp>
        <p:nvSpPr>
          <p:cNvPr id="7178" name="Text Box 73"/>
          <p:cNvSpPr txBox="1">
            <a:spLocks noChangeArrowheads="1"/>
          </p:cNvSpPr>
          <p:nvPr/>
        </p:nvSpPr>
        <p:spPr bwMode="auto">
          <a:xfrm>
            <a:off x="5486402" y="323374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179" name="Text Box 74"/>
          <p:cNvSpPr txBox="1">
            <a:spLocks noChangeArrowheads="1"/>
          </p:cNvSpPr>
          <p:nvPr/>
        </p:nvSpPr>
        <p:spPr bwMode="auto">
          <a:xfrm>
            <a:off x="6096000" y="315754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+v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180" name="Text Box 75"/>
          <p:cNvSpPr txBox="1">
            <a:spLocks noChangeArrowheads="1"/>
          </p:cNvSpPr>
          <p:nvPr/>
        </p:nvSpPr>
        <p:spPr bwMode="auto">
          <a:xfrm>
            <a:off x="6858003" y="315754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181" name="Text Box 76"/>
          <p:cNvSpPr txBox="1">
            <a:spLocks noChangeArrowheads="1"/>
          </p:cNvSpPr>
          <p:nvPr/>
        </p:nvSpPr>
        <p:spPr bwMode="auto">
          <a:xfrm>
            <a:off x="6781800" y="382746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-v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182" name="Text Box 77"/>
          <p:cNvSpPr txBox="1">
            <a:spLocks noChangeArrowheads="1"/>
          </p:cNvSpPr>
          <p:nvPr/>
        </p:nvSpPr>
        <p:spPr bwMode="auto">
          <a:xfrm>
            <a:off x="6553200" y="4529140"/>
            <a:ext cx="12192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rtl="0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  <a:r>
              <a:rPr lang="en-GB" sz="2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-2v</a:t>
            </a:r>
            <a:r>
              <a:rPr lang="en-GB" sz="2000" baseline="-2500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183" name="Oval 78"/>
          <p:cNvSpPr>
            <a:spLocks noChangeArrowheads="1"/>
          </p:cNvSpPr>
          <p:nvPr/>
        </p:nvSpPr>
        <p:spPr bwMode="auto">
          <a:xfrm>
            <a:off x="5657852" y="5656262"/>
            <a:ext cx="185738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84" name="Oval 79"/>
          <p:cNvSpPr>
            <a:spLocks noChangeArrowheads="1"/>
          </p:cNvSpPr>
          <p:nvPr/>
        </p:nvSpPr>
        <p:spPr bwMode="auto">
          <a:xfrm>
            <a:off x="6315077" y="5634037"/>
            <a:ext cx="185738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85" name="Oval 80"/>
          <p:cNvSpPr>
            <a:spLocks noChangeArrowheads="1"/>
          </p:cNvSpPr>
          <p:nvPr/>
        </p:nvSpPr>
        <p:spPr bwMode="auto">
          <a:xfrm>
            <a:off x="7031041" y="5595937"/>
            <a:ext cx="185737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86" name="Oval 81"/>
          <p:cNvSpPr>
            <a:spLocks noChangeArrowheads="1"/>
          </p:cNvSpPr>
          <p:nvPr/>
        </p:nvSpPr>
        <p:spPr bwMode="auto">
          <a:xfrm>
            <a:off x="7688266" y="5575303"/>
            <a:ext cx="185737" cy="173037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7187" name="Oval 82"/>
          <p:cNvSpPr>
            <a:spLocks noChangeArrowheads="1"/>
          </p:cNvSpPr>
          <p:nvPr/>
        </p:nvSpPr>
        <p:spPr bwMode="auto">
          <a:xfrm>
            <a:off x="8401050" y="5556253"/>
            <a:ext cx="185738" cy="173037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Geometric objects with rich mathematical structure</a:t>
            </a:r>
          </a:p>
          <a:p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Considerable mathematical interest, starting from early work by </a:t>
            </a:r>
            <a: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  <a:t>Lagrange 1770, Gauss 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1801, </a:t>
            </a:r>
            <a:r>
              <a:rPr lang="en-US" dirty="0" err="1">
                <a:solidFill>
                  <a:srgbClr val="FFFF00"/>
                </a:solidFill>
                <a:latin typeface="Berlin Sans FB" pitchFamily="34" charset="0"/>
              </a:rPr>
              <a:t>Hermite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 1850, and </a:t>
            </a:r>
            <a:r>
              <a:rPr lang="en-US" dirty="0" err="1">
                <a:solidFill>
                  <a:srgbClr val="FFFF00"/>
                </a:solidFill>
                <a:latin typeface="Berlin Sans FB" pitchFamily="34" charset="0"/>
              </a:rPr>
              <a:t>Minkowski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 1896. 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5451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1028700"/>
            <a:ext cx="9029700" cy="8115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342900" indent="-342900" rtl="0"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FFFF00"/>
                </a:solidFill>
                <a:latin typeface="Berlin Sans FB" pitchFamily="34" charset="0"/>
              </a:rPr>
              <a:t>SVP: Given a lattice, find </a:t>
            </a:r>
            <a:r>
              <a:rPr lang="en-GB" sz="2800" dirty="0" smtClean="0">
                <a:solidFill>
                  <a:srgbClr val="FFFF00"/>
                </a:solidFill>
                <a:latin typeface="Berlin Sans FB" pitchFamily="34" charset="0"/>
              </a:rPr>
              <a:t>the shortest vector</a:t>
            </a:r>
          </a:p>
          <a:p>
            <a:pPr marL="342900" indent="-342900" rtl="0"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Best known algorithm runs in time 2</a:t>
            </a:r>
            <a:r>
              <a:rPr lang="en-US" sz="2800" baseline="30000" dirty="0" smtClean="0">
                <a:solidFill>
                  <a:srgbClr val="FFFF00"/>
                </a:solidFill>
                <a:latin typeface="Berlin Sans FB" pitchFamily="34" charset="0"/>
              </a:rPr>
              <a:t>O(n) </a:t>
            </a:r>
            <a:r>
              <a:rPr lang="en-US" sz="2000" dirty="0" smtClean="0">
                <a:solidFill>
                  <a:srgbClr val="FF9900"/>
                </a:solidFill>
                <a:latin typeface="Berlin Sans FB" pitchFamily="34" charset="0"/>
              </a:rPr>
              <a:t>[AjtaiKumarSivakumar01,…]</a:t>
            </a:r>
          </a:p>
          <a:p>
            <a:pPr marL="800100" lvl="5" indent="-342900" rtl="0"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No better quantum algorithm known</a:t>
            </a:r>
          </a:p>
          <a:p>
            <a:pPr marL="342900" indent="-342900" rtl="0"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  <a:p>
            <a:pPr marL="742950" lvl="1" indent="-285750" rtl="0">
              <a:spcBef>
                <a:spcPts val="588"/>
              </a:spcBef>
              <a:buClr>
                <a:srgbClr val="FFFF00"/>
              </a:buClr>
              <a:buSzPct val="85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aseline="300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52400" y="-76200"/>
            <a:ext cx="8686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0" indent="0" algn="ctr" rtl="0">
              <a:spcBef>
                <a:spcPct val="0"/>
              </a:spcBef>
              <a:buClr>
                <a:srgbClr val="FFFF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FFFF00"/>
                </a:solidFill>
                <a:latin typeface="Berlin Sans FB" pitchFamily="34" charset="0"/>
              </a:rPr>
              <a:t>Shortest Vector Problem (SVP)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619250" y="1484313"/>
            <a:ext cx="5332413" cy="3076575"/>
            <a:chOff x="1020" y="935"/>
            <a:chExt cx="3359" cy="1938"/>
          </a:xfrm>
        </p:grpSpPr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2925" y="2287"/>
              <a:ext cx="117" cy="112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1020" y="935"/>
              <a:ext cx="3359" cy="1938"/>
              <a:chOff x="1020" y="935"/>
              <a:chExt cx="3359" cy="1938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auto">
              <a:xfrm>
                <a:off x="2268" y="2763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auto">
              <a:xfrm>
                <a:off x="2892" y="2738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auto">
              <a:xfrm>
                <a:off x="3516" y="2725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auto">
              <a:xfrm>
                <a:off x="1666" y="2326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auto">
              <a:xfrm>
                <a:off x="2301" y="2312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auto">
              <a:xfrm>
                <a:off x="3549" y="2274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6" name="Oval 12"/>
              <p:cNvSpPr>
                <a:spLocks noChangeArrowheads="1"/>
              </p:cNvSpPr>
              <p:nvPr/>
            </p:nvSpPr>
            <p:spPr bwMode="auto">
              <a:xfrm>
                <a:off x="1699" y="1884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7" name="Oval 13"/>
              <p:cNvSpPr>
                <a:spLocks noChangeArrowheads="1"/>
              </p:cNvSpPr>
              <p:nvPr/>
            </p:nvSpPr>
            <p:spPr bwMode="auto">
              <a:xfrm>
                <a:off x="2334" y="1870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2958" y="1845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59" name="Oval 15"/>
              <p:cNvSpPr>
                <a:spLocks noChangeArrowheads="1"/>
              </p:cNvSpPr>
              <p:nvPr/>
            </p:nvSpPr>
            <p:spPr bwMode="auto">
              <a:xfrm>
                <a:off x="1732" y="1461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auto">
              <a:xfrm>
                <a:off x="2367" y="1446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>
                <a:off x="2991" y="1422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2" name="Oval 18"/>
              <p:cNvSpPr>
                <a:spLocks noChangeArrowheads="1"/>
              </p:cNvSpPr>
              <p:nvPr/>
            </p:nvSpPr>
            <p:spPr bwMode="auto">
              <a:xfrm>
                <a:off x="3615" y="1409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auto">
              <a:xfrm>
                <a:off x="1756" y="991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auto">
              <a:xfrm>
                <a:off x="2391" y="977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auto">
              <a:xfrm>
                <a:off x="3015" y="952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auto">
              <a:xfrm>
                <a:off x="3639" y="939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auto">
              <a:xfrm>
                <a:off x="4140" y="2720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auto">
              <a:xfrm>
                <a:off x="4173" y="2269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auto">
              <a:xfrm>
                <a:off x="4206" y="1828"/>
                <a:ext cx="117" cy="111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70" name="Oval 26"/>
              <p:cNvSpPr>
                <a:spLocks noChangeArrowheads="1"/>
              </p:cNvSpPr>
              <p:nvPr/>
            </p:nvSpPr>
            <p:spPr bwMode="auto">
              <a:xfrm>
                <a:off x="4263" y="935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6171" name="AutoShape 27"/>
              <p:cNvSpPr>
                <a:spLocks noChangeArrowheads="1"/>
              </p:cNvSpPr>
              <p:nvPr/>
            </p:nvSpPr>
            <p:spPr bwMode="auto">
              <a:xfrm>
                <a:off x="1020" y="2269"/>
                <a:ext cx="672" cy="183"/>
              </a:xfrm>
              <a:prstGeom prst="roundRect">
                <a:avLst>
                  <a:gd name="adj" fmla="val 54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</p:grpSp>
      </p:grp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2627313" y="3086100"/>
            <a:ext cx="3106737" cy="1497013"/>
          </a:xfrm>
          <a:prstGeom prst="line">
            <a:avLst/>
          </a:prstGeom>
          <a:noFill/>
          <a:ln w="3816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195513" y="450850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pitchFamily="18" charset="0"/>
              <a:buNone/>
            </a:pPr>
            <a:r>
              <a:rPr lang="en-GB" sz="200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0</a:t>
            </a: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2627313" y="44370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5651500" y="292417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732588" y="2205038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2771775" y="2347913"/>
            <a:ext cx="4032250" cy="2182812"/>
          </a:xfrm>
          <a:prstGeom prst="line">
            <a:avLst/>
          </a:prstGeom>
          <a:noFill/>
          <a:ln w="3816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6084888" y="2205038"/>
            <a:ext cx="17240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v</a:t>
            </a:r>
            <a:r>
              <a:rPr lang="en-GB" baseline="-2500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076825" y="2997200"/>
            <a:ext cx="17240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v</a:t>
            </a:r>
            <a:r>
              <a:rPr lang="en-GB" baseline="-2500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2700338" y="3787775"/>
            <a:ext cx="1587" cy="650875"/>
          </a:xfrm>
          <a:prstGeom prst="line">
            <a:avLst/>
          </a:prstGeom>
          <a:noFill/>
          <a:ln w="57240">
            <a:solidFill>
              <a:srgbClr val="00FF99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19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52400" y="-76200"/>
            <a:ext cx="8686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 anchor="ctr"/>
          <a:lstStyle/>
          <a:p>
            <a:pPr marL="0" indent="0" algn="ctr" rtl="0" eaLnBrk="1" hangingPunct="1">
              <a:spcBef>
                <a:spcPct val="0"/>
              </a:spcBef>
              <a:buClr>
                <a:srgbClr val="FFFF00"/>
              </a:buClr>
              <a:buSzTx/>
              <a:buNone/>
              <a:tabLst>
                <a:tab pos="0" algn="l"/>
                <a:tab pos="914116" algn="l"/>
                <a:tab pos="1828231" algn="l"/>
                <a:tab pos="2742346" algn="l"/>
                <a:tab pos="3656462" algn="l"/>
                <a:tab pos="4570578" algn="l"/>
                <a:tab pos="5484694" algn="l"/>
                <a:tab pos="6398809" algn="l"/>
                <a:tab pos="7312925" algn="l"/>
                <a:tab pos="8227041" algn="l"/>
                <a:tab pos="9141156" algn="l"/>
                <a:tab pos="10055272" algn="l"/>
              </a:tabLst>
              <a:defRPr/>
            </a:pPr>
            <a:r>
              <a:rPr lang="en-GB" sz="4400" dirty="0">
                <a:solidFill>
                  <a:srgbClr val="FFFF00"/>
                </a:solidFill>
                <a:latin typeface="Berlin Sans FB" pitchFamily="34" charset="0"/>
              </a:rPr>
              <a:t>Basis is not Unique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3" y="2051051"/>
            <a:ext cx="6208713" cy="3435350"/>
            <a:chOff x="1676400" y="1295400"/>
            <a:chExt cx="6208713" cy="3435350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1695450" y="1295400"/>
              <a:ext cx="5332413" cy="3076575"/>
              <a:chOff x="1020" y="935"/>
              <a:chExt cx="3359" cy="1938"/>
            </a:xfrm>
          </p:grpSpPr>
          <p:sp>
            <p:nvSpPr>
              <p:cNvPr id="7187" name="Oval 4"/>
              <p:cNvSpPr>
                <a:spLocks noChangeArrowheads="1"/>
              </p:cNvSpPr>
              <p:nvPr/>
            </p:nvSpPr>
            <p:spPr bwMode="auto">
              <a:xfrm>
                <a:off x="2925" y="2287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erlin Sans FB" pitchFamily="34" charset="0"/>
                </a:endParaRPr>
              </a:p>
            </p:txBody>
          </p:sp>
          <p:grpSp>
            <p:nvGrpSpPr>
              <p:cNvPr id="7188" name="Group 5"/>
              <p:cNvGrpSpPr>
                <a:grpSpLocks/>
              </p:cNvGrpSpPr>
              <p:nvPr/>
            </p:nvGrpSpPr>
            <p:grpSpPr bwMode="auto">
              <a:xfrm>
                <a:off x="1020" y="935"/>
                <a:ext cx="3359" cy="1938"/>
                <a:chOff x="1020" y="935"/>
                <a:chExt cx="3359" cy="1938"/>
              </a:xfrm>
            </p:grpSpPr>
            <p:sp>
              <p:nvSpPr>
                <p:cNvPr id="7189" name="Oval 6"/>
                <p:cNvSpPr>
                  <a:spLocks noChangeArrowheads="1"/>
                </p:cNvSpPr>
                <p:nvPr/>
              </p:nvSpPr>
              <p:spPr bwMode="auto">
                <a:xfrm>
                  <a:off x="2268" y="2763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0" name="Oval 7"/>
                <p:cNvSpPr>
                  <a:spLocks noChangeArrowheads="1"/>
                </p:cNvSpPr>
                <p:nvPr/>
              </p:nvSpPr>
              <p:spPr bwMode="auto">
                <a:xfrm>
                  <a:off x="2892" y="2738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1" name="Oval 8"/>
                <p:cNvSpPr>
                  <a:spLocks noChangeArrowheads="1"/>
                </p:cNvSpPr>
                <p:nvPr/>
              </p:nvSpPr>
              <p:spPr bwMode="auto">
                <a:xfrm>
                  <a:off x="3516" y="2725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2" name="Oval 9"/>
                <p:cNvSpPr>
                  <a:spLocks noChangeArrowheads="1"/>
                </p:cNvSpPr>
                <p:nvPr/>
              </p:nvSpPr>
              <p:spPr bwMode="auto">
                <a:xfrm>
                  <a:off x="1666" y="2326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3" name="Oval 10"/>
                <p:cNvSpPr>
                  <a:spLocks noChangeArrowheads="1"/>
                </p:cNvSpPr>
                <p:nvPr/>
              </p:nvSpPr>
              <p:spPr bwMode="auto">
                <a:xfrm>
                  <a:off x="2301" y="2312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4" name="Oval 11"/>
                <p:cNvSpPr>
                  <a:spLocks noChangeArrowheads="1"/>
                </p:cNvSpPr>
                <p:nvPr/>
              </p:nvSpPr>
              <p:spPr bwMode="auto">
                <a:xfrm>
                  <a:off x="3549" y="2274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5" name="Oval 12"/>
                <p:cNvSpPr>
                  <a:spLocks noChangeArrowheads="1"/>
                </p:cNvSpPr>
                <p:nvPr/>
              </p:nvSpPr>
              <p:spPr bwMode="auto">
                <a:xfrm>
                  <a:off x="1699" y="1884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6" name="Oval 13"/>
                <p:cNvSpPr>
                  <a:spLocks noChangeArrowheads="1"/>
                </p:cNvSpPr>
                <p:nvPr/>
              </p:nvSpPr>
              <p:spPr bwMode="auto">
                <a:xfrm>
                  <a:off x="2334" y="1870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7" name="Oval 14"/>
                <p:cNvSpPr>
                  <a:spLocks noChangeArrowheads="1"/>
                </p:cNvSpPr>
                <p:nvPr/>
              </p:nvSpPr>
              <p:spPr bwMode="auto">
                <a:xfrm>
                  <a:off x="2958" y="1845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8" name="Oval 15"/>
                <p:cNvSpPr>
                  <a:spLocks noChangeArrowheads="1"/>
                </p:cNvSpPr>
                <p:nvPr/>
              </p:nvSpPr>
              <p:spPr bwMode="auto">
                <a:xfrm>
                  <a:off x="1732" y="1461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99" name="Oval 16"/>
                <p:cNvSpPr>
                  <a:spLocks noChangeArrowheads="1"/>
                </p:cNvSpPr>
                <p:nvPr/>
              </p:nvSpPr>
              <p:spPr bwMode="auto">
                <a:xfrm>
                  <a:off x="2367" y="1446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0" name="Oval 17"/>
                <p:cNvSpPr>
                  <a:spLocks noChangeArrowheads="1"/>
                </p:cNvSpPr>
                <p:nvPr/>
              </p:nvSpPr>
              <p:spPr bwMode="auto">
                <a:xfrm>
                  <a:off x="2991" y="1422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1" name="Oval 18"/>
                <p:cNvSpPr>
                  <a:spLocks noChangeArrowheads="1"/>
                </p:cNvSpPr>
                <p:nvPr/>
              </p:nvSpPr>
              <p:spPr bwMode="auto">
                <a:xfrm>
                  <a:off x="3615" y="1409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2" name="Oval 19"/>
                <p:cNvSpPr>
                  <a:spLocks noChangeArrowheads="1"/>
                </p:cNvSpPr>
                <p:nvPr/>
              </p:nvSpPr>
              <p:spPr bwMode="auto">
                <a:xfrm>
                  <a:off x="1756" y="991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3" name="Oval 20"/>
                <p:cNvSpPr>
                  <a:spLocks noChangeArrowheads="1"/>
                </p:cNvSpPr>
                <p:nvPr/>
              </p:nvSpPr>
              <p:spPr bwMode="auto">
                <a:xfrm>
                  <a:off x="2391" y="977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4" name="Oval 21"/>
                <p:cNvSpPr>
                  <a:spLocks noChangeArrowheads="1"/>
                </p:cNvSpPr>
                <p:nvPr/>
              </p:nvSpPr>
              <p:spPr bwMode="auto">
                <a:xfrm>
                  <a:off x="3015" y="952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5" name="Oval 22"/>
                <p:cNvSpPr>
                  <a:spLocks noChangeArrowheads="1"/>
                </p:cNvSpPr>
                <p:nvPr/>
              </p:nvSpPr>
              <p:spPr bwMode="auto">
                <a:xfrm>
                  <a:off x="3639" y="939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6" name="Oval 23"/>
                <p:cNvSpPr>
                  <a:spLocks noChangeArrowheads="1"/>
                </p:cNvSpPr>
                <p:nvPr/>
              </p:nvSpPr>
              <p:spPr bwMode="auto">
                <a:xfrm>
                  <a:off x="4140" y="2720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7" name="Oval 24"/>
                <p:cNvSpPr>
                  <a:spLocks noChangeArrowheads="1"/>
                </p:cNvSpPr>
                <p:nvPr/>
              </p:nvSpPr>
              <p:spPr bwMode="auto">
                <a:xfrm>
                  <a:off x="4173" y="2269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8" name="Oval 25"/>
                <p:cNvSpPr>
                  <a:spLocks noChangeArrowheads="1"/>
                </p:cNvSpPr>
                <p:nvPr/>
              </p:nvSpPr>
              <p:spPr bwMode="auto">
                <a:xfrm>
                  <a:off x="4206" y="1828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09" name="Oval 26"/>
                <p:cNvSpPr>
                  <a:spLocks noChangeArrowheads="1"/>
                </p:cNvSpPr>
                <p:nvPr/>
              </p:nvSpPr>
              <p:spPr bwMode="auto">
                <a:xfrm>
                  <a:off x="4263" y="935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210" name="AutoShape 27"/>
                <p:cNvSpPr>
                  <a:spLocks noChangeArrowheads="1"/>
                </p:cNvSpPr>
                <p:nvPr/>
              </p:nvSpPr>
              <p:spPr bwMode="auto">
                <a:xfrm>
                  <a:off x="1020" y="2269"/>
                  <a:ext cx="672" cy="183"/>
                </a:xfrm>
                <a:prstGeom prst="roundRect">
                  <a:avLst>
                    <a:gd name="adj" fmla="val 54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</p:grpSp>
        </p:grpSp>
        <p:sp>
          <p:nvSpPr>
            <p:cNvPr id="7172" name="Line 28"/>
            <p:cNvSpPr>
              <a:spLocks noChangeShapeType="1"/>
            </p:cNvSpPr>
            <p:nvPr/>
          </p:nvSpPr>
          <p:spPr bwMode="auto">
            <a:xfrm flipV="1">
              <a:off x="2717800" y="2887663"/>
              <a:ext cx="3106738" cy="149701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  <p:sp>
          <p:nvSpPr>
            <p:cNvPr id="7173" name="Text Box 29"/>
            <p:cNvSpPr txBox="1">
              <a:spLocks noChangeArrowheads="1"/>
            </p:cNvSpPr>
            <p:nvPr/>
          </p:nvSpPr>
          <p:spPr bwMode="auto">
            <a:xfrm>
              <a:off x="2271713" y="4319588"/>
              <a:ext cx="91440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rtl="0" eaLnBrk="1" hangingPunct="1">
                <a:buClr>
                  <a:srgbClr val="FFFF00"/>
                </a:buClr>
                <a:buSzPct val="83000"/>
                <a:buFont typeface="Times New Roman" pitchFamily="18" charset="0"/>
                <a:buNone/>
              </a:pPr>
              <a:r>
                <a:rPr lang="en-GB" sz="2000">
                  <a:solidFill>
                    <a:srgbClr val="FFFF00"/>
                  </a:solidFill>
                  <a:latin typeface="Berlin Sans FB" pitchFamily="34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7174" name="Oval 31"/>
            <p:cNvSpPr>
              <a:spLocks noChangeArrowheads="1"/>
            </p:cNvSpPr>
            <p:nvPr/>
          </p:nvSpPr>
          <p:spPr bwMode="auto">
            <a:xfrm>
              <a:off x="5727700" y="2735263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  <p:sp>
          <p:nvSpPr>
            <p:cNvPr id="7175" name="Oval 32"/>
            <p:cNvSpPr>
              <a:spLocks noChangeArrowheads="1"/>
            </p:cNvSpPr>
            <p:nvPr/>
          </p:nvSpPr>
          <p:spPr bwMode="auto">
            <a:xfrm>
              <a:off x="6808788" y="2016125"/>
              <a:ext cx="185737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  <p:sp>
          <p:nvSpPr>
            <p:cNvPr id="7176" name="Line 33"/>
            <p:cNvSpPr>
              <a:spLocks noChangeShapeType="1"/>
            </p:cNvSpPr>
            <p:nvPr/>
          </p:nvSpPr>
          <p:spPr bwMode="auto">
            <a:xfrm flipV="1">
              <a:off x="2847975" y="2159000"/>
              <a:ext cx="4032250" cy="2182813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  <p:sp>
          <p:nvSpPr>
            <p:cNvPr id="7177" name="Text Box 34"/>
            <p:cNvSpPr txBox="1">
              <a:spLocks noChangeArrowheads="1"/>
            </p:cNvSpPr>
            <p:nvPr/>
          </p:nvSpPr>
          <p:spPr bwMode="auto">
            <a:xfrm>
              <a:off x="6161088" y="2016125"/>
              <a:ext cx="172402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rtl="0" eaLnBrk="1" hangingPunct="1">
                <a:buClr>
                  <a:srgbClr val="FFFF00"/>
                </a:buClr>
                <a:buSzPct val="100000"/>
                <a:buFont typeface="Times New Roman" pitchFamily="18" charset="0"/>
                <a:buNone/>
              </a:pPr>
              <a:r>
                <a:rPr lang="en-GB" sz="2400">
                  <a:solidFill>
                    <a:srgbClr val="FFFF00"/>
                  </a:solidFill>
                  <a:latin typeface="Berlin Sans FB" pitchFamily="34" charset="0"/>
                  <a:cs typeface="Times New Roman" pitchFamily="18" charset="0"/>
                </a:rPr>
                <a:t>v</a:t>
              </a:r>
              <a:r>
                <a:rPr lang="en-GB" sz="2400" baseline="-25000">
                  <a:solidFill>
                    <a:srgbClr val="FFFF00"/>
                  </a:solidFill>
                  <a:latin typeface="Berlin Sans FB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78" name="Text Box 35"/>
            <p:cNvSpPr txBox="1">
              <a:spLocks noChangeArrowheads="1"/>
            </p:cNvSpPr>
            <p:nvPr/>
          </p:nvSpPr>
          <p:spPr bwMode="auto">
            <a:xfrm>
              <a:off x="5153025" y="2808288"/>
              <a:ext cx="172402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algn="ctr" rtl="0" eaLnBrk="1" hangingPunct="1">
                <a:buClr>
                  <a:srgbClr val="FFFF00"/>
                </a:buClr>
                <a:buSzPct val="100000"/>
                <a:buFont typeface="Times New Roman" pitchFamily="18" charset="0"/>
                <a:buNone/>
              </a:pPr>
              <a:r>
                <a:rPr lang="en-GB" sz="2400">
                  <a:solidFill>
                    <a:srgbClr val="FFFF00"/>
                  </a:solidFill>
                  <a:latin typeface="Berlin Sans FB" pitchFamily="34" charset="0"/>
                  <a:cs typeface="Times New Roman" pitchFamily="18" charset="0"/>
                </a:rPr>
                <a:t>v</a:t>
              </a:r>
              <a:r>
                <a:rPr lang="en-GB" sz="2400" baseline="-25000">
                  <a:solidFill>
                    <a:srgbClr val="FFFF00"/>
                  </a:solidFill>
                  <a:latin typeface="Berlin Sans FB" pitchFamily="34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6189" name="Group 45"/>
            <p:cNvGrpSpPr>
              <a:grpSpLocks/>
            </p:cNvGrpSpPr>
            <p:nvPr/>
          </p:nvGrpSpPr>
          <p:grpSpPr bwMode="auto">
            <a:xfrm>
              <a:off x="1676400" y="3124200"/>
              <a:ext cx="3209925" cy="1606550"/>
              <a:chOff x="1008" y="2592"/>
              <a:chExt cx="2022" cy="1012"/>
            </a:xfrm>
          </p:grpSpPr>
          <p:grpSp>
            <p:nvGrpSpPr>
              <p:cNvPr id="7182" name="Group 42"/>
              <p:cNvGrpSpPr>
                <a:grpSpLocks/>
              </p:cNvGrpSpPr>
              <p:nvPr/>
            </p:nvGrpSpPr>
            <p:grpSpPr bwMode="auto">
              <a:xfrm>
                <a:off x="1702" y="2880"/>
                <a:ext cx="626" cy="492"/>
                <a:chOff x="1702" y="2880"/>
                <a:chExt cx="626" cy="492"/>
              </a:xfrm>
            </p:grpSpPr>
            <p:sp>
              <p:nvSpPr>
                <p:cNvPr id="718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719" y="3324"/>
                  <a:ext cx="609" cy="48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  <p:sp>
              <p:nvSpPr>
                <p:cNvPr id="718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702" y="2880"/>
                  <a:ext cx="26" cy="471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Berlin Sans FB" pitchFamily="34" charset="0"/>
                  </a:endParaRPr>
                </a:p>
              </p:txBody>
            </p:sp>
          </p:grpSp>
          <p:sp>
            <p:nvSpPr>
              <p:cNvPr id="7183" name="Text Box 43"/>
              <p:cNvSpPr txBox="1">
                <a:spLocks noChangeArrowheads="1"/>
              </p:cNvSpPr>
              <p:nvPr/>
            </p:nvSpPr>
            <p:spPr bwMode="auto">
              <a:xfrm>
                <a:off x="1944" y="3312"/>
                <a:ext cx="108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rtl="0" eaLnBrk="1" hangingPunct="1">
                  <a:buClr>
                    <a:srgbClr val="FFFF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24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v</a:t>
                </a:r>
                <a:r>
                  <a:rPr lang="en-GB" sz="2400" baseline="-250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1</a:t>
                </a:r>
                <a:r>
                  <a:rPr lang="en-GB" sz="24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’</a:t>
                </a:r>
              </a:p>
            </p:txBody>
          </p:sp>
          <p:sp>
            <p:nvSpPr>
              <p:cNvPr id="7184" name="Text Box 44"/>
              <p:cNvSpPr txBox="1">
                <a:spLocks noChangeArrowheads="1"/>
              </p:cNvSpPr>
              <p:nvPr/>
            </p:nvSpPr>
            <p:spPr bwMode="auto">
              <a:xfrm>
                <a:off x="1008" y="2592"/>
                <a:ext cx="108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algn="ctr" rtl="0" eaLnBrk="1" hangingPunct="1">
                  <a:buClr>
                    <a:srgbClr val="FFFF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24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v</a:t>
                </a:r>
                <a:r>
                  <a:rPr lang="en-GB" sz="2400" baseline="-250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2</a:t>
                </a:r>
                <a:r>
                  <a:rPr lang="en-GB" sz="2400">
                    <a:solidFill>
                      <a:srgbClr val="FFFF00"/>
                    </a:solidFill>
                    <a:latin typeface="Berlin Sans FB" pitchFamily="34" charset="0"/>
                    <a:cs typeface="Times New Roman" pitchFamily="18" charset="0"/>
                  </a:rPr>
                  <a:t>’</a:t>
                </a:r>
              </a:p>
            </p:txBody>
          </p:sp>
        </p:grpSp>
        <p:sp>
          <p:nvSpPr>
            <p:cNvPr id="7180" name="Oval 30"/>
            <p:cNvSpPr>
              <a:spLocks noChangeArrowheads="1"/>
            </p:cNvSpPr>
            <p:nvPr/>
          </p:nvSpPr>
          <p:spPr bwMode="auto">
            <a:xfrm>
              <a:off x="2703513" y="4248150"/>
              <a:ext cx="185737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12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52400" y="-76200"/>
            <a:ext cx="8686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3" tIns="46785" rIns="89973" bIns="46785" anchor="ctr"/>
          <a:lstStyle/>
          <a:p>
            <a:pPr marL="0" indent="0" algn="ctr" rtl="0" eaLnBrk="1" hangingPunct="1">
              <a:spcBef>
                <a:spcPct val="0"/>
              </a:spcBef>
              <a:buClr>
                <a:srgbClr val="FFFF00"/>
              </a:buClr>
              <a:buSzTx/>
              <a:buNone/>
              <a:tabLst>
                <a:tab pos="0" algn="l"/>
                <a:tab pos="914116" algn="l"/>
                <a:tab pos="1828231" algn="l"/>
                <a:tab pos="2742346" algn="l"/>
                <a:tab pos="3656462" algn="l"/>
                <a:tab pos="4570578" algn="l"/>
                <a:tab pos="5484694" algn="l"/>
                <a:tab pos="6398809" algn="l"/>
                <a:tab pos="7312925" algn="l"/>
                <a:tab pos="8227041" algn="l"/>
                <a:tab pos="9141156" algn="l"/>
                <a:tab pos="10055272" algn="l"/>
              </a:tabLst>
              <a:defRPr/>
            </a:pPr>
            <a:r>
              <a:rPr lang="en-GB" sz="4400" dirty="0" smtClean="0">
                <a:solidFill>
                  <a:srgbClr val="FFFF00"/>
                </a:solidFill>
                <a:latin typeface="Berlin Sans FB" pitchFamily="34" charset="0"/>
              </a:rPr>
              <a:t>Even Rotations of Z</a:t>
            </a:r>
            <a:r>
              <a:rPr lang="en-GB" sz="4400" baseline="30000" dirty="0" smtClean="0">
                <a:solidFill>
                  <a:srgbClr val="FFFF00"/>
                </a:solidFill>
                <a:latin typeface="Berlin Sans FB" pitchFamily="34" charset="0"/>
              </a:rPr>
              <a:t>n</a:t>
            </a:r>
            <a:r>
              <a:rPr lang="en-GB" sz="4400" dirty="0" smtClean="0">
                <a:solidFill>
                  <a:srgbClr val="FFFF00"/>
                </a:solidFill>
                <a:latin typeface="Berlin Sans FB" pitchFamily="34" charset="0"/>
              </a:rPr>
              <a:t> seem hard!</a:t>
            </a:r>
            <a:endParaRPr lang="en-GB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1149352"/>
            <a:ext cx="5672138" cy="5022848"/>
            <a:chOff x="1600200" y="1149352"/>
            <a:chExt cx="5672138" cy="5022848"/>
          </a:xfrm>
        </p:grpSpPr>
        <p:sp>
          <p:nvSpPr>
            <p:cNvPr id="48" name="Oval 58"/>
            <p:cNvSpPr>
              <a:spLocks noChangeArrowheads="1"/>
            </p:cNvSpPr>
            <p:nvPr/>
          </p:nvSpPr>
          <p:spPr bwMode="auto">
            <a:xfrm>
              <a:off x="16002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25146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auto">
            <a:xfrm>
              <a:off x="34290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1" name="Oval 58"/>
            <p:cNvSpPr>
              <a:spLocks noChangeArrowheads="1"/>
            </p:cNvSpPr>
            <p:nvPr/>
          </p:nvSpPr>
          <p:spPr bwMode="auto">
            <a:xfrm>
              <a:off x="43434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2" name="Oval 58"/>
            <p:cNvSpPr>
              <a:spLocks noChangeArrowheads="1"/>
            </p:cNvSpPr>
            <p:nvPr/>
          </p:nvSpPr>
          <p:spPr bwMode="auto">
            <a:xfrm>
              <a:off x="52578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61722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4" name="Oval 58"/>
            <p:cNvSpPr>
              <a:spLocks noChangeArrowheads="1"/>
            </p:cNvSpPr>
            <p:nvPr/>
          </p:nvSpPr>
          <p:spPr bwMode="auto">
            <a:xfrm>
              <a:off x="7086600" y="114935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16002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6" name="Oval 58"/>
            <p:cNvSpPr>
              <a:spLocks noChangeArrowheads="1"/>
            </p:cNvSpPr>
            <p:nvPr/>
          </p:nvSpPr>
          <p:spPr bwMode="auto">
            <a:xfrm>
              <a:off x="25146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34290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3434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2578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61722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7086600" y="2119314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6002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25146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34290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43434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52578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>
              <a:off x="61722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7086600" y="3089276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auto">
            <a:xfrm>
              <a:off x="16002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25146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>
              <a:off x="34290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43434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52578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4" name="Oval 58"/>
            <p:cNvSpPr>
              <a:spLocks noChangeArrowheads="1"/>
            </p:cNvSpPr>
            <p:nvPr/>
          </p:nvSpPr>
          <p:spPr bwMode="auto">
            <a:xfrm>
              <a:off x="61722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7086600" y="4059238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6" name="Oval 58"/>
            <p:cNvSpPr>
              <a:spLocks noChangeArrowheads="1"/>
            </p:cNvSpPr>
            <p:nvPr/>
          </p:nvSpPr>
          <p:spPr bwMode="auto">
            <a:xfrm>
              <a:off x="16002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7" name="Oval 58"/>
            <p:cNvSpPr>
              <a:spLocks noChangeArrowheads="1"/>
            </p:cNvSpPr>
            <p:nvPr/>
          </p:nvSpPr>
          <p:spPr bwMode="auto">
            <a:xfrm>
              <a:off x="25146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8" name="Oval 58"/>
            <p:cNvSpPr>
              <a:spLocks noChangeArrowheads="1"/>
            </p:cNvSpPr>
            <p:nvPr/>
          </p:nvSpPr>
          <p:spPr bwMode="auto">
            <a:xfrm>
              <a:off x="34290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43434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52578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1" name="Oval 58"/>
            <p:cNvSpPr>
              <a:spLocks noChangeArrowheads="1"/>
            </p:cNvSpPr>
            <p:nvPr/>
          </p:nvSpPr>
          <p:spPr bwMode="auto">
            <a:xfrm>
              <a:off x="61722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2" name="Oval 58"/>
            <p:cNvSpPr>
              <a:spLocks noChangeArrowheads="1"/>
            </p:cNvSpPr>
            <p:nvPr/>
          </p:nvSpPr>
          <p:spPr bwMode="auto">
            <a:xfrm>
              <a:off x="7086600" y="5029200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3" name="Oval 58"/>
            <p:cNvSpPr>
              <a:spLocks noChangeArrowheads="1"/>
            </p:cNvSpPr>
            <p:nvPr/>
          </p:nvSpPr>
          <p:spPr bwMode="auto">
            <a:xfrm>
              <a:off x="16002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4" name="Oval 58"/>
            <p:cNvSpPr>
              <a:spLocks noChangeArrowheads="1"/>
            </p:cNvSpPr>
            <p:nvPr/>
          </p:nvSpPr>
          <p:spPr bwMode="auto">
            <a:xfrm>
              <a:off x="25146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5" name="Oval 58"/>
            <p:cNvSpPr>
              <a:spLocks noChangeArrowheads="1"/>
            </p:cNvSpPr>
            <p:nvPr/>
          </p:nvSpPr>
          <p:spPr bwMode="auto">
            <a:xfrm>
              <a:off x="34290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6" name="Oval 58"/>
            <p:cNvSpPr>
              <a:spLocks noChangeArrowheads="1"/>
            </p:cNvSpPr>
            <p:nvPr/>
          </p:nvSpPr>
          <p:spPr bwMode="auto">
            <a:xfrm>
              <a:off x="43434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52578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8" name="Oval 58"/>
            <p:cNvSpPr>
              <a:spLocks noChangeArrowheads="1"/>
            </p:cNvSpPr>
            <p:nvPr/>
          </p:nvSpPr>
          <p:spPr bwMode="auto">
            <a:xfrm>
              <a:off x="61722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  <p:sp>
          <p:nvSpPr>
            <p:cNvPr id="89" name="Oval 58"/>
            <p:cNvSpPr>
              <a:spLocks noChangeArrowheads="1"/>
            </p:cNvSpPr>
            <p:nvPr/>
          </p:nvSpPr>
          <p:spPr bwMode="auto">
            <a:xfrm>
              <a:off x="7086600" y="5999162"/>
              <a:ext cx="185738" cy="1730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36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2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1704-9E7D-4EC2-95D6-D3DDC8971E61}" type="slidenum">
              <a:rPr lang="he-IL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38300"/>
            <a:ext cx="9144000" cy="556260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An efficient algorithm that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outputs a “somewhat short”  vector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 a lattice</a:t>
            </a:r>
          </a:p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Applications include:</a:t>
            </a:r>
          </a:p>
          <a:p>
            <a:pPr marL="685587" lvl="2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Solving integer programs in a fixed dimension,</a:t>
            </a:r>
          </a:p>
          <a:p>
            <a:pPr marL="685587" lvl="2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Factoring polynomials over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rationals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</a:t>
            </a:r>
          </a:p>
          <a:p>
            <a:pPr marL="685587" lvl="2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Finding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integer relations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marL="685587" lvl="2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marL="685587" lvl="2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Attacking knapsack-based cryptosystems </a:t>
            </a: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pitchFamily="34" charset="0"/>
              </a:rPr>
              <a:t>[LagariasOdlyzko’85]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pitchFamily="34" charset="0"/>
              </a:rPr>
              <a:t>nd variants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pitchFamily="34" charset="0"/>
              </a:rPr>
              <a:t>of RSA </a:t>
            </a: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pitchFamily="34" charset="0"/>
              </a:rPr>
              <a:t>[Håstad’85, Coppersmith’01]</a:t>
            </a:r>
          </a:p>
          <a:p>
            <a:pPr marL="685587" lvl="2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lvl="2">
              <a:buFontTx/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LLL Algorithm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[LenstraLenstraLovász82]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1978881" y="4453235"/>
            <a:ext cx="3249547" cy="4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5.709975946676696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…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= </a:t>
            </a: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4766126" y="4273488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pPr algn="ctr" rtl="0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?</a:t>
            </a: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4976300" y="4453263"/>
            <a:ext cx="873897" cy="4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4+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  <a:sym typeface="Symbol" pitchFamily="18" charset="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86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/>
      <p:bldP spid="5836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E35D-E3CC-494C-A57B-0D8703121182}" type="slidenum">
              <a:rPr lang="he-IL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Lattices and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Cryptography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5626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Lattices can also be used to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create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cryptography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This started with a breakthrough of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Ajtai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in 1996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Cryptography based on lattices has many advantages compared with ‘traditional’ cryptography like RSA:</a:t>
            </a:r>
          </a:p>
          <a:p>
            <a:pPr lvl="1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 has strong, mathematically proven, security</a:t>
            </a:r>
          </a:p>
          <a:p>
            <a:pPr lvl="1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 is resistant to quantum computers</a:t>
            </a:r>
          </a:p>
          <a:p>
            <a:pPr lvl="1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 some cases, it is much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faster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 can do more: fully homomorphic encryption!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0662-9489-472D-B27E-99D61169BD70}" type="slidenum">
              <a:rPr lang="he-IL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409700"/>
            <a:ext cx="9144000" cy="5562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Private key: a random odd integer 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Public key: a list of random multiples of s plus a small positive even random number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Encrypt 0: add random set of half of them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Encrypt 1: same, but add 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Decrypt: compute remainder under division by s and check if it’s odd</a:t>
            </a:r>
            <a:endParaRPr lang="en-US" sz="28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6870"/>
            <a:ext cx="9258300" cy="914400"/>
          </a:xfrm>
        </p:spPr>
        <p:txBody>
          <a:bodyPr/>
          <a:lstStyle/>
          <a:p>
            <a:pPr marL="342793" lvl="0" indent="-342793">
              <a:spcBef>
                <a:spcPct val="20000"/>
              </a:spcBef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 Really Simple Public Key Cryptosystem</a:t>
            </a:r>
            <a:r>
              <a:rPr lang="en-US" sz="2400" dirty="0">
                <a:solidFill>
                  <a:srgbClr val="FFC000"/>
                </a:solidFill>
                <a:latin typeface="Berlin Sans FB" pitchFamily="34" charset="0"/>
                <a:ea typeface="+mn-ea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Berlin Sans FB" pitchFamily="34" charset="0"/>
                <a:ea typeface="+mn-ea"/>
              </a:rPr>
            </a:b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4098" name="Picture 2" descr="http://content.mycutegraphics.com/graphics/math/kid-holding-calcul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82" y="4572000"/>
            <a:ext cx="1158267" cy="2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tent.mycutegraphics.com/graphics/math/boy-holding-giant-calcula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02712"/>
            <a:ext cx="1143000" cy="22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" y="685800"/>
            <a:ext cx="9258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0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1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1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23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793" indent="-342793">
              <a:spcBef>
                <a:spcPct val="20000"/>
              </a:spcBef>
            </a:pP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  <a:t>[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  <a:t>Ajtai-Dwork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  <a:t> 1997, Cohen 2000, R03,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  <a:t>Levieil-Naccache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  <a:t> 2008]</a:t>
            </a:r>
            <a:br>
              <a:rPr lang="en-US" sz="2400" dirty="0" smtClean="0">
                <a:solidFill>
                  <a:srgbClr val="FFC000"/>
                </a:solidFill>
                <a:latin typeface="Berlin Sans FB" pitchFamily="34" charset="0"/>
                <a:ea typeface="+mn-ea"/>
              </a:rPr>
            </a:b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445770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1001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015990" y="5372100"/>
            <a:ext cx="241351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041192" y="4857690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Berlin Sans FB" pitchFamily="34" charset="0"/>
              </a:rPr>
              <a:t>98100</a:t>
            </a:r>
            <a:r>
              <a:rPr lang="en-US" sz="2000" dirty="0">
                <a:solidFill>
                  <a:srgbClr val="FFFF00"/>
                </a:solidFill>
                <a:latin typeface="Berlin Sans FB" pitchFamily="34" charset="0"/>
              </a:rPr>
              <a:t>, 65073, </a:t>
            </a:r>
            <a:r>
              <a:rPr lang="en-US" sz="2000" dirty="0" smtClean="0">
                <a:solidFill>
                  <a:srgbClr val="FFFF00"/>
                </a:solidFill>
                <a:latin typeface="Berlin Sans FB" pitchFamily="34" charset="0"/>
              </a:rPr>
              <a:t>191197,…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812035" y="5829300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Berlin Sans FB" pitchFamily="34" charset="0"/>
              </a:rPr>
              <a:t>289298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041192" y="5829300"/>
            <a:ext cx="241351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6182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uiExpand="1" build="p"/>
      <p:bldP spid="8" grpId="0"/>
      <p:bldP spid="2" grpId="0" uiExpand="1"/>
      <p:bldP spid="5" grpId="0" uiExpand="1"/>
      <p:bldP spid="15" grpId="0" uiExpan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08"/>
  <p:tag name="DEFAULTHEIGHT" val="28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38100">
          <a:solidFill>
            <a:schemeClr val="tx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122468</TotalTime>
  <Words>1023</Words>
  <Application>Microsoft Office PowerPoint</Application>
  <PresentationFormat>On-screen Show (4:3)</PresentationFormat>
  <Paragraphs>155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Helvetica Light</vt:lpstr>
      <vt:lpstr>Times New Roman</vt:lpstr>
      <vt:lpstr>Symbol</vt:lpstr>
      <vt:lpstr>Comic Sans MS</vt:lpstr>
      <vt:lpstr>Rockwell</vt:lpstr>
      <vt:lpstr>Tahoma</vt:lpstr>
      <vt:lpstr>Berlin Sans FB</vt:lpstr>
      <vt:lpstr>Wingdings</vt:lpstr>
      <vt:lpstr>Helvetica</vt:lpstr>
      <vt:lpstr>Ocean</vt:lpstr>
      <vt:lpstr>1_Default Design</vt:lpstr>
      <vt:lpstr>2_Default Design</vt:lpstr>
      <vt:lpstr>1_Ocean</vt:lpstr>
      <vt:lpstr>6_Ocean</vt:lpstr>
      <vt:lpstr>3_Ocean</vt:lpstr>
      <vt:lpstr>  Fast       algorithm for the Shortest Vector Problem</vt:lpstr>
      <vt:lpstr>Lattices</vt:lpstr>
      <vt:lpstr>History</vt:lpstr>
      <vt:lpstr>Shortest Vector Problem (SVP)</vt:lpstr>
      <vt:lpstr>Basis is not Unique</vt:lpstr>
      <vt:lpstr>Even Rotations of Zn seem hard!</vt:lpstr>
      <vt:lpstr>The LLL Algorithm [LenstraLenstraLovász82]</vt:lpstr>
      <vt:lpstr>Lattices and Cryptography</vt:lpstr>
      <vt:lpstr>A Really Simple Public Key Cryptosystem </vt:lpstr>
      <vt:lpstr>Progress on provable SVP algs</vt:lpstr>
      <vt:lpstr>Discrete Gaussian Distribution</vt:lpstr>
      <vt:lpstr>Discrete Gaussian Distribution</vt:lpstr>
      <vt:lpstr>Obtaining discrete Gaussian samples</vt:lpstr>
      <vt:lpstr>Obtaining discrete Gaussian samples</vt:lpstr>
      <vt:lpstr>Input Distribution</vt:lpstr>
      <vt:lpstr>Output Distribution</vt:lpstr>
      <vt:lpstr>Obtaining discrete Gaussian samples</vt:lpstr>
      <vt:lpstr>Square Sampling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oded</dc:creator>
  <cp:lastModifiedBy>r</cp:lastModifiedBy>
  <cp:revision>633</cp:revision>
  <cp:lastPrinted>2015-09-06T22:06:32Z</cp:lastPrinted>
  <dcterms:modified xsi:type="dcterms:W3CDTF">2015-09-06T22:07:47Z</dcterms:modified>
</cp:coreProperties>
</file>