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03" r:id="rId5"/>
    <p:sldMasterId id="2147483715" r:id="rId6"/>
  </p:sldMasterIdLst>
  <p:notesMasterIdLst>
    <p:notesMasterId r:id="rId52"/>
  </p:notesMasterIdLst>
  <p:sldIdLst>
    <p:sldId id="256" r:id="rId7"/>
    <p:sldId id="386" r:id="rId8"/>
    <p:sldId id="387" r:id="rId9"/>
    <p:sldId id="388" r:id="rId10"/>
    <p:sldId id="389" r:id="rId11"/>
    <p:sldId id="351" r:id="rId12"/>
    <p:sldId id="360" r:id="rId13"/>
    <p:sldId id="354" r:id="rId14"/>
    <p:sldId id="384" r:id="rId15"/>
    <p:sldId id="353" r:id="rId16"/>
    <p:sldId id="361" r:id="rId17"/>
    <p:sldId id="370" r:id="rId18"/>
    <p:sldId id="355" r:id="rId19"/>
    <p:sldId id="358" r:id="rId20"/>
    <p:sldId id="372" r:id="rId21"/>
    <p:sldId id="374" r:id="rId22"/>
    <p:sldId id="375" r:id="rId23"/>
    <p:sldId id="377" r:id="rId24"/>
    <p:sldId id="367" r:id="rId25"/>
    <p:sldId id="378" r:id="rId26"/>
    <p:sldId id="382" r:id="rId27"/>
    <p:sldId id="381" r:id="rId28"/>
    <p:sldId id="305" r:id="rId29"/>
    <p:sldId id="306" r:id="rId30"/>
    <p:sldId id="383" r:id="rId31"/>
    <p:sldId id="390" r:id="rId32"/>
    <p:sldId id="380" r:id="rId33"/>
    <p:sldId id="285" r:id="rId34"/>
    <p:sldId id="393" r:id="rId35"/>
    <p:sldId id="310" r:id="rId36"/>
    <p:sldId id="379" r:id="rId37"/>
    <p:sldId id="327" r:id="rId38"/>
    <p:sldId id="328" r:id="rId39"/>
    <p:sldId id="330" r:id="rId40"/>
    <p:sldId id="329" r:id="rId41"/>
    <p:sldId id="331" r:id="rId42"/>
    <p:sldId id="332" r:id="rId43"/>
    <p:sldId id="296" r:id="rId44"/>
    <p:sldId id="283" r:id="rId45"/>
    <p:sldId id="385" r:id="rId46"/>
    <p:sldId id="326" r:id="rId47"/>
    <p:sldId id="299" r:id="rId48"/>
    <p:sldId id="352" r:id="rId49"/>
    <p:sldId id="301" r:id="rId50"/>
    <p:sldId id="30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8C0"/>
    <a:srgbClr val="FF0000"/>
    <a:srgbClr val="5B9BD5"/>
    <a:srgbClr val="FF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EC94D-904E-4A83-8787-51C2932E474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795F9AD-C9BD-48A2-A048-F3F99E875A52}">
      <dgm:prSet phldrT="[Text]"/>
      <dgm:spPr/>
      <dgm:t>
        <a:bodyPr/>
        <a:lstStyle/>
        <a:p>
          <a:r>
            <a:rPr lang="en-US" dirty="0" smtClean="0"/>
            <a:t>E(a)</a:t>
          </a:r>
          <a:endParaRPr lang="en-US" dirty="0"/>
        </a:p>
      </dgm:t>
    </dgm:pt>
    <dgm:pt modelId="{CA3A0CA8-EA86-4FDA-846F-FBF4E2B41CF4}" type="parTrans" cxnId="{0E2A1AF7-29E8-45D3-95C4-917ACF4802C4}">
      <dgm:prSet/>
      <dgm:spPr/>
      <dgm:t>
        <a:bodyPr/>
        <a:lstStyle/>
        <a:p>
          <a:endParaRPr lang="en-US"/>
        </a:p>
      </dgm:t>
    </dgm:pt>
    <dgm:pt modelId="{4BB46AEF-8E6A-4881-B0B6-565378BAAAAF}" type="sibTrans" cxnId="{0E2A1AF7-29E8-45D3-95C4-917ACF4802C4}">
      <dgm:prSet/>
      <dgm:spPr/>
      <dgm:t>
        <a:bodyPr/>
        <a:lstStyle/>
        <a:p>
          <a:endParaRPr lang="en-US"/>
        </a:p>
      </dgm:t>
    </dgm:pt>
    <dgm:pt modelId="{0300898A-E356-44EC-B115-E27D5B1B2A1B}">
      <dgm:prSet phldrT="[Text]"/>
      <dgm:spPr/>
      <dgm:t>
        <a:bodyPr/>
        <a:lstStyle/>
        <a:p>
          <a:r>
            <a:rPr lang="en-US" dirty="0" smtClean="0"/>
            <a:t>E(b)</a:t>
          </a:r>
          <a:endParaRPr lang="en-US" dirty="0"/>
        </a:p>
      </dgm:t>
    </dgm:pt>
    <dgm:pt modelId="{1114E874-38CD-455C-B633-EA726425CE7F}" type="parTrans" cxnId="{7B5CA2E4-8990-4E1D-BA19-50FE43D3F307}">
      <dgm:prSet/>
      <dgm:spPr/>
      <dgm:t>
        <a:bodyPr/>
        <a:lstStyle/>
        <a:p>
          <a:endParaRPr lang="en-US"/>
        </a:p>
      </dgm:t>
    </dgm:pt>
    <dgm:pt modelId="{26CC5AE7-FA71-4790-908E-DF435AB36216}" type="sibTrans" cxnId="{7B5CA2E4-8990-4E1D-BA19-50FE43D3F307}">
      <dgm:prSet/>
      <dgm:spPr/>
      <dgm:t>
        <a:bodyPr/>
        <a:lstStyle/>
        <a:p>
          <a:endParaRPr lang="en-US"/>
        </a:p>
      </dgm:t>
    </dgm:pt>
    <dgm:pt modelId="{B794D3A2-BBDB-4BF5-BF94-16F6607DF2D2}">
      <dgm:prSet phldrT="[Text]"/>
      <dgm:spPr/>
      <dgm:t>
        <a:bodyPr/>
        <a:lstStyle/>
        <a:p>
          <a:r>
            <a:rPr lang="en-US" dirty="0" smtClean="0"/>
            <a:t>E(</a:t>
          </a:r>
          <a:r>
            <a:rPr lang="en-US" dirty="0" err="1" smtClean="0"/>
            <a:t>a+b</a:t>
          </a:r>
          <a:r>
            <a:rPr lang="en-US" dirty="0" smtClean="0"/>
            <a:t>)</a:t>
          </a:r>
          <a:endParaRPr lang="en-US" dirty="0"/>
        </a:p>
      </dgm:t>
    </dgm:pt>
    <dgm:pt modelId="{D108BD16-ADE4-487C-A1C1-78E1FB7C546A}" type="parTrans" cxnId="{6EF81420-6F7F-4A75-9698-83283846D4D1}">
      <dgm:prSet/>
      <dgm:spPr/>
      <dgm:t>
        <a:bodyPr/>
        <a:lstStyle/>
        <a:p>
          <a:endParaRPr lang="en-US"/>
        </a:p>
      </dgm:t>
    </dgm:pt>
    <dgm:pt modelId="{2CEB4BD7-7A56-45CC-AC0B-F925752C7BD7}" type="sibTrans" cxnId="{6EF81420-6F7F-4A75-9698-83283846D4D1}">
      <dgm:prSet/>
      <dgm:spPr/>
      <dgm:t>
        <a:bodyPr/>
        <a:lstStyle/>
        <a:p>
          <a:endParaRPr lang="en-US"/>
        </a:p>
      </dgm:t>
    </dgm:pt>
    <dgm:pt modelId="{A934CB3C-8B98-4F30-ABC6-AC5149BFD4F5}" type="pres">
      <dgm:prSet presAssocID="{067EC94D-904E-4A83-8787-51C2932E4745}" presName="linearFlow" presStyleCnt="0">
        <dgm:presLayoutVars>
          <dgm:dir/>
          <dgm:resizeHandles val="exact"/>
        </dgm:presLayoutVars>
      </dgm:prSet>
      <dgm:spPr/>
    </dgm:pt>
    <dgm:pt modelId="{14CE18B2-ABA3-45F9-B9F2-1950E02E4452}" type="pres">
      <dgm:prSet presAssocID="{D795F9AD-C9BD-48A2-A048-F3F99E875A52}" presName="node" presStyleLbl="node1" presStyleIdx="0" presStyleCnt="3" custScaleX="159043" custScaleY="136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7E258-B6C1-4B28-BED6-842D27DC114A}" type="pres">
      <dgm:prSet presAssocID="{4BB46AEF-8E6A-4881-B0B6-565378BAAAAF}" presName="spacerL" presStyleCnt="0"/>
      <dgm:spPr/>
    </dgm:pt>
    <dgm:pt modelId="{6CA78323-B4BA-469A-A0B0-9D7F92586164}" type="pres">
      <dgm:prSet presAssocID="{4BB46AEF-8E6A-4881-B0B6-565378BAAAA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0675E18-471A-4EC3-9FBC-838BEBCD27F7}" type="pres">
      <dgm:prSet presAssocID="{4BB46AEF-8E6A-4881-B0B6-565378BAAAAF}" presName="spacerR" presStyleCnt="0"/>
      <dgm:spPr/>
    </dgm:pt>
    <dgm:pt modelId="{F421220D-8D1D-451B-9B81-96F5857DF2AB}" type="pres">
      <dgm:prSet presAssocID="{0300898A-E356-44EC-B115-E27D5B1B2A1B}" presName="node" presStyleLbl="node1" presStyleIdx="1" presStyleCnt="3" custScaleX="163415" custScaleY="134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44432-58CD-4C9D-82F4-2D39BD885611}" type="pres">
      <dgm:prSet presAssocID="{26CC5AE7-FA71-4790-908E-DF435AB36216}" presName="spacerL" presStyleCnt="0"/>
      <dgm:spPr/>
    </dgm:pt>
    <dgm:pt modelId="{F1674634-04F3-47E7-8CD1-9368C786C2FB}" type="pres">
      <dgm:prSet presAssocID="{26CC5AE7-FA71-4790-908E-DF435AB3621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E8C7957-3E0A-4796-9F46-32656843F3FF}" type="pres">
      <dgm:prSet presAssocID="{26CC5AE7-FA71-4790-908E-DF435AB36216}" presName="spacerR" presStyleCnt="0"/>
      <dgm:spPr/>
    </dgm:pt>
    <dgm:pt modelId="{D7194D33-4FF0-4FB8-9D93-1CA7B4EEAB2C}" type="pres">
      <dgm:prSet presAssocID="{B794D3A2-BBDB-4BF5-BF94-16F6607DF2D2}" presName="node" presStyleLbl="node1" presStyleIdx="2" presStyleCnt="3" custScaleX="155725" custScaleY="141062" custLinFactNeighborX="-49019" custLinFactNeighborY="-7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CA2E4-8990-4E1D-BA19-50FE43D3F307}" srcId="{067EC94D-904E-4A83-8787-51C2932E4745}" destId="{0300898A-E356-44EC-B115-E27D5B1B2A1B}" srcOrd="1" destOrd="0" parTransId="{1114E874-38CD-455C-B633-EA726425CE7F}" sibTransId="{26CC5AE7-FA71-4790-908E-DF435AB36216}"/>
    <dgm:cxn modelId="{6EF81420-6F7F-4A75-9698-83283846D4D1}" srcId="{067EC94D-904E-4A83-8787-51C2932E4745}" destId="{B794D3A2-BBDB-4BF5-BF94-16F6607DF2D2}" srcOrd="2" destOrd="0" parTransId="{D108BD16-ADE4-487C-A1C1-78E1FB7C546A}" sibTransId="{2CEB4BD7-7A56-45CC-AC0B-F925752C7BD7}"/>
    <dgm:cxn modelId="{C61C2B42-8F0D-4267-A9ED-C2D3AB59274D}" type="presOf" srcId="{4BB46AEF-8E6A-4881-B0B6-565378BAAAAF}" destId="{6CA78323-B4BA-469A-A0B0-9D7F92586164}" srcOrd="0" destOrd="0" presId="urn:microsoft.com/office/officeart/2005/8/layout/equation1"/>
    <dgm:cxn modelId="{AF8AAA7C-E11C-45CD-8215-A699561EC78C}" type="presOf" srcId="{26CC5AE7-FA71-4790-908E-DF435AB36216}" destId="{F1674634-04F3-47E7-8CD1-9368C786C2FB}" srcOrd="0" destOrd="0" presId="urn:microsoft.com/office/officeart/2005/8/layout/equation1"/>
    <dgm:cxn modelId="{E5D6D989-4B5D-47C3-A3A7-FA04DDAD2A2A}" type="presOf" srcId="{B794D3A2-BBDB-4BF5-BF94-16F6607DF2D2}" destId="{D7194D33-4FF0-4FB8-9D93-1CA7B4EEAB2C}" srcOrd="0" destOrd="0" presId="urn:microsoft.com/office/officeart/2005/8/layout/equation1"/>
    <dgm:cxn modelId="{22121AD4-416B-4F27-8FFC-69B5FB0ED59D}" type="presOf" srcId="{067EC94D-904E-4A83-8787-51C2932E4745}" destId="{A934CB3C-8B98-4F30-ABC6-AC5149BFD4F5}" srcOrd="0" destOrd="0" presId="urn:microsoft.com/office/officeart/2005/8/layout/equation1"/>
    <dgm:cxn modelId="{23D40CAF-172C-46AD-B9DE-0503408626FB}" type="presOf" srcId="{0300898A-E356-44EC-B115-E27D5B1B2A1B}" destId="{F421220D-8D1D-451B-9B81-96F5857DF2AB}" srcOrd="0" destOrd="0" presId="urn:microsoft.com/office/officeart/2005/8/layout/equation1"/>
    <dgm:cxn modelId="{0E2A1AF7-29E8-45D3-95C4-917ACF4802C4}" srcId="{067EC94D-904E-4A83-8787-51C2932E4745}" destId="{D795F9AD-C9BD-48A2-A048-F3F99E875A52}" srcOrd="0" destOrd="0" parTransId="{CA3A0CA8-EA86-4FDA-846F-FBF4E2B41CF4}" sibTransId="{4BB46AEF-8E6A-4881-B0B6-565378BAAAAF}"/>
    <dgm:cxn modelId="{0382E852-6C93-48A8-A5E4-F4242923DB49}" type="presOf" srcId="{D795F9AD-C9BD-48A2-A048-F3F99E875A52}" destId="{14CE18B2-ABA3-45F9-B9F2-1950E02E4452}" srcOrd="0" destOrd="0" presId="urn:microsoft.com/office/officeart/2005/8/layout/equation1"/>
    <dgm:cxn modelId="{0763E00E-4A86-4106-B471-CA191C2A44F6}" type="presParOf" srcId="{A934CB3C-8B98-4F30-ABC6-AC5149BFD4F5}" destId="{14CE18B2-ABA3-45F9-B9F2-1950E02E4452}" srcOrd="0" destOrd="0" presId="urn:microsoft.com/office/officeart/2005/8/layout/equation1"/>
    <dgm:cxn modelId="{DB4714FE-4ECF-4400-AB86-C0AF834F8918}" type="presParOf" srcId="{A934CB3C-8B98-4F30-ABC6-AC5149BFD4F5}" destId="{9227E258-B6C1-4B28-BED6-842D27DC114A}" srcOrd="1" destOrd="0" presId="urn:microsoft.com/office/officeart/2005/8/layout/equation1"/>
    <dgm:cxn modelId="{B8447033-66C5-4D78-88C5-4320596455EA}" type="presParOf" srcId="{A934CB3C-8B98-4F30-ABC6-AC5149BFD4F5}" destId="{6CA78323-B4BA-469A-A0B0-9D7F92586164}" srcOrd="2" destOrd="0" presId="urn:microsoft.com/office/officeart/2005/8/layout/equation1"/>
    <dgm:cxn modelId="{E31FE97E-E0D3-4552-BD25-6D0CC897F0B1}" type="presParOf" srcId="{A934CB3C-8B98-4F30-ABC6-AC5149BFD4F5}" destId="{50675E18-471A-4EC3-9FBC-838BEBCD27F7}" srcOrd="3" destOrd="0" presId="urn:microsoft.com/office/officeart/2005/8/layout/equation1"/>
    <dgm:cxn modelId="{BB648946-97E0-4885-80CD-DCF0A31D2DAB}" type="presParOf" srcId="{A934CB3C-8B98-4F30-ABC6-AC5149BFD4F5}" destId="{F421220D-8D1D-451B-9B81-96F5857DF2AB}" srcOrd="4" destOrd="0" presId="urn:microsoft.com/office/officeart/2005/8/layout/equation1"/>
    <dgm:cxn modelId="{EDA1249F-9387-4C11-B54E-1CE6C4B4ACB1}" type="presParOf" srcId="{A934CB3C-8B98-4F30-ABC6-AC5149BFD4F5}" destId="{83B44432-58CD-4C9D-82F4-2D39BD885611}" srcOrd="5" destOrd="0" presId="urn:microsoft.com/office/officeart/2005/8/layout/equation1"/>
    <dgm:cxn modelId="{1F1B3D14-90CA-4E1B-AD2E-512E5F7CA5B1}" type="presParOf" srcId="{A934CB3C-8B98-4F30-ABC6-AC5149BFD4F5}" destId="{F1674634-04F3-47E7-8CD1-9368C786C2FB}" srcOrd="6" destOrd="0" presId="urn:microsoft.com/office/officeart/2005/8/layout/equation1"/>
    <dgm:cxn modelId="{37E39A3D-F073-421C-A55D-69F0ED3771C7}" type="presParOf" srcId="{A934CB3C-8B98-4F30-ABC6-AC5149BFD4F5}" destId="{8E8C7957-3E0A-4796-9F46-32656843F3FF}" srcOrd="7" destOrd="0" presId="urn:microsoft.com/office/officeart/2005/8/layout/equation1"/>
    <dgm:cxn modelId="{28A8E977-CE29-457F-86B4-207C449BAAD5}" type="presParOf" srcId="{A934CB3C-8B98-4F30-ABC6-AC5149BFD4F5}" destId="{D7194D33-4FF0-4FB8-9D93-1CA7B4EEAB2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EC94D-904E-4A83-8787-51C2932E474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795F9AD-C9BD-48A2-A048-F3F99E875A52}">
      <dgm:prSet phldrT="[Text]"/>
      <dgm:spPr/>
      <dgm:t>
        <a:bodyPr/>
        <a:lstStyle/>
        <a:p>
          <a:r>
            <a:rPr lang="en-US" dirty="0" smtClean="0"/>
            <a:t>E(a)</a:t>
          </a:r>
          <a:endParaRPr lang="en-US" dirty="0"/>
        </a:p>
      </dgm:t>
    </dgm:pt>
    <dgm:pt modelId="{CA3A0CA8-EA86-4FDA-846F-FBF4E2B41CF4}" type="parTrans" cxnId="{0E2A1AF7-29E8-45D3-95C4-917ACF4802C4}">
      <dgm:prSet/>
      <dgm:spPr/>
      <dgm:t>
        <a:bodyPr/>
        <a:lstStyle/>
        <a:p>
          <a:endParaRPr lang="en-US"/>
        </a:p>
      </dgm:t>
    </dgm:pt>
    <dgm:pt modelId="{4BB46AEF-8E6A-4881-B0B6-565378BAAAAF}" type="sibTrans" cxnId="{0E2A1AF7-29E8-45D3-95C4-917ACF4802C4}">
      <dgm:prSet/>
      <dgm:spPr/>
      <dgm:t>
        <a:bodyPr/>
        <a:lstStyle/>
        <a:p>
          <a:endParaRPr lang="en-US" dirty="0"/>
        </a:p>
      </dgm:t>
    </dgm:pt>
    <dgm:pt modelId="{0300898A-E356-44EC-B115-E27D5B1B2A1B}">
      <dgm:prSet phldrT="[Text]"/>
      <dgm:spPr/>
      <dgm:t>
        <a:bodyPr/>
        <a:lstStyle/>
        <a:p>
          <a:r>
            <a:rPr lang="en-US" dirty="0" smtClean="0"/>
            <a:t>E(b)</a:t>
          </a:r>
          <a:endParaRPr lang="en-US" dirty="0"/>
        </a:p>
      </dgm:t>
    </dgm:pt>
    <dgm:pt modelId="{1114E874-38CD-455C-B633-EA726425CE7F}" type="parTrans" cxnId="{7B5CA2E4-8990-4E1D-BA19-50FE43D3F307}">
      <dgm:prSet/>
      <dgm:spPr/>
      <dgm:t>
        <a:bodyPr/>
        <a:lstStyle/>
        <a:p>
          <a:endParaRPr lang="en-US"/>
        </a:p>
      </dgm:t>
    </dgm:pt>
    <dgm:pt modelId="{26CC5AE7-FA71-4790-908E-DF435AB36216}" type="sibTrans" cxnId="{7B5CA2E4-8990-4E1D-BA19-50FE43D3F307}">
      <dgm:prSet/>
      <dgm:spPr/>
      <dgm:t>
        <a:bodyPr/>
        <a:lstStyle/>
        <a:p>
          <a:endParaRPr lang="en-US"/>
        </a:p>
      </dgm:t>
    </dgm:pt>
    <dgm:pt modelId="{B794D3A2-BBDB-4BF5-BF94-16F6607DF2D2}">
      <dgm:prSet phldrT="[Text]"/>
      <dgm:spPr/>
      <dgm:t>
        <a:bodyPr/>
        <a:lstStyle/>
        <a:p>
          <a:r>
            <a:rPr lang="en-US" dirty="0" smtClean="0"/>
            <a:t>E(a b)</a:t>
          </a:r>
          <a:endParaRPr lang="en-US" dirty="0"/>
        </a:p>
      </dgm:t>
    </dgm:pt>
    <dgm:pt modelId="{D108BD16-ADE4-487C-A1C1-78E1FB7C546A}" type="parTrans" cxnId="{6EF81420-6F7F-4A75-9698-83283846D4D1}">
      <dgm:prSet/>
      <dgm:spPr/>
      <dgm:t>
        <a:bodyPr/>
        <a:lstStyle/>
        <a:p>
          <a:endParaRPr lang="en-US"/>
        </a:p>
      </dgm:t>
    </dgm:pt>
    <dgm:pt modelId="{2CEB4BD7-7A56-45CC-AC0B-F925752C7BD7}" type="sibTrans" cxnId="{6EF81420-6F7F-4A75-9698-83283846D4D1}">
      <dgm:prSet/>
      <dgm:spPr/>
      <dgm:t>
        <a:bodyPr/>
        <a:lstStyle/>
        <a:p>
          <a:endParaRPr lang="en-US"/>
        </a:p>
      </dgm:t>
    </dgm:pt>
    <dgm:pt modelId="{A934CB3C-8B98-4F30-ABC6-AC5149BFD4F5}" type="pres">
      <dgm:prSet presAssocID="{067EC94D-904E-4A83-8787-51C2932E4745}" presName="linearFlow" presStyleCnt="0">
        <dgm:presLayoutVars>
          <dgm:dir/>
          <dgm:resizeHandles val="exact"/>
        </dgm:presLayoutVars>
      </dgm:prSet>
      <dgm:spPr/>
    </dgm:pt>
    <dgm:pt modelId="{14CE18B2-ABA3-45F9-B9F2-1950E02E4452}" type="pres">
      <dgm:prSet presAssocID="{D795F9AD-C9BD-48A2-A048-F3F99E875A52}" presName="node" presStyleLbl="node1" presStyleIdx="0" presStyleCnt="3" custScaleX="159043" custScaleY="136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7E258-B6C1-4B28-BED6-842D27DC114A}" type="pres">
      <dgm:prSet presAssocID="{4BB46AEF-8E6A-4881-B0B6-565378BAAAAF}" presName="spacerL" presStyleCnt="0"/>
      <dgm:spPr/>
    </dgm:pt>
    <dgm:pt modelId="{6CA78323-B4BA-469A-A0B0-9D7F92586164}" type="pres">
      <dgm:prSet presAssocID="{4BB46AEF-8E6A-4881-B0B6-565378BAAAAF}" presName="sibTrans" presStyleLbl="sibTrans2D1" presStyleIdx="0" presStyleCnt="2" custLinFactNeighborX="14094" custLinFactNeighborY="223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50675E18-471A-4EC3-9FBC-838BEBCD27F7}" type="pres">
      <dgm:prSet presAssocID="{4BB46AEF-8E6A-4881-B0B6-565378BAAAAF}" presName="spacerR" presStyleCnt="0"/>
      <dgm:spPr/>
    </dgm:pt>
    <dgm:pt modelId="{F421220D-8D1D-451B-9B81-96F5857DF2AB}" type="pres">
      <dgm:prSet presAssocID="{0300898A-E356-44EC-B115-E27D5B1B2A1B}" presName="node" presStyleLbl="node1" presStyleIdx="1" presStyleCnt="3" custScaleX="163415" custScaleY="134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44432-58CD-4C9D-82F4-2D39BD885611}" type="pres">
      <dgm:prSet presAssocID="{26CC5AE7-FA71-4790-908E-DF435AB36216}" presName="spacerL" presStyleCnt="0"/>
      <dgm:spPr/>
    </dgm:pt>
    <dgm:pt modelId="{F1674634-04F3-47E7-8CD1-9368C786C2FB}" type="pres">
      <dgm:prSet presAssocID="{26CC5AE7-FA71-4790-908E-DF435AB3621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E8C7957-3E0A-4796-9F46-32656843F3FF}" type="pres">
      <dgm:prSet presAssocID="{26CC5AE7-FA71-4790-908E-DF435AB36216}" presName="spacerR" presStyleCnt="0"/>
      <dgm:spPr/>
    </dgm:pt>
    <dgm:pt modelId="{D7194D33-4FF0-4FB8-9D93-1CA7B4EEAB2C}" type="pres">
      <dgm:prSet presAssocID="{B794D3A2-BBDB-4BF5-BF94-16F6607DF2D2}" presName="node" presStyleLbl="node1" presStyleIdx="2" presStyleCnt="3" custScaleX="155725" custScaleY="141062" custLinFactNeighborX="-49019" custLinFactNeighborY="-7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31EA6-3C0C-4610-8B9A-BA5DD6552389}" type="presOf" srcId="{26CC5AE7-FA71-4790-908E-DF435AB36216}" destId="{F1674634-04F3-47E7-8CD1-9368C786C2FB}" srcOrd="0" destOrd="0" presId="urn:microsoft.com/office/officeart/2005/8/layout/equation1"/>
    <dgm:cxn modelId="{AD0D3E82-5672-4449-B77B-5A1030310BEB}" type="presOf" srcId="{D795F9AD-C9BD-48A2-A048-F3F99E875A52}" destId="{14CE18B2-ABA3-45F9-B9F2-1950E02E4452}" srcOrd="0" destOrd="0" presId="urn:microsoft.com/office/officeart/2005/8/layout/equation1"/>
    <dgm:cxn modelId="{DF9E59B5-4768-4174-83BC-0CF9D962CD93}" type="presOf" srcId="{0300898A-E356-44EC-B115-E27D5B1B2A1B}" destId="{F421220D-8D1D-451B-9B81-96F5857DF2AB}" srcOrd="0" destOrd="0" presId="urn:microsoft.com/office/officeart/2005/8/layout/equation1"/>
    <dgm:cxn modelId="{6EF81420-6F7F-4A75-9698-83283846D4D1}" srcId="{067EC94D-904E-4A83-8787-51C2932E4745}" destId="{B794D3A2-BBDB-4BF5-BF94-16F6607DF2D2}" srcOrd="2" destOrd="0" parTransId="{D108BD16-ADE4-487C-A1C1-78E1FB7C546A}" sibTransId="{2CEB4BD7-7A56-45CC-AC0B-F925752C7BD7}"/>
    <dgm:cxn modelId="{7B5CA2E4-8990-4E1D-BA19-50FE43D3F307}" srcId="{067EC94D-904E-4A83-8787-51C2932E4745}" destId="{0300898A-E356-44EC-B115-E27D5B1B2A1B}" srcOrd="1" destOrd="0" parTransId="{1114E874-38CD-455C-B633-EA726425CE7F}" sibTransId="{26CC5AE7-FA71-4790-908E-DF435AB36216}"/>
    <dgm:cxn modelId="{1827963A-7532-41C2-B140-498AAB4E71FA}" type="presOf" srcId="{067EC94D-904E-4A83-8787-51C2932E4745}" destId="{A934CB3C-8B98-4F30-ABC6-AC5149BFD4F5}" srcOrd="0" destOrd="0" presId="urn:microsoft.com/office/officeart/2005/8/layout/equation1"/>
    <dgm:cxn modelId="{5BC75B12-69F8-4424-93EB-E89FE8E3FD27}" type="presOf" srcId="{4BB46AEF-8E6A-4881-B0B6-565378BAAAAF}" destId="{6CA78323-B4BA-469A-A0B0-9D7F92586164}" srcOrd="0" destOrd="0" presId="urn:microsoft.com/office/officeart/2005/8/layout/equation1"/>
    <dgm:cxn modelId="{0E2A1AF7-29E8-45D3-95C4-917ACF4802C4}" srcId="{067EC94D-904E-4A83-8787-51C2932E4745}" destId="{D795F9AD-C9BD-48A2-A048-F3F99E875A52}" srcOrd="0" destOrd="0" parTransId="{CA3A0CA8-EA86-4FDA-846F-FBF4E2B41CF4}" sibTransId="{4BB46AEF-8E6A-4881-B0B6-565378BAAAAF}"/>
    <dgm:cxn modelId="{432B2F44-F616-4DD5-81D1-30086991AB74}" type="presOf" srcId="{B794D3A2-BBDB-4BF5-BF94-16F6607DF2D2}" destId="{D7194D33-4FF0-4FB8-9D93-1CA7B4EEAB2C}" srcOrd="0" destOrd="0" presId="urn:microsoft.com/office/officeart/2005/8/layout/equation1"/>
    <dgm:cxn modelId="{66266A22-964B-49C6-BCB3-205B2BC85E3B}" type="presParOf" srcId="{A934CB3C-8B98-4F30-ABC6-AC5149BFD4F5}" destId="{14CE18B2-ABA3-45F9-B9F2-1950E02E4452}" srcOrd="0" destOrd="0" presId="urn:microsoft.com/office/officeart/2005/8/layout/equation1"/>
    <dgm:cxn modelId="{C2435F57-440E-460F-B667-31DA36EDDF6B}" type="presParOf" srcId="{A934CB3C-8B98-4F30-ABC6-AC5149BFD4F5}" destId="{9227E258-B6C1-4B28-BED6-842D27DC114A}" srcOrd="1" destOrd="0" presId="urn:microsoft.com/office/officeart/2005/8/layout/equation1"/>
    <dgm:cxn modelId="{A74E5D76-0A5C-4A47-953A-DC7D5CB1323D}" type="presParOf" srcId="{A934CB3C-8B98-4F30-ABC6-AC5149BFD4F5}" destId="{6CA78323-B4BA-469A-A0B0-9D7F92586164}" srcOrd="2" destOrd="0" presId="urn:microsoft.com/office/officeart/2005/8/layout/equation1"/>
    <dgm:cxn modelId="{BE674080-344F-4C4B-A039-ECF1AB68598D}" type="presParOf" srcId="{A934CB3C-8B98-4F30-ABC6-AC5149BFD4F5}" destId="{50675E18-471A-4EC3-9FBC-838BEBCD27F7}" srcOrd="3" destOrd="0" presId="urn:microsoft.com/office/officeart/2005/8/layout/equation1"/>
    <dgm:cxn modelId="{00EFA590-372E-4A2E-B88C-F691CE0EA669}" type="presParOf" srcId="{A934CB3C-8B98-4F30-ABC6-AC5149BFD4F5}" destId="{F421220D-8D1D-451B-9B81-96F5857DF2AB}" srcOrd="4" destOrd="0" presId="urn:microsoft.com/office/officeart/2005/8/layout/equation1"/>
    <dgm:cxn modelId="{710663A2-4CDE-41F2-BD51-1372BD41EAFF}" type="presParOf" srcId="{A934CB3C-8B98-4F30-ABC6-AC5149BFD4F5}" destId="{83B44432-58CD-4C9D-82F4-2D39BD885611}" srcOrd="5" destOrd="0" presId="urn:microsoft.com/office/officeart/2005/8/layout/equation1"/>
    <dgm:cxn modelId="{CD0E07D7-7C05-462F-9589-6AB239BB66D1}" type="presParOf" srcId="{A934CB3C-8B98-4F30-ABC6-AC5149BFD4F5}" destId="{F1674634-04F3-47E7-8CD1-9368C786C2FB}" srcOrd="6" destOrd="0" presId="urn:microsoft.com/office/officeart/2005/8/layout/equation1"/>
    <dgm:cxn modelId="{7ECE83A7-1430-4732-9DD5-93AAB6CCB7D4}" type="presParOf" srcId="{A934CB3C-8B98-4F30-ABC6-AC5149BFD4F5}" destId="{8E8C7957-3E0A-4796-9F46-32656843F3FF}" srcOrd="7" destOrd="0" presId="urn:microsoft.com/office/officeart/2005/8/layout/equation1"/>
    <dgm:cxn modelId="{768EB222-1492-45A0-B25E-183B29621ECC}" type="presParOf" srcId="{A934CB3C-8B98-4F30-ABC6-AC5149BFD4F5}" destId="{D7194D33-4FF0-4FB8-9D93-1CA7B4EEAB2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18B2-ABA3-45F9-B9F2-1950E02E4452}">
      <dsp:nvSpPr>
        <dsp:cNvPr id="0" name=""/>
        <dsp:cNvSpPr/>
      </dsp:nvSpPr>
      <dsp:spPr>
        <a:xfrm>
          <a:off x="1985" y="346394"/>
          <a:ext cx="1059792" cy="907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E(a)</a:t>
          </a:r>
          <a:endParaRPr lang="en-US" sz="1600" kern="1200" dirty="0"/>
        </a:p>
      </dsp:txBody>
      <dsp:txXfrm>
        <a:off x="157188" y="479281"/>
        <a:ext cx="749386" cy="641636"/>
      </dsp:txXfrm>
    </dsp:sp>
    <dsp:sp modelId="{6CA78323-B4BA-469A-A0B0-9D7F92586164}">
      <dsp:nvSpPr>
        <dsp:cNvPr id="0" name=""/>
        <dsp:cNvSpPr/>
      </dsp:nvSpPr>
      <dsp:spPr>
        <a:xfrm>
          <a:off x="1115885" y="606856"/>
          <a:ext cx="386486" cy="38648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67114" y="754648"/>
        <a:ext cx="284028" cy="90902"/>
      </dsp:txXfrm>
    </dsp:sp>
    <dsp:sp modelId="{F421220D-8D1D-451B-9B81-96F5857DF2AB}">
      <dsp:nvSpPr>
        <dsp:cNvPr id="0" name=""/>
        <dsp:cNvSpPr/>
      </dsp:nvSpPr>
      <dsp:spPr>
        <a:xfrm>
          <a:off x="1556480" y="353234"/>
          <a:ext cx="1088925" cy="893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E(b)</a:t>
          </a:r>
          <a:endParaRPr lang="en-US" sz="1600" kern="1200" dirty="0"/>
        </a:p>
      </dsp:txBody>
      <dsp:txXfrm>
        <a:off x="1715949" y="484118"/>
        <a:ext cx="769987" cy="631962"/>
      </dsp:txXfrm>
    </dsp:sp>
    <dsp:sp modelId="{F1674634-04F3-47E7-8CD1-9368C786C2FB}">
      <dsp:nvSpPr>
        <dsp:cNvPr id="0" name=""/>
        <dsp:cNvSpPr/>
      </dsp:nvSpPr>
      <dsp:spPr>
        <a:xfrm>
          <a:off x="2699514" y="606856"/>
          <a:ext cx="386486" cy="38648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750743" y="686472"/>
        <a:ext cx="284028" cy="227254"/>
      </dsp:txXfrm>
    </dsp:sp>
    <dsp:sp modelId="{D7194D33-4FF0-4FB8-9D93-1CA7B4EEAB2C}">
      <dsp:nvSpPr>
        <dsp:cNvPr id="0" name=""/>
        <dsp:cNvSpPr/>
      </dsp:nvSpPr>
      <dsp:spPr>
        <a:xfrm>
          <a:off x="3113585" y="281601"/>
          <a:ext cx="1037682" cy="939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E(</a:t>
          </a:r>
          <a:r>
            <a:rPr lang="en-US" sz="1600" kern="1200" dirty="0" err="1" smtClean="0"/>
            <a:t>a+b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3265550" y="419257"/>
        <a:ext cx="733752" cy="66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E18B2-ABA3-45F9-B9F2-1950E02E4452}">
      <dsp:nvSpPr>
        <dsp:cNvPr id="0" name=""/>
        <dsp:cNvSpPr/>
      </dsp:nvSpPr>
      <dsp:spPr>
        <a:xfrm>
          <a:off x="1985" y="346394"/>
          <a:ext cx="1059792" cy="907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E(a)</a:t>
          </a:r>
          <a:endParaRPr lang="en-US" sz="2100" kern="1200" dirty="0"/>
        </a:p>
      </dsp:txBody>
      <dsp:txXfrm>
        <a:off x="157188" y="479281"/>
        <a:ext cx="749386" cy="641636"/>
      </dsp:txXfrm>
    </dsp:sp>
    <dsp:sp modelId="{6CA78323-B4BA-469A-A0B0-9D7F92586164}">
      <dsp:nvSpPr>
        <dsp:cNvPr id="0" name=""/>
        <dsp:cNvSpPr/>
      </dsp:nvSpPr>
      <dsp:spPr>
        <a:xfrm>
          <a:off x="1123511" y="615483"/>
          <a:ext cx="386486" cy="386486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184197" y="676169"/>
        <a:ext cx="265114" cy="265114"/>
      </dsp:txXfrm>
    </dsp:sp>
    <dsp:sp modelId="{F421220D-8D1D-451B-9B81-96F5857DF2AB}">
      <dsp:nvSpPr>
        <dsp:cNvPr id="0" name=""/>
        <dsp:cNvSpPr/>
      </dsp:nvSpPr>
      <dsp:spPr>
        <a:xfrm>
          <a:off x="1556480" y="353234"/>
          <a:ext cx="1088925" cy="893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E(b)</a:t>
          </a:r>
          <a:endParaRPr lang="en-US" sz="2100" kern="1200" dirty="0"/>
        </a:p>
      </dsp:txBody>
      <dsp:txXfrm>
        <a:off x="1715949" y="484118"/>
        <a:ext cx="769987" cy="631962"/>
      </dsp:txXfrm>
    </dsp:sp>
    <dsp:sp modelId="{F1674634-04F3-47E7-8CD1-9368C786C2FB}">
      <dsp:nvSpPr>
        <dsp:cNvPr id="0" name=""/>
        <dsp:cNvSpPr/>
      </dsp:nvSpPr>
      <dsp:spPr>
        <a:xfrm>
          <a:off x="2699514" y="606856"/>
          <a:ext cx="386486" cy="38648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750743" y="686472"/>
        <a:ext cx="284028" cy="227254"/>
      </dsp:txXfrm>
    </dsp:sp>
    <dsp:sp modelId="{D7194D33-4FF0-4FB8-9D93-1CA7B4EEAB2C}">
      <dsp:nvSpPr>
        <dsp:cNvPr id="0" name=""/>
        <dsp:cNvSpPr/>
      </dsp:nvSpPr>
      <dsp:spPr>
        <a:xfrm>
          <a:off x="3113585" y="281601"/>
          <a:ext cx="1037682" cy="939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E(a b)</a:t>
          </a:r>
          <a:endParaRPr lang="en-US" sz="2100" kern="1200" dirty="0"/>
        </a:p>
      </dsp:txBody>
      <dsp:txXfrm>
        <a:off x="3265550" y="419257"/>
        <a:ext cx="733752" cy="66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D070F-7661-4402-BB11-02E325F707C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666B-5FF5-4167-A777-1571F7759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4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 ker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pPr algn="r">
                <a:buSzPct val="25000"/>
              </a:pPr>
              <a:t>15</a:t>
            </a:fld>
            <a:endParaRPr lang="en" sz="1200" kern="0">
              <a:solidFill>
                <a:srgbClr val="000000"/>
              </a:solidFill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095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8345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847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192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Pairings</a:t>
            </a:r>
            <a:r>
              <a:rPr lang="en-US" baseline="0" dirty="0" smtClean="0"/>
              <a:t> in BGN.</a:t>
            </a:r>
            <a:endParaRPr lang="en-US" dirty="0" smtClean="0"/>
          </a:p>
          <a:p>
            <a:r>
              <a:rPr lang="en-US" dirty="0" smtClean="0"/>
              <a:t>Note on bit encryption!</a:t>
            </a:r>
          </a:p>
          <a:p>
            <a:r>
              <a:rPr lang="en-US" dirty="0" smtClean="0"/>
              <a:t>For doing 1 block only, fastest implementation could handle 54 blocks in parallel, about</a:t>
            </a:r>
            <a:r>
              <a:rPr lang="en-US" baseline="0" dirty="0" smtClean="0"/>
              <a:t> 40 minutes per block.</a:t>
            </a:r>
          </a:p>
          <a:p>
            <a:r>
              <a:rPr lang="en-US" baseline="0" dirty="0" smtClean="0"/>
              <a:t>Can do an implementation with 720 blocks in parallel, about 5 minutes per block.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5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Pairings</a:t>
            </a:r>
            <a:r>
              <a:rPr lang="en-US" baseline="0" dirty="0" smtClean="0"/>
              <a:t> in BGN.</a:t>
            </a:r>
            <a:endParaRPr lang="en-US" dirty="0" smtClean="0"/>
          </a:p>
          <a:p>
            <a:r>
              <a:rPr lang="en-US" dirty="0" smtClean="0"/>
              <a:t>Note on bit encryption!</a:t>
            </a:r>
          </a:p>
          <a:p>
            <a:r>
              <a:rPr lang="en-US" dirty="0" smtClean="0"/>
              <a:t>For doing 1 block only, fastest implementation could handle 54 blocks in parallel, about</a:t>
            </a:r>
            <a:r>
              <a:rPr lang="en-US" baseline="0" dirty="0" smtClean="0"/>
              <a:t> 40 minutes per block.</a:t>
            </a:r>
          </a:p>
          <a:p>
            <a:r>
              <a:rPr lang="en-US" baseline="0" dirty="0" smtClean="0"/>
              <a:t>Can do an implementation with 720 blocks in parallel, about 5 minutes per block.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49E5-F22A-B44F-8BEF-00A1C0A9A5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7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Pairings</a:t>
            </a:r>
            <a:r>
              <a:rPr lang="en-US" baseline="0" dirty="0" smtClean="0"/>
              <a:t> in BGN.</a:t>
            </a:r>
            <a:endParaRPr lang="en-US" dirty="0" smtClean="0"/>
          </a:p>
          <a:p>
            <a:r>
              <a:rPr lang="en-US" dirty="0" smtClean="0"/>
              <a:t>Note on bit encryption!</a:t>
            </a:r>
          </a:p>
          <a:p>
            <a:r>
              <a:rPr lang="en-US" dirty="0" smtClean="0"/>
              <a:t>For doing 1 block only, fastest implementation could handle 54 blocks in parallel, about</a:t>
            </a:r>
            <a:r>
              <a:rPr lang="en-US" baseline="0" dirty="0" smtClean="0"/>
              <a:t> 40 minutes per block.</a:t>
            </a:r>
          </a:p>
          <a:p>
            <a:r>
              <a:rPr lang="en-US" baseline="0" dirty="0" smtClean="0"/>
              <a:t>Can do an implementation with 720 blocks in parallel, about 5 minutes per block.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151917" cy="4985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3600" baseline="0" dirty="0"/>
            </a:lvl1pPr>
          </a:lstStyle>
          <a:p>
            <a:pPr lvl="0" algn="l" defTabSz="914363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295404"/>
            <a:ext cx="11151917" cy="396239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1pPr>
            <a:lvl2pPr marL="45720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2pPr>
            <a:lvl3pPr marL="91440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3pPr>
            <a:lvl4pPr marL="137160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4pPr>
            <a:lvl5pPr marL="1828800" indent="0">
              <a:buFont typeface="Arial" pitchFamily="34" charset="0"/>
              <a:buNone/>
              <a:defRPr lang="en-US" dirty="0">
                <a:latin typeface="Courier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694742" y="5668211"/>
            <a:ext cx="944701" cy="7218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78947" y="215250"/>
            <a:ext cx="10515600" cy="769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9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5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4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2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8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4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9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D466-7580-4D5C-A556-DD5807848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FA15-B216-44D8-8746-3FFB364BC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60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7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3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7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3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20A8-0A2C-496A-A734-5E50865CD5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278B-6C78-4D8E-A07C-FCD2E2838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6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4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63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12,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9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151917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baseline="0" dirty="0"/>
            </a:lvl1pPr>
          </a:lstStyle>
          <a:p>
            <a:pPr lvl="0" algn="l" defTabSz="121912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295405"/>
            <a:ext cx="11151917" cy="396239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1pPr>
            <a:lvl2pPr marL="609585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2pPr>
            <a:lvl3pPr marL="1219170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3pPr>
            <a:lvl4pPr marL="1828754" indent="0">
              <a:buFont typeface="Arial" pitchFamily="34" charset="0"/>
              <a:buNone/>
              <a:defRPr lang="en-US" smtClean="0">
                <a:latin typeface="Courier" pitchFamily="49" charset="0"/>
              </a:defRPr>
            </a:lvl4pPr>
            <a:lvl5pPr marL="2438339" indent="0">
              <a:buFont typeface="Arial" pitchFamily="34" charset="0"/>
              <a:buNone/>
              <a:defRPr lang="en-US" dirty="0">
                <a:latin typeface="Courier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151917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baseline="0" dirty="0"/>
            </a:lvl1pPr>
          </a:lstStyle>
          <a:p>
            <a:pPr lvl="0" algn="l" defTabSz="121912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295403"/>
            <a:ext cx="11151917" cy="396239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2"/>
            <a:ext cx="11151917" cy="812595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 algn="l" defTabSz="121912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005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12595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 algn="l" defTabSz="121912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01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4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0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9575FE8-8A98-4FD5-8600-95112C2A2D5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350C930-4258-4097-8756-6B49D798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70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A65A-4DD8-453A-BC09-EAA25F993D1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295B-3563-42CD-B89D-62AD8B8AC37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442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7AF2-2CD3-49DD-8575-0B9D23368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5A41-F21D-4D6F-AEB7-221040FE6B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genom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pmap.ncbi.nlm.nih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WMF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200652" TargetMode="External"/><Relationship Id="rId2" Type="http://schemas.openxmlformats.org/officeDocument/2006/relationships/hyperlink" Target="http://eprint.iacr.org/2012/3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genomeprivacy.org/2015/doc/MapDirections_METbuilding.pdf" TargetMode="External"/><Relationship Id="rId2" Type="http://schemas.openxmlformats.org/officeDocument/2006/relationships/hyperlink" Target="http://www.humangenomeprivacy.org/2015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donga.com/It/3/all/20150313/70100744/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7363" y="1298863"/>
            <a:ext cx="11384337" cy="156409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Practical Applications of</a:t>
            </a:r>
            <a:br>
              <a:rPr lang="en-US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Homomorphic Encryption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71272" y="2513294"/>
            <a:ext cx="9144000" cy="151490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Kristin Lauter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Cryptography Research Group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Microsoft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962" y="4187689"/>
            <a:ext cx="91966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Crypto Day </a:t>
            </a:r>
            <a:r>
              <a:rPr lang="en-US" sz="3200" dirty="0" smtClean="0"/>
              <a:t>2015</a:t>
            </a:r>
            <a:endParaRPr lang="en-US" sz="3200" dirty="0"/>
          </a:p>
          <a:p>
            <a:pPr algn="ctr"/>
            <a:r>
              <a:rPr lang="en-US" sz="3200" dirty="0" smtClean="0"/>
              <a:t>May 13, </a:t>
            </a:r>
            <a:r>
              <a:rPr lang="en-US" sz="3200" dirty="0"/>
              <a:t>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excitement?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Fundamental Problem: privacy protection </a:t>
            </a:r>
          </a:p>
          <a:p>
            <a:pPr lvl="1"/>
            <a:r>
              <a:rPr lang="en-US" dirty="0" smtClean="0"/>
              <a:t>Burgeoning genome sequencing capability</a:t>
            </a:r>
          </a:p>
          <a:p>
            <a:pPr lvl="1"/>
            <a:r>
              <a:rPr lang="en-US" dirty="0" smtClean="0"/>
              <a:t>Explosion of scientific research possible</a:t>
            </a:r>
          </a:p>
          <a:p>
            <a:pPr lvl="1"/>
            <a:r>
              <a:rPr lang="en-US" dirty="0" smtClean="0"/>
              <a:t>High risk for personal privacy </a:t>
            </a:r>
          </a:p>
          <a:p>
            <a:pPr marL="0" indent="0">
              <a:buNone/>
            </a:pPr>
            <a:r>
              <a:rPr lang="en-US" dirty="0" smtClean="0"/>
              <a:t>Fundamental </a:t>
            </a:r>
            <a:r>
              <a:rPr lang="en-US" dirty="0"/>
              <a:t>Progress through interaction</a:t>
            </a:r>
            <a:endParaRPr lang="en-US" dirty="0" smtClean="0"/>
          </a:p>
          <a:p>
            <a:pPr lvl="1"/>
            <a:r>
              <a:rPr lang="en-US" dirty="0" smtClean="0"/>
              <a:t>Computer Scientists</a:t>
            </a:r>
          </a:p>
          <a:p>
            <a:pPr lvl="1"/>
            <a:r>
              <a:rPr lang="en-US" dirty="0" smtClean="0"/>
              <a:t>Mathematicians</a:t>
            </a:r>
          </a:p>
          <a:p>
            <a:pPr lvl="1"/>
            <a:r>
              <a:rPr lang="en-US" dirty="0" err="1" smtClean="0"/>
              <a:t>Bioinformaticians</a:t>
            </a:r>
            <a:endParaRPr lang="en-US" dirty="0" smtClean="0"/>
          </a:p>
          <a:p>
            <a:pPr lvl="1"/>
            <a:r>
              <a:rPr lang="en-US" dirty="0" smtClean="0"/>
              <a:t>Policy-makers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Revolution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93557"/>
            <a:ext cx="5892800" cy="3597643"/>
          </a:xfrm>
        </p:spPr>
      </p:pic>
      <p:pic>
        <p:nvPicPr>
          <p:cNvPr id="1026" name="Picture 2" descr="human genome sequencing costs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758248" cy="306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3200" y="1752600"/>
            <a:ext cx="619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prstClr val="black"/>
                </a:solidFill>
                <a:sym typeface="Arial"/>
                <a:rtl val="0"/>
              </a:rPr>
              <a:t>Fast drop in the cost of genome-sequencing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2000: $3 billion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Mar. 2014: $1,000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Genotyping 1M variations: below $200</a:t>
            </a:r>
          </a:p>
          <a:p>
            <a:pPr marL="457189" lvl="1" indent="0">
              <a:buNone/>
            </a:pPr>
            <a:endParaRPr lang="en-US" sz="1600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pPr marL="457189" lvl="1" indent="0">
              <a:buNone/>
            </a:pPr>
            <a:endParaRPr lang="en-US" sz="1600" kern="0" dirty="0">
              <a:solidFill>
                <a:prstClr val="black"/>
              </a:solidFill>
              <a:cs typeface="Arial"/>
              <a:sym typeface="Arial"/>
              <a:rtl val="0"/>
            </a:endParaRPr>
          </a:p>
          <a:p>
            <a:r>
              <a:rPr lang="en-US" sz="2000" kern="0" dirty="0">
                <a:solidFill>
                  <a:prstClr val="black"/>
                </a:solidFill>
                <a:sym typeface="Arial"/>
                <a:rtl val="0"/>
              </a:rPr>
              <a:t>Unleashing the potential of the technology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Healthcare: e.g., disease risk detection, personalized medicine 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Biomedical research:  e.g., </a:t>
            </a:r>
            <a:r>
              <a:rPr lang="en-US" sz="1600" kern="0" dirty="0" err="1">
                <a:solidFill>
                  <a:prstClr val="black"/>
                </a:solidFill>
                <a:cs typeface="Arial"/>
                <a:sym typeface="Arial"/>
                <a:rtl val="0"/>
              </a:rPr>
              <a:t>geno-phono</a:t>
            </a: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 association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Legal and forensic</a:t>
            </a:r>
          </a:p>
          <a:p>
            <a:pPr lvl="1"/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DTC:  e.g., ancestry test, paternity test</a:t>
            </a:r>
          </a:p>
          <a:p>
            <a:pPr marL="457189" lvl="1" indent="0">
              <a:buNone/>
            </a:pPr>
            <a:r>
              <a:rPr lang="en-US" sz="1600" kern="0" dirty="0">
                <a:solidFill>
                  <a:prstClr val="black"/>
                </a:solidFill>
                <a:cs typeface="Arial"/>
                <a:sym typeface="Arial"/>
                <a:rtl val="0"/>
              </a:rPr>
              <a:t>      ……</a:t>
            </a:r>
          </a:p>
          <a:p>
            <a:endParaRPr lang="en-US" sz="2000" kern="0" dirty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981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prstClr val="black"/>
                </a:solidFill>
              </a:rPr>
              <a:t>Privacy risks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Genetic disease disclosure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Collateral damage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Genetic </a:t>
            </a:r>
            <a:r>
              <a:rPr lang="en-US" dirty="0" smtClean="0">
                <a:solidFill>
                  <a:prstClr val="black"/>
                </a:solidFill>
              </a:rPr>
              <a:t>discrimination</a:t>
            </a:r>
          </a:p>
          <a:p>
            <a:pPr lvl="1"/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Grand Challenges: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How to share genomic </a:t>
            </a:r>
            <a:r>
              <a:rPr lang="en-US" b="1" dirty="0" smtClean="0">
                <a:solidFill>
                  <a:srgbClr val="FF0000"/>
                </a:solidFill>
              </a:rPr>
              <a:t>data or learning in </a:t>
            </a:r>
            <a:r>
              <a:rPr lang="en-US" b="1" dirty="0">
                <a:solidFill>
                  <a:srgbClr val="FF0000"/>
                </a:solidFill>
              </a:rPr>
              <a:t>a way that preserves the privacy of the data donors, without undermining the utility of the data or impeding its convenient dissemination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How to perform a LARGE-SCALE, </a:t>
            </a:r>
            <a:r>
              <a:rPr lang="en-US" b="1" dirty="0" smtClean="0">
                <a:solidFill>
                  <a:srgbClr val="FF0000"/>
                </a:solidFill>
              </a:rPr>
              <a:t>PRIVACY-PRESERVING </a:t>
            </a:r>
            <a:r>
              <a:rPr lang="en-US" b="1" dirty="0">
                <a:solidFill>
                  <a:srgbClr val="FF0000"/>
                </a:solidFill>
              </a:rPr>
              <a:t>analysis on genomic data, in an untrusted cloud environment or across multiple users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sz="18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and sharing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800" dirty="0" smtClean="0"/>
              <a:t>Allow access to researchers to large data sets</a:t>
            </a:r>
          </a:p>
          <a:p>
            <a:pPr lvl="1"/>
            <a:r>
              <a:rPr lang="en-US" sz="2800" dirty="0" smtClean="0"/>
              <a:t>Secure Genome Wide Association Studies (GWAS)</a:t>
            </a:r>
          </a:p>
          <a:p>
            <a:pPr lvl="1"/>
            <a:r>
              <a:rPr lang="en-US" sz="2800" dirty="0" smtClean="0"/>
              <a:t>Desire for centrally hosted, curated data</a:t>
            </a:r>
            <a:endParaRPr lang="en-US" sz="2800" dirty="0"/>
          </a:p>
          <a:p>
            <a:pPr lvl="1"/>
            <a:r>
              <a:rPr lang="en-US" sz="2800" dirty="0"/>
              <a:t>Provide services based on genomic science discoveries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Two scenarios for interactions:</a:t>
            </a:r>
          </a:p>
          <a:p>
            <a:pPr marL="0" indent="0">
              <a:buNone/>
            </a:pPr>
            <a:endParaRPr lang="en-US" sz="3200" dirty="0" smtClean="0"/>
          </a:p>
          <a:p>
            <a:pPr lvl="2"/>
            <a:r>
              <a:rPr lang="en-US" sz="2400" dirty="0" smtClean="0"/>
              <a:t>Single data owner (one patient, one hospital)</a:t>
            </a:r>
          </a:p>
          <a:p>
            <a:pPr lvl="2"/>
            <a:r>
              <a:rPr lang="en-US" sz="2400" dirty="0" smtClean="0"/>
              <a:t>Multiple data owners (mutually distrusting)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892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23" y="724619"/>
            <a:ext cx="9756790" cy="840946"/>
          </a:xfrm>
        </p:spPr>
        <p:txBody>
          <a:bodyPr/>
          <a:lstStyle/>
          <a:p>
            <a:r>
              <a:rPr lang="en-US" dirty="0" smtClean="0"/>
              <a:t>Two 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42" y="2277373"/>
            <a:ext cx="11116836" cy="42324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 1: 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Homomorphic </a:t>
            </a:r>
            <a:r>
              <a:rPr lang="en-US" b="1" dirty="0"/>
              <a:t>encryption (</a:t>
            </a:r>
            <a:r>
              <a:rPr lang="en-US" b="1" dirty="0" smtClean="0"/>
              <a:t>HE</a:t>
            </a:r>
            <a:r>
              <a:rPr lang="en-US" b="1" dirty="0"/>
              <a:t>) based secure genomic data </a:t>
            </a:r>
            <a:r>
              <a:rPr lang="en-US" b="1" dirty="0" smtClean="0"/>
              <a:t>analysis</a:t>
            </a:r>
            <a:endParaRPr lang="en-US" dirty="0" smtClean="0"/>
          </a:p>
          <a:p>
            <a:pPr lvl="1"/>
            <a:r>
              <a:rPr lang="en-US" b="1" dirty="0" smtClean="0"/>
              <a:t>Task </a:t>
            </a:r>
            <a:r>
              <a:rPr lang="en-US" b="1" dirty="0"/>
              <a:t>1: Secure Outsourcing </a:t>
            </a:r>
            <a:r>
              <a:rPr lang="en-US" b="1" dirty="0" smtClean="0"/>
              <a:t>GWAS</a:t>
            </a:r>
          </a:p>
          <a:p>
            <a:pPr lvl="1"/>
            <a:r>
              <a:rPr lang="en-US" b="1" dirty="0"/>
              <a:t>Task 2: Secure comparison between genomic </a:t>
            </a:r>
            <a:r>
              <a:rPr lang="en-US" b="1" dirty="0" smtClean="0"/>
              <a:t>data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Challenge </a:t>
            </a:r>
            <a:r>
              <a:rPr lang="en-US" b="1" dirty="0"/>
              <a:t>2: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Secure </a:t>
            </a:r>
            <a:r>
              <a:rPr lang="en-US" b="1" dirty="0"/>
              <a:t>multiparty computing </a:t>
            </a:r>
            <a:r>
              <a:rPr lang="en-US" b="1" dirty="0" smtClean="0"/>
              <a:t>(MPC</a:t>
            </a:r>
            <a:r>
              <a:rPr lang="en-US" b="1" dirty="0"/>
              <a:t>) based secure genomic data analysis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two institutions)</a:t>
            </a:r>
            <a:r>
              <a:rPr lang="en-US" dirty="0"/>
              <a:t>    </a:t>
            </a:r>
            <a:endParaRPr lang="en-US" b="1" dirty="0" smtClean="0"/>
          </a:p>
          <a:p>
            <a:pPr lvl="1"/>
            <a:r>
              <a:rPr lang="en-US" b="1" dirty="0" smtClean="0"/>
              <a:t>Task 1: Secure distributed GWAS</a:t>
            </a:r>
          </a:p>
          <a:p>
            <a:pPr lvl="1"/>
            <a:r>
              <a:rPr lang="en-US" b="1" dirty="0" smtClean="0"/>
              <a:t>Task </a:t>
            </a:r>
            <a:r>
              <a:rPr lang="en-US" b="1" dirty="0"/>
              <a:t>2: Secure comparison between genomic data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34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154954" y="930536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ctr" anchorCtr="0">
            <a:noAutofit/>
          </a:bodyPr>
          <a:lstStyle/>
          <a:p>
            <a:pPr>
              <a:buSzPct val="25000"/>
            </a:pPr>
            <a:r>
              <a:rPr lang="en" sz="4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4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endParaRPr lang="en" sz="4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xfrm>
            <a:off x="517586" y="1915064"/>
            <a:ext cx="11326482" cy="4942936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8467" indent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116666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from Personal Genome Project 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(PGP)</a:t>
            </a:r>
          </a:p>
          <a:p>
            <a:pPr marL="152396" indent="0">
              <a:spcBef>
                <a:spcPts val="0"/>
              </a:spcBef>
              <a:buSzPct val="116666"/>
              <a:buNone/>
            </a:pP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PGP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http://www.personalgenomes.org</a:t>
            </a:r>
            <a:r>
              <a:rPr lang="en" sz="24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 by Harvard Medical School</a:t>
            </a:r>
          </a:p>
          <a:p>
            <a:pPr marL="152396" indent="0">
              <a:spcBef>
                <a:spcPts val="0"/>
              </a:spcBef>
              <a:buSzPct val="116666"/>
              <a:buNone/>
            </a:pPr>
            <a:endParaRPr lang="en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116666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were simulated based on the haplotypes of 174 individuals from 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International HapMap Project (</a:t>
            </a:r>
            <a:r>
              <a:rPr lang="en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http://hapmap.ncbi.nlm.nih.gov</a:t>
            </a:r>
            <a:r>
              <a:rPr lang="en" sz="24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/)</a:t>
            </a:r>
          </a:p>
          <a:p>
            <a:pPr marL="186262" indent="0">
              <a:spcBef>
                <a:spcPts val="0"/>
              </a:spcBef>
              <a:buSzPct val="116666"/>
              <a:buNone/>
            </a:pPr>
            <a:endParaRPr lang="en" sz="2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-237061"/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individual genomes (hu604D39 with 4,542,542 variations and hu661AD0 with 4,368,847 variations comparing to the reference human genome) were randomly selected from PGP</a:t>
            </a:r>
          </a:p>
        </p:txBody>
      </p:sp>
    </p:spTree>
    <p:extLst>
      <p:ext uri="{BB962C8B-B14F-4D97-AF65-F5344CB8AC3E}">
        <p14:creationId xmlns:p14="http://schemas.microsoft.com/office/powerpoint/2010/main" val="2993168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7535" y="818393"/>
            <a:ext cx="9429657" cy="1157056"/>
          </a:xfrm>
        </p:spPr>
        <p:txBody>
          <a:bodyPr/>
          <a:lstStyle/>
          <a:p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Results for Task 1.1: Minor Allele Frequency </a:t>
            </a:r>
            <a:r>
              <a:rPr lang="en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training </a:t>
            </a:r>
            <a:r>
              <a:rPr lang="en" sz="3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dataset with 311 </a:t>
            </a:r>
            <a:r>
              <a:rPr lang="en" sz="32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SNPs, time in seconds)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078020"/>
              </p:ext>
            </p:extLst>
          </p:nvPr>
        </p:nvGraphicFramePr>
        <p:xfrm>
          <a:off x="379322" y="2681136"/>
          <a:ext cx="11180072" cy="389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153"/>
                <a:gridCol w="1597153"/>
                <a:gridCol w="1597153"/>
                <a:gridCol w="1597153"/>
                <a:gridCol w="1597153"/>
                <a:gridCol w="899683"/>
                <a:gridCol w="1147312"/>
                <a:gridCol w="1147312"/>
              </a:tblGrid>
              <a:tr h="596563">
                <a:tc>
                  <a:txBody>
                    <a:bodyPr/>
                    <a:lstStyle/>
                    <a:p>
                      <a:r>
                        <a:rPr lang="en-US" dirty="0" smtClean="0"/>
                        <a:t>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596563"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RLWE</a:t>
                      </a:r>
                      <a:endParaRPr lang="en-US" dirty="0"/>
                    </a:p>
                  </a:txBody>
                  <a:tcPr/>
                </a:tc>
              </a:tr>
              <a:tr h="596563">
                <a:tc>
                  <a:txBody>
                    <a:bodyPr/>
                    <a:lstStyle/>
                    <a:p>
                      <a:r>
                        <a:rPr lang="en-US" dirty="0" smtClean="0"/>
                        <a:t>UCI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Paillier</a:t>
                      </a:r>
                      <a:endParaRPr lang="en-US" dirty="0"/>
                    </a:p>
                  </a:txBody>
                  <a:tcPr/>
                </a:tc>
              </a:tr>
              <a:tr h="1029685">
                <a:tc>
                  <a:txBody>
                    <a:bodyPr/>
                    <a:lstStyle/>
                    <a:p>
                      <a:r>
                        <a:rPr lang="en-US" dirty="0" smtClean="0"/>
                        <a:t>Stanford/MIT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HMAC-SHA-256</a:t>
                      </a:r>
                      <a:endParaRPr lang="en-US" dirty="0"/>
                    </a:p>
                  </a:txBody>
                  <a:tcPr/>
                </a:tc>
              </a:tr>
              <a:tr h="1029685">
                <a:tc>
                  <a:txBody>
                    <a:bodyPr/>
                    <a:lstStyle/>
                    <a:p>
                      <a:r>
                        <a:rPr lang="en-US" dirty="0" smtClean="0"/>
                        <a:t>U Tsukuba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RLWE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81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Shape 302"/>
          <p:cNvGraphicFramePr/>
          <p:nvPr>
            <p:extLst>
              <p:ext uri="{D42A27DB-BD31-4B8C-83A1-F6EECF244321}">
                <p14:modId xmlns:p14="http://schemas.microsoft.com/office/powerpoint/2010/main" val="2797240764"/>
              </p:ext>
            </p:extLst>
          </p:nvPr>
        </p:nvGraphicFramePr>
        <p:xfrm>
          <a:off x="150287" y="4620991"/>
          <a:ext cx="6497432" cy="162320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63833"/>
                <a:gridCol w="1095233"/>
                <a:gridCol w="938233"/>
                <a:gridCol w="930300"/>
                <a:gridCol w="938233"/>
                <a:gridCol w="931600"/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100k</a:t>
                      </a:r>
                    </a:p>
                  </a:txBody>
                  <a:tcPr marL="28567" marR="28567" marT="19067" marB="19067" anchor="b"/>
                </a:tc>
              </a:tr>
              <a:tr h="2819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2.43M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13.52M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1.64M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2.43M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13.52M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IBM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1.416G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2.165G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1.416G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1.419G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2.168G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513.5M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513.7M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720.5M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Stanford/MIT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2.765G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600" u="none" strike="noStrike" cap="none" baseline="0"/>
                        <a:t>7.489G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2.765G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4.025g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7.502G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sp>
        <p:nvSpPr>
          <p:cNvPr id="303" name="Shape 303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274060" cy="879894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for Task 1.2 (Hamming)</a:t>
            </a:r>
          </a:p>
        </p:txBody>
      </p:sp>
      <p:graphicFrame>
        <p:nvGraphicFramePr>
          <p:cNvPr id="305" name="Shape 305"/>
          <p:cNvGraphicFramePr/>
          <p:nvPr>
            <p:extLst>
              <p:ext uri="{D42A27DB-BD31-4B8C-83A1-F6EECF244321}">
                <p14:modId xmlns:p14="http://schemas.microsoft.com/office/powerpoint/2010/main" val="2272361874"/>
              </p:ext>
            </p:extLst>
          </p:nvPr>
        </p:nvGraphicFramePr>
        <p:xfrm>
          <a:off x="155756" y="2855343"/>
          <a:ext cx="6511483" cy="17455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1671"/>
                <a:gridCol w="993411"/>
                <a:gridCol w="1036434"/>
                <a:gridCol w="931361"/>
                <a:gridCol w="939303"/>
                <a:gridCol w="939303"/>
              </a:tblGrid>
              <a:tr h="3278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10k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 dirty="0"/>
                        <a:t>100k</a:t>
                      </a:r>
                    </a:p>
                  </a:txBody>
                  <a:tcPr marL="28567" marR="28567" marT="19067" marB="19067" anchor="b"/>
                </a:tc>
              </a:tr>
              <a:tr h="2454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0.095s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1.274s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0.076s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0.118s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1.145s</a:t>
                      </a:r>
                    </a:p>
                  </a:txBody>
                  <a:tcPr marL="28567" marR="28567" marT="19067" marB="19067" anchor="b"/>
                </a:tc>
              </a:tr>
              <a:tr h="2918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IBM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79.0s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475.2s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 smtClean="0"/>
                        <a:t>79.</a:t>
                      </a:r>
                      <a:r>
                        <a:rPr lang="en-US" sz="1600" u="none" strike="noStrike" cap="none" baseline="0" dirty="0" smtClean="0"/>
                        <a:t>4</a:t>
                      </a:r>
                      <a:r>
                        <a:rPr lang="en" sz="1600" u="none" strike="noStrike" cap="none" baseline="0" dirty="0" smtClean="0"/>
                        <a:t>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86</a:t>
                      </a:r>
                      <a:r>
                        <a:rPr lang="en" sz="1600" u="none" strike="noStrike" cap="none" baseline="0" dirty="0" smtClean="0"/>
                        <a:t>.8s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472.2s</a:t>
                      </a:r>
                    </a:p>
                  </a:txBody>
                  <a:tcPr marL="28567" marR="28567" marT="19067" marB="19067" anchor="b"/>
                </a:tc>
              </a:tr>
              <a:tr h="2918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44.019s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44.664s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80.031s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</a:tr>
              <a:tr h="4576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Stanford/MIT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20m25s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1h54m11s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20m37s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36m27s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2h2m26s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graphicFrame>
        <p:nvGraphicFramePr>
          <p:cNvPr id="306" name="Shape 306"/>
          <p:cNvGraphicFramePr/>
          <p:nvPr>
            <p:extLst>
              <p:ext uri="{D42A27DB-BD31-4B8C-83A1-F6EECF244321}">
                <p14:modId xmlns:p14="http://schemas.microsoft.com/office/powerpoint/2010/main" val="2675262224"/>
              </p:ext>
            </p:extLst>
          </p:nvPr>
        </p:nvGraphicFramePr>
        <p:xfrm>
          <a:off x="6736251" y="2852116"/>
          <a:ext cx="466806" cy="17457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66806"/>
              </a:tblGrid>
              <a:tr h="17457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 smtClean="0"/>
                        <a:t>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I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E</a:t>
                      </a:r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graphicFrame>
        <p:nvGraphicFramePr>
          <p:cNvPr id="307" name="Shape 307"/>
          <p:cNvGraphicFramePr/>
          <p:nvPr>
            <p:extLst>
              <p:ext uri="{D42A27DB-BD31-4B8C-83A1-F6EECF244321}">
                <p14:modId xmlns:p14="http://schemas.microsoft.com/office/powerpoint/2010/main" val="3534555048"/>
              </p:ext>
            </p:extLst>
          </p:nvPr>
        </p:nvGraphicFramePr>
        <p:xfrm>
          <a:off x="139349" y="813953"/>
          <a:ext cx="6504068" cy="201184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77700"/>
                <a:gridCol w="1096100"/>
                <a:gridCol w="932567"/>
                <a:gridCol w="932567"/>
                <a:gridCol w="932567"/>
                <a:gridCol w="932567"/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 dirty="0"/>
                    </a:p>
                  </a:txBody>
                  <a:tcPr marL="91467" marR="91467" marT="45733" marB="45733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Training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Testing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4740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131535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3099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3306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134252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IBM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4740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131545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3099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3306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134260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4740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3099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3306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Stanford/MIT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4720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130035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3082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3275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132703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graphicFrame>
        <p:nvGraphicFramePr>
          <p:cNvPr id="308" name="Shape 308"/>
          <p:cNvGraphicFramePr/>
          <p:nvPr>
            <p:extLst>
              <p:ext uri="{D42A27DB-BD31-4B8C-83A1-F6EECF244321}">
                <p14:modId xmlns:p14="http://schemas.microsoft.com/office/powerpoint/2010/main" val="3224793390"/>
              </p:ext>
            </p:extLst>
          </p:nvPr>
        </p:nvGraphicFramePr>
        <p:xfrm>
          <a:off x="6736251" y="4640992"/>
          <a:ext cx="449600" cy="1583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9600"/>
              </a:tblGrid>
              <a:tr h="1583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 smtClean="0"/>
                        <a:t>M</a:t>
                      </a:r>
                      <a:r>
                        <a:rPr lang="en-US" sz="1600" u="none" strike="noStrike" cap="none" baseline="0" dirty="0" smtClean="0"/>
                        <a:t>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MO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Y</a:t>
                      </a:r>
                      <a:endParaRPr lang="en" sz="1600" u="none" strike="noStrike" cap="none" baseline="0" dirty="0"/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graphicFrame>
        <p:nvGraphicFramePr>
          <p:cNvPr id="29" name="Shape 306"/>
          <p:cNvGraphicFramePr/>
          <p:nvPr>
            <p:extLst>
              <p:ext uri="{D42A27DB-BD31-4B8C-83A1-F6EECF244321}">
                <p14:modId xmlns:p14="http://schemas.microsoft.com/office/powerpoint/2010/main" val="753868193"/>
              </p:ext>
            </p:extLst>
          </p:nvPr>
        </p:nvGraphicFramePr>
        <p:xfrm>
          <a:off x="6736251" y="804659"/>
          <a:ext cx="429104" cy="204218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9104"/>
              </a:tblGrid>
              <a:tr h="202157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 smtClean="0"/>
                        <a:t>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C</a:t>
                      </a:r>
                      <a:endParaRPr lang="en" sz="16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C</a:t>
                      </a:r>
                      <a:endParaRPr lang="en" sz="16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UR</a:t>
                      </a:r>
                      <a:endParaRPr lang="en" sz="16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A</a:t>
                      </a:r>
                      <a:endParaRPr lang="en" sz="16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C</a:t>
                      </a:r>
                      <a:endParaRPr lang="en" sz="16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Y</a:t>
                      </a:r>
                      <a:endParaRPr lang="en" sz="1600" u="none" strike="noStrike" cap="none" baseline="0" dirty="0" smtClean="0"/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47132" y="3478052"/>
            <a:ext cx="6511481" cy="35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>
          <a:xfrm>
            <a:off x="147132" y="5242810"/>
            <a:ext cx="6511481" cy="35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8225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 idx="4294967295"/>
          </p:nvPr>
        </p:nvSpPr>
        <p:spPr>
          <a:xfrm>
            <a:off x="237000" y="0"/>
            <a:ext cx="10209589" cy="1439160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 algn="ctr">
              <a:buSzPct val="25000"/>
            </a:pPr>
            <a:r>
              <a:rPr lang="en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for Task 1.2 </a:t>
            </a:r>
            <a:r>
              <a:rPr lang="en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 Edit distances)</a:t>
            </a:r>
            <a:endParaRPr lang="en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Shape 315"/>
          <p:cNvGraphicFramePr/>
          <p:nvPr>
            <p:extLst/>
          </p:nvPr>
        </p:nvGraphicFramePr>
        <p:xfrm>
          <a:off x="195121" y="4629044"/>
          <a:ext cx="6497433" cy="12878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63833"/>
                <a:gridCol w="1103767"/>
                <a:gridCol w="929700"/>
                <a:gridCol w="930300"/>
                <a:gridCol w="938233"/>
                <a:gridCol w="931600"/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</a:tr>
              <a:tr h="2819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2.45M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25.78M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600" u="none" strike="noStrike" cap="none" baseline="0"/>
                        <a:t>2.45M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2.53M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>
                          <a:solidFill>
                            <a:srgbClr val="000000"/>
                          </a:solidFill>
                        </a:rPr>
                        <a:t>25.78M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IBM*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1.416G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2.294G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1.418G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1.451G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2.295G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701.1M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700.8M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1.295G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dirty="0"/>
                        <a:t>N/A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graphicFrame>
        <p:nvGraphicFramePr>
          <p:cNvPr id="317" name="Shape 317"/>
          <p:cNvGraphicFramePr/>
          <p:nvPr>
            <p:extLst/>
          </p:nvPr>
        </p:nvGraphicFramePr>
        <p:xfrm>
          <a:off x="191805" y="3385590"/>
          <a:ext cx="6504066" cy="12878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69767"/>
                <a:gridCol w="1097833"/>
                <a:gridCol w="929700"/>
                <a:gridCol w="930300"/>
                <a:gridCol w="938233"/>
                <a:gridCol w="938233"/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5k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10k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b="1" u="none" strike="noStrike" cap="none" baseline="0"/>
                        <a:t>100k</a:t>
                      </a:r>
                    </a:p>
                  </a:txBody>
                  <a:tcPr marL="28567" marR="28567" marT="19067" marB="19067" anchor="b"/>
                </a:tc>
              </a:tr>
              <a:tr h="2819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0.103s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1.489s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0.106s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0.144s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1.528s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IBM*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9</a:t>
                      </a:r>
                      <a:r>
                        <a:rPr lang="en" sz="1600" u="none" strike="noStrike" cap="none" baseline="0" dirty="0" smtClean="0"/>
                        <a:t>6.9s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/>
                        <a:t>552.6s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91</a:t>
                      </a:r>
                      <a:r>
                        <a:rPr lang="en" sz="1600" u="none" strike="noStrike" cap="none" baseline="0" dirty="0" smtClean="0"/>
                        <a:t>.7s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 dirty="0" smtClean="0"/>
                        <a:t>10</a:t>
                      </a:r>
                      <a:r>
                        <a:rPr lang="en-US" sz="1600" u="none" strike="noStrike" cap="none" baseline="0" dirty="0" smtClean="0"/>
                        <a:t>6</a:t>
                      </a:r>
                      <a:r>
                        <a:rPr lang="en" sz="1600" u="none" strike="noStrike" cap="none" baseline="0" dirty="0" smtClean="0"/>
                        <a:t>.3s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555.2s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92</a:t>
                      </a:r>
                      <a:r>
                        <a:rPr lang="en" sz="1600" u="none" strike="noStrike" cap="none" baseline="0" dirty="0" smtClean="0"/>
                        <a:t>.26s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91.09s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181.92s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dirty="0"/>
                        <a:t>N/A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graphicFrame>
        <p:nvGraphicFramePr>
          <p:cNvPr id="319" name="Shape 319"/>
          <p:cNvGraphicFramePr/>
          <p:nvPr>
            <p:extLst/>
          </p:nvPr>
        </p:nvGraphicFramePr>
        <p:xfrm>
          <a:off x="195104" y="1676346"/>
          <a:ext cx="6486660" cy="16765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73209"/>
                <a:gridCol w="1093167"/>
                <a:gridCol w="930071"/>
                <a:gridCol w="930071"/>
                <a:gridCol w="930071"/>
                <a:gridCol w="930071"/>
              </a:tblGrid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 dirty="0"/>
                    </a:p>
                  </a:txBody>
                  <a:tcPr marL="91467" marR="91467" marT="45733" marB="45733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Training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smtClean="0"/>
                        <a:t>Testing</a:t>
                      </a:r>
                      <a:endParaRPr lang="en" sz="1600" u="none" strike="noStrike" cap="none" baseline="0" dirty="0"/>
                    </a:p>
                  </a:txBody>
                  <a:tcPr marL="28567" marR="28567" marT="19067" marB="19067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600" u="none" strike="noStrike" cap="none" baseline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100k</a:t>
                      </a:r>
                      <a:endParaRPr lang="en" sz="1600" b="1" u="none" strike="noStrike" cap="none" baseline="0"/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strike="noStrike" cap="none" baseline="0" dirty="0" smtClean="0"/>
                        <a:t>Plaintext data</a:t>
                      </a:r>
                      <a:endParaRPr lang="en" sz="1600" u="none" strike="noStrike" cap="none" baseline="0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7446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198705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9089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16667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191986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IBM*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5777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153266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5328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8318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153266</a:t>
                      </a:r>
                    </a:p>
                  </a:txBody>
                  <a:tcPr marL="28567" marR="28567" marT="19067" marB="19067" anchor="b"/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Microsoft</a:t>
                      </a: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7446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dirty="0"/>
                        <a:t>N/A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9089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u="none" strike="noStrike" cap="none" baseline="0"/>
                        <a:t>16665</a:t>
                      </a:r>
                    </a:p>
                  </a:txBody>
                  <a:tcPr marL="28567" marR="28567" marT="19067" marB="19067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600" dirty="0"/>
                        <a:t>N/A</a:t>
                      </a:r>
                    </a:p>
                  </a:txBody>
                  <a:tcPr marL="28567" marR="28567" marT="19067" marB="19067" anchor="b"/>
                </a:tc>
              </a:tr>
            </a:tbl>
          </a:graphicData>
        </a:graphic>
      </p:graphicFrame>
      <p:graphicFrame>
        <p:nvGraphicFramePr>
          <p:cNvPr id="10" name="Shape 306"/>
          <p:cNvGraphicFramePr/>
          <p:nvPr>
            <p:extLst/>
          </p:nvPr>
        </p:nvGraphicFramePr>
        <p:xfrm>
          <a:off x="6709985" y="3378340"/>
          <a:ext cx="449600" cy="1341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9600"/>
              </a:tblGrid>
              <a:tr h="134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u="none" strike="noStrike" cap="none" baseline="0" dirty="0" smtClean="0"/>
                        <a:t>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I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E</a:t>
                      </a:r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graphicFrame>
        <p:nvGraphicFramePr>
          <p:cNvPr id="11" name="Shape 308"/>
          <p:cNvGraphicFramePr/>
          <p:nvPr>
            <p:extLst/>
          </p:nvPr>
        </p:nvGraphicFramePr>
        <p:xfrm>
          <a:off x="6713489" y="4682056"/>
          <a:ext cx="449600" cy="131066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9600"/>
              </a:tblGrid>
              <a:tr h="1310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u="none" strike="noStrike" cap="none" baseline="0" dirty="0" smtClean="0"/>
                        <a:t>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Y</a:t>
                      </a:r>
                      <a:endParaRPr lang="en" sz="1300" u="none" strike="noStrike" cap="none" baseline="0" dirty="0"/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graphicFrame>
        <p:nvGraphicFramePr>
          <p:cNvPr id="12" name="Shape 306"/>
          <p:cNvGraphicFramePr/>
          <p:nvPr>
            <p:extLst>
              <p:ext uri="{D42A27DB-BD31-4B8C-83A1-F6EECF244321}">
                <p14:modId xmlns:p14="http://schemas.microsoft.com/office/powerpoint/2010/main" val="1199619116"/>
              </p:ext>
            </p:extLst>
          </p:nvPr>
        </p:nvGraphicFramePr>
        <p:xfrm>
          <a:off x="6715817" y="1655115"/>
          <a:ext cx="435915" cy="17096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5915"/>
              </a:tblGrid>
              <a:tr h="170960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300" u="none" strike="noStrike" cap="none" baseline="0" dirty="0" smtClean="0"/>
                        <a:t>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C</a:t>
                      </a:r>
                      <a:endParaRPr lang="en" sz="13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C</a:t>
                      </a:r>
                      <a:endParaRPr lang="en" sz="13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U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R</a:t>
                      </a:r>
                      <a:endParaRPr lang="en" sz="13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A</a:t>
                      </a:r>
                      <a:endParaRPr lang="en" sz="13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C</a:t>
                      </a:r>
                      <a:endParaRPr lang="en" sz="1300" u="none" strike="noStrike" cap="none" baseline="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strike="noStrike" cap="none" baseline="0" dirty="0" smtClean="0"/>
                        <a:t>Y</a:t>
                      </a:r>
                      <a:endParaRPr lang="en" sz="1300" u="none" strike="noStrike" cap="none" baseline="0" dirty="0" smtClean="0"/>
                    </a:p>
                  </a:txBody>
                  <a:tcPr marL="91467" marR="91467" marT="45733" marB="45733"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00928" y="3055697"/>
            <a:ext cx="6511481" cy="35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210534" y="4349241"/>
            <a:ext cx="6511481" cy="309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Shape 318"/>
          <p:cNvSpPr txBox="1"/>
          <p:nvPr/>
        </p:nvSpPr>
        <p:spPr>
          <a:xfrm>
            <a:off x="570434" y="6274801"/>
            <a:ext cx="10744799" cy="383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333" dirty="0">
              <a:solidFill>
                <a:schemeClr val="dk1"/>
              </a:solidFill>
            </a:endParaRPr>
          </a:p>
          <a:p>
            <a:r>
              <a:rPr lang="en" sz="1333" dirty="0">
                <a:solidFill>
                  <a:schemeClr val="dk1"/>
                </a:solidFill>
              </a:rPr>
              <a:t>*An approximate algorithm (with about 22% error), which was not considered in the competition.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534" y="5567100"/>
            <a:ext cx="6511481" cy="355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62087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ctr" anchorCtr="0">
            <a:noAutofit/>
          </a:bodyPr>
          <a:lstStyle/>
          <a:p>
            <a:pPr>
              <a:buSzPct val="25000"/>
            </a:pPr>
            <a:r>
              <a:rPr lang="en" sz="4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Winners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1.1: Stanford/MIT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1.2: Hamming distance: IBM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1.2: Approximate Edit distance: Microsoft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6342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82636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B88C0"/>
                </a:solidFill>
              </a:rPr>
              <a:t>Protecting Data via Encryption: </a:t>
            </a:r>
            <a:br>
              <a:rPr lang="en-US" b="1" dirty="0" smtClean="0">
                <a:solidFill>
                  <a:srgbClr val="4B88C0"/>
                </a:solidFill>
              </a:rPr>
            </a:br>
            <a:r>
              <a:rPr lang="en-US" dirty="0"/>
              <a:t>Homomorphic encryption</a:t>
            </a:r>
            <a:br>
              <a:rPr lang="en-US" dirty="0"/>
            </a:br>
            <a:endParaRPr lang="en-US" b="1" dirty="0">
              <a:solidFill>
                <a:srgbClr val="4B88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389932"/>
            <a:ext cx="11056620" cy="485252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0" y="2321568"/>
            <a:ext cx="2867025" cy="2156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" y="4471704"/>
            <a:ext cx="10484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 Put your gold in a locked box.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 Keep the key.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Let your jeweler work on it through a glove box.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 Unlock the box when the jeweler is done!</a:t>
            </a:r>
          </a:p>
        </p:txBody>
      </p:sp>
      <p:sp>
        <p:nvSpPr>
          <p:cNvPr id="6" name="AutoShape 2" descr="data:image/jpeg;base64,/9j/4AAQSkZJRgABAQAAAQABAAD/2wCEAAkGBxQSEhUUExQVFBQUFhUVFxcUFBUUFBQVFRUWFhQUFBQYHCggGBolHBQUITEhJSkrLi4uFx8zODMsNygtLisBCgoKDg0OGhAQGywkHCQsLCwsLCwsLCwsLCwsLCwsLCwsLCwsLCwsLCwsLCwsLCwsLCwsLCwsLCwsLCwsLCwsN//AABEIAMIBAwMBIgACEQEDEQH/xAAbAAABBQEBAAAAAAAAAAAAAAADAAIEBQYBB//EAEgQAAECAwMHCAUJCAICAwAAAAEAAgMEEQUSITFBUWFxgZEGIlKSobHB0RMyQlPSFBUjYnKCk+HwBxYzQ6KywuJz8WOzRIOj/8QAGQEAAwEBAQAAAAAAAAAAAAAAAAECAwQF/8QAJhEAAgICAgMAAQQDAAAAAAAAAAECEQMSITETQVEEImGRsRSi8P/aAAwDAQACEQMRAD8AwkvEYfWfTY2virSWs+G8VD3HZQd4WoZOsp/EiZskMjJcz5q3T1ypDLQh3HtvxC5zC0BwdQ68c62WOXwhyX0zDbIh/W4+QWj5M2vKybHtc+68uqakkgUFPFV4ahxIAriAdoBScbEmac8sJA5Sw7WV8Ehyrs45of4P+qx8eWGIoOCk2TCDoRbhXnDJXKMO9R4y9jUnlVZw9ln4P+qQ5ZWb0W/gH4VkXWAf/D+DX/JO+ZXYfwMBTGBqpjz1Gsir/c1v78WaMzfwHfCl+/1mavwH/AqqTlrrQKMBAxuNuNNM92pxx7EcQlWhOxNH7QLM1fgP+BO/f6y/q/gO+BQBCThAKfjX0NmWA5dWWc7PwT8Ke3llZZzwvwT8KrhAThL6gjxr6GxaM5SWY7IIJ/8Aq/1Rhatmn2YP4Q+FUvybUOCYZYdFvAI0/cNi/E5Zp9mB1GjwTxEs05oPYFnhKN6Deq3yRGyLPds6rUeN/R7F76KzT7rr0/yXRIWcehuiu+JUfzdD923gF02PCOWG1Hjf0Ni8+Y5B2Sm6K7zSPJeTOQnrA94WdfyegH+UOLh3FMHJyBmY4bIkT4kaS+hZoXcjpU5HO4s+FCdyIgHI8jh4UVH8xsGR0UbIr/EojbI0RpgbIvmEayC0Wb+QjM0Zw63xoJ5DOGSOd5d5lRBZ0UZJqYG1zT4IjIMwMk1E+8xpSqQWhz+RscZIoO0/6qO/kpND2mnh+SltjTQ/ng7YYCFOW9Mwbt4h4cQKtoKVwBcXEACtBvRc0FIgxOT04PZadlPiUKasWaIoYJOyvgCtT87zQNPRF2FebceKY52v1Fci2/HZQPgOxycx/gDpCXlf0NUYd9nx25YD8PqnxCqxAiQpmHE9G8A813NOGiq9K/eU+1CP63J37yMzw3DciUm+wSQ+HLQ4gD3DEgV3CngkhnlFC18ElHIGEl5YNAFK6ziTvUlkIDIBwSaEZoXXZkda1OiMwTmhPokIjOhBzgDnB1ZCPNEsqA0R3sIqCKjLmPkexPl24nSGnsc0+CbGdcjQn5q3TsOHj2Jd2Wi8EkzohdEnD6DeqEdILIoEJOH0GdVvkniUZ0GdVvkiApwKAA/I4fQZ1W+S78jh9BnVb5I4TgnYABJs6DeqERsozoN4IoT2IAB8jZ0QmmSZ0e0+allKiQEQSbNB67/NPbJM+t+I/wCJGouhOwOMkmfW67/NHZJN0u6x8U1hUhjkrGD+QDpO4jxCaZAdN/8AR8KlgpyLYFf83/XO8A91E9tnnpDq/wCynAJ4CNmKitMg7pNP3CP8immTf9XiR4FWlErqNmFFSZN+hnWPwoUSQcRRzARoJBB3FXQaldT2YUZS05QQmOf6MNJF0EXcuNBzTXOe1QpeE5oH8QOOdoeMMvsq2t4+kjQ4QyN57vDsr1lJgsqSdGA8f1qVUq5F7Kd4Geo+0CONV27hgrxrMFSy7KBwGAESKANAER1AhOwoEWLqMWJJiM21FauAJ4aqJHtRGIQCK1AzsAfSfdPeEC0Zerdba030/JSIQ533fFEjN7QkuxlhJxr7Gu0gHfnR6qrsV/MLei48Dj5qxBWb7KQUJwKECngpDHgp4KECnAoEFBTmuQwU5ABapwQmldJQMIV2iEHJwcgQQBPCCHol5AwjYiPDeoi611EgLAJyiQ46ktfVADgnJlV2qAHAJsRwAJOAAqdgTlU8pZi7CuD1ohujZ7XgN6aVugKiz3ue6LFLTV5F0nIQTS6NlGjcrlkOgDdH6qhSkANDW5mDif1UqWwK5PklDS1UcAet/wAkX/2vV8VSS4wP/JF/9r0ojYrqSfRdVEmXDU5NBXWGp1DvVkhmNXSE0vXL2tABJf1nfZHeURxqNiDLO5xxzDvcnPqNfeo6ZZ2SfdikdNvaMe6qtAVmok1zmkOAu41qK6MnFFFoP96OqzyRKNgjRgpwKzgtCJ70dVnknfOD/et6rPJLRjs0dU4FZv5wie9bwal84xc0RnAI1YWaUORa4LMC0IvvGdUIrLQie8Z1fzRqws0Acu3ln/l8Xpwz90/Eui0YumH1XfEjVhZoLyfVZ75yi/8AjP3XV/uRfnCLph9V3xI1YWXdV28qQWlE0Q+DvNOFpP0M/qRoxWXQenCIqUWk/ot6x8k4Wk7ot65+FLRjsvA8JwiUVG203H2B1v8AVdNou6P9QRows0cKZGdHDlkoloupg0g6RdPihttWKPaibmQj3uRows2lVm5mOIs0c7YIp97P2/2qvicoIwGD31yAGBDoTmFQ7DbRTrBgfRgmhMTnk5ajbw4pxVcgy2gtoNbsT+tlEZDriu3lAHVTS45u1zzxe4q3vKqlPUbrFeJJVRBnUl1JUIyh0ZyitbQJkMZ9PcnEqiDpSom1XQUDCSo5zvst73J8yKBMlPWd9lve9dmjkGseZ7lHsoop6GA815xApU6buUU0EocFlQnTTqmuk14rku7FQykSYUAnOpAlNZXIJUtpSsCG6W1oLpaufOp70IJWBGEudKky8k5xDWi8TmAqngLV8mYIhwnRTnBOu63RwScqKirK+V5JEisV13U0CvE+SpLTs5sOI5jXXwM9BoxB2KytW1HRDWpDczQc2vSVBhwy40aCToAqVMZO+ypJVwQ2yv6opAltQ4IoaQaEUIyg4EIoV2yBkCzS4E3mgjMcK71MbYDyy80h2loqDu0oUMDOaKZKzjmEUNR+soWMs0oujWONNFbDlxnrxKL8lFRieJ81czsARAXhpbEGLhTB4zvb2VVa7MtVNtGTjQ9skNfWd5rrpIfW6xUlqentL6KkVJg0zu4pvojpcOHkp72hCfkVbsKRXRL1aNc4kabtMcK5NCkSloxwHMZdLw6G0YAcx1QaVNK1AGOkJQW4krkmwGYaDgHG7vFHtPGHTei2+wLuE+ZDW1qXUFRdZSuFcQdqtqrgXVKVext2cqqiRf8ARs+w3+0K2cVUybfo4f8Axs/sCuJLC30kwpKhGcXEiVyq0IOrtU2qRKQwsqec7Y3vehzr8uoHt5oT5U4u2N73qJPOw2u7GjzKh+yisinFDhnFOKZnWRZZwXKYwqBBUxpSA7EQmldeUOGUAHaV6FIwhCgMDszRXaRiFjbAlL77x9VuO9bGJEvEaBkGvSs5y9GkEZ+dsK86rDdbWtHZq5gQrGzZJsBuAvOONaZlKiNvUaM+J2IdpuLGue0XrgGFaYBZWa0Zi1HOdFLnNu1yZ8AAMoQGpR510U1IDdQrn0k5U2q3j0YSXJyJEFaEp0rMBwqNnDMqubJLqplmvIiUGR1a7sarmyu2dGNUj0azI4exukZNv6w3qntCVLDWnNJND4HQQlZsQgCiumkY3hWHFyjQ7OR2FXCdEyjZVMGCdRFmJcw3XcozHSMxQwtznI0UYqLFKlzChRCmByGEOObvPHslruqQT2AozEntqCNKpPkRqQUioVjRr0CGTlDbp2s5p7QpiAGxjzTsPcoEu2jGD6re4KXPOpDedDHf2lAyADUqQmDISSJSRYjJkpXkxJa2KggcleQqpt9AEuXd62xve9QJ1+TZXe418kUvoHHSAO0+aiR3VJ/WTDwWcuikAbkTE4JpWZRMgOUwFV8BymsyVSA5EdglLsLiAFUzdrY0YBTSc+waE2UtqJDdeusdqNcm0FbR/HySXCJ8kU+T02w5QNZiMM3mrgUWNsvlxCfRsRhhHJWtWcco4LSQJm/6uTT5LlyY5wdSRvGafRKg5TrWRt6acY8Vt43agUzYAeK16wtqRQ6NEIyFxpsrgs0rZTdAGp6E0p4K6DAjx4aVmM5zjoAHH/pOjFds99C77viuXKuTpxvg0MoKK+kwHMLTtWWhTtMysJK1qOFRgkpL2DTLeNBLm0yluLdYztVZVTo1rwoTb73tY3S8hu4VylZW0+VcqX1hue6uWkMgV0i9TBdOKEpLhWY5Gl2WU0VDcEKWtSFF9V2OhwLT25dyM5aOLjwzNOxBOqm1SKkZZcnX4RGdF94bHgHvvK3WesaJSPTNEhniwgjsc7gtArYiPaP8KJ9hw4ghBiFGtD+G7XQcXAeKjRHJoTGEpJhSToRlA5PQGGmY8EQO/VE2A8hCc1EBXImlKwK6ZiEGg09yAXHSeKfFxcmOSY0I3jkrghOLtaDaT/oyMaVBcBU1ArlAxI/JSDMOGAlYRaMGlseCAW+zgSCMFNjAxJ/0eU46OaO8KBM2j6X1n4aLzmjsAC1lnxoXyCO5w+Tlz5UPDDQsPppttQ4itXCGwnGlA3Ws9yvmYbzLuY5ri+BeedL/AEj2EnWQxpyCuXOtcVOVUTLogQ4YzXvuvr2KRDOf1tnrDcqYYY0prafBSYcy4YnnDpDBw2rr/UumZ0i7hsa7P+tav7C5SOlqQy6rCfaF65sxFAq2zLYlosMw5mFccGO9DGgOe10R4GDIraOBqc9BRUjYoe2ucZs+GUJV5U4zC9XaPULRtx7WHFtXYCgIOOcc5Zl0zqUCRm3PhtvGt1t0bv0E6q87TWTR07cEwTertRYczXMoAT2lUSTnRNSbKu5ztdEMPTIkQs5wFcx81lOKaLhKi1D9Q4/ko0/afom5BePq4k7yMMN4UVtoA5DtVJNzwiOLjkzbFMMUWypZGgE1AdFdfixS92sUAGhorQBRBHumgqPujvvKPM2gSSBgBXuOVRnzRcBUVpnOC9CM5LhdHM4p9l9LTw046f8ApX8lbhyOo7WDQ79Kw0OYPSA2CqmwJymQ8Wg+C24mqkKq6PQoc6HCoAI+1+SII9c3b+SzExOGBS60c70h516oaxjjiAaA1ubqq+5OtE1BDzEZDea831qUNA7Lkz4hcEtU+OjRWTYL7r4b+i7iHAtI/q7FojMau38lWxLLaJdxvte4A0dDvXSW0qHAkgesMhruR4MS8xrtIBTXImFmopcAMgqCdPNIIA3gILyukoZViGrqfRJAHnXzXEzTMQbWQ3eAT22fMDJNV2wW+DlKl4we0OGQ/ogqSwqLGV4lZoZI0I7YTh3OTI0OdAwdLGmqK0+KuQodrRrrKZz3Z07YGfM9M5xCdsL/ACQYk3M9CHuP5pfLGgaTqUeYmi4EDm1z1xotFjkydkDjWlFrzmQ6jTdP+SimZqSfRw6nKQKHsKcyVbpPZ5Iokm6XcR5LVYH8J3RFvY1LKnNW84DZVycYhOVp6pPipzbMb0nDbQ+CLDsgnI8cPzW0MMl6Jc0V7YtPZI+6URsYaCDpuO8FOdZcZuIFRqNO9DAIwcCx2sUadWhaaP6LZA4cdgy06kQdzVIgTMG9UuGv+MCf/wAyudlMo0fWCn2ROlrrrjnpXuKmcJJWmNNEmFaUoG0a9rfvRMuz0YThPwPfQ+Lh3tWhhvNMpTqLzTcz4nIPvoXX/JEbOQffQvxAr0NGgJ/oxoHAI4AovlkL30H8VvmlDnIVcY8vT/maPFXvoW9EcAiQpdtfVbwCTodmMnIkG8S17MehMQrp3OKoo0EVwcymYenhk9hW+tsshVc4ANpoHALAWparohNOa3MBQHeQnBfAbAfJ9LmbntK76Fmd3BwUUxjpNduRN9IdJ4la0Q2T2lgzndRSIUWHpd2KsZEcclTsqVJhw36OLh5raJLZeQLQg0uvvPaa1DjlvAg5HA5Cc4yq/sflZCl2NhQ4kRsNuQBtCa1JqfT5anKsbCgv1dvkpkKHE0A7j5J/40Zc1/YeVo3Exy3hvF0vdSlOe68TWhONTQYDAaM6kSfKeUDQ30oAGkjDVhmWTlIzh6zexXliTDTfbhlBGTOKEdnaplg19C3suhyhlD/8iF1wO9d+fZX38PrhPkYtHUzHsKsCVi1RSdlZ8+y3vmdYJKxvFJTYzE2vK+heYrR9G8/SAew4/wAwDQc66wq9iNBBBFQRQg5CDmKzr4JgPuHGG7+GTm0wydIzalmmUyc0rJcpZpznkA4Nw20yrVwysVbwPpHAGjQ44jKStIdksrL+k0SbFGngCUWDKE5GE6yjPh3PWcBqGJ7F1RshsC2JrPVKM2ONJ3tPkgumWA0q4/dHxJrrRa3M/g34lrul2yass4U0NI31ClwYrToOwhU0K2WZ6j7TcP6SVZSs5Df7LH/ZIrwyraGVPpohxfwvJSaAwJIGvJ2qSQ12g10hVUJsM+q9zDoJw8lJZAeOi8asDxHktkZs7OWIDi3mnsI1jQqgwSx914pXAHMd+xXsOcPq4jU7DqnIf1gk9giAgjzGimtE8eydCUmnyTrLdWGNVRtopoUSzW0ZQ5iRuyjvUwLwpKnR3J2joCeE0J4SGdCJByoYRIWVAGI/aBMH0obmArvxHgsa81Wo5dmsxhlLcdWJWZpRa442JsTYWvhl4ozGgZh3ntQwP1+SKwDQSuiMUjNsM16kQ4mivBBhg5hTcpTGnSeK6Y2ZskQXO6J4KbCiOHsns81EhS2lToUqzQeC05IJkKYfT1Dwqu+lGcUOsUTIcpBpiHV1NCKyAz2YjmajWnDEKoslol2baBa4YkiuQ4kb1sQ6orpWGbCcw1IDh0mUrwGB7FspOIDDaQagtFFx/mRXDSNcLfQaqSYSkuE3IN1RZ+TERha7IeIIyEa1ODE70azLMrLxC1xhv9dufM9uZwVHasH6SoGBJPE1WzteyfSCrMIjcWnvadRWZmoDnAh0OI0/YcaHaBiFcHTJaIPpMMVn47y+pOUVO7RuVtEa5ho4EHWqyaglpvNydxXpxqrRh7IdLwpnza9SE4YUObiFLfDD/VoHaMgP2Tm2KPEONHg1GGOXespxLTIcWHTYh0UwtObEfrMo7xqIXLOFFph5e0IrcjiRodzh25Ny0FkW3U0JuP1HmnyWWG9EhEggjAjIPNVjyzg+GKUUz0lkyImDxjpSuXKZ2nP0SdOruVbJxg5rSNAI4K+l4V6GQceae5elDNtGzmlCmWEFlAEUIcsy61oOJAAO2mKISvJm7k2dcVSOhPqh1XFAwt5dZEQS5BixgAdiAMhysoX3tVK7CVmDjkwHatPbX0pAGRpJPgh2fY185F04laozlwUUvLk5AVaw7KLW3ohbDbpcQOFcquZgsgc1uBNR6S7eAOoZ1RzTIpqXNEcaaB+G/ELsWPVWZbWNiz8vDyXop6jeJBPYocXlE72GQ27i48SadijTAb7mh2OHiojobszablzZMk74f8GkYokvtqYOWK5o+rRn9oCAZ6Kf5sTfEd5oBbpK7Suxc7cn2zSkSIc7EqKRIgp9d3mtPYFqPeDecXUNCHY4ZjisiNA/7WhseAWNpnOJV49r4JlRr5aKCRRaqX5jWMaC57q3WjKScdwFcuZZ3k9Zj3ubRtScgyfecczRnK9FsyzWwQTW9Ed6z6f0tHstGhPPl4UfZMI82V8Pk5UAvjRA85RDIDAdDQRWiSuy5JcvJqZVoT7qEwo7CkMaQhOYprQl6AFMCnnrLhxhR7a6CMCNhWVtDklFZUw6RG6MjqaCMhXoXyZd+Tlawyyh0yXFM8VnbLLTShY7ouBA3E5N6gRr7RR7SRrFRucF7tGkmvFHtDhocAe9VcxyQl3+wWH6jiOw1C3X5CfZGjPFCWZiRvquE/XG8L1aZ/ZvCdkiOG1jXdoooo/ZW0/zh+H/ALKXOPp/2OmeWvI6VdgRZSWdEIDRvXrcn+ymCMXxXO1Bgb21K09mcjZWDSkMup0j5UWdxHyYHk7YESJRrGk0AFcw2nIF6JIck2NZSI4l31DQDVXOr+XhBoAaA0DMBQcAjolmbVLoFBGfPJWD0ovXHkmHkrC6cXrN+FaMphYsrLM47ktC95F6zPgUWPyUZmixes34VqTDQ3MKAMPNckjmixes34VVTHJhwyxIp+8PJekuagRoeCBHlnzOG3qF5J6VDkOoKbJUaFvYUk04UHBQrU5MQ34sJY7i07Quj8fKov8AV0Rkha4PNbYaWuc6l+G6lRoNKbtqpnQ4ZxZEdDOhwvDiMexeiTHJaYb6t1+x1DvDqKineSMR3rSz66YYI7qhek80JLho51GS7RkIzYvvmHe7xVfMQT7cUbqrXO5BxnerCjjaD4hGlv2YTDvYI1ue0eK5sjT9/wCxqv8AuDAPujJU7fJPgy73mgC9as/9k5H8R7G7AXHwWrszkFKwqXg6IfrG63g3zXK9F2/4LuXpHjthcmYj3ANYXu0AVovTuT3IMQ6Ojmp6DT/c7yW3l5dkMXYbWsGhoAHYnOSlm4qKpAoe2RoMuxlbjWtrSt1oFaZK0yrriuvKESsDQ7VJDLkkAZaGpUNJJIA7CjtXEkAFYitSSTAeF2iSSBHEWGkkmAcIjUkkAGC6F1JAzhSXUkgOLqSSABvCjR832m/3BJJMDkHKnuSSSQM4nBJJWIIxECSSQhy4V1JIY0pj1xJIZGcUwpJIEBK6kkgD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02" y="2327434"/>
            <a:ext cx="3970020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Cleaning/curating data</a:t>
            </a:r>
          </a:p>
          <a:p>
            <a:r>
              <a:rPr lang="en-US" dirty="0" smtClean="0"/>
              <a:t>Encoding data</a:t>
            </a:r>
          </a:p>
          <a:p>
            <a:r>
              <a:rPr lang="en-US" dirty="0" smtClean="0"/>
              <a:t>Trade-offs in computation time vs. memory</a:t>
            </a:r>
          </a:p>
          <a:p>
            <a:r>
              <a:rPr lang="en-US" dirty="0"/>
              <a:t>P</a:t>
            </a:r>
            <a:r>
              <a:rPr lang="en-US" dirty="0" smtClean="0"/>
              <a:t>arameter selection: challenging to optimize and automate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to NIH</a:t>
            </a:r>
          </a:p>
          <a:p>
            <a:r>
              <a:rPr lang="en-US" dirty="0" smtClean="0"/>
              <a:t>Special Issue in Biomedical Informatics and Medical Decision-making</a:t>
            </a:r>
          </a:p>
          <a:p>
            <a:pPr lvl="1"/>
            <a:r>
              <a:rPr lang="en-US" dirty="0" smtClean="0"/>
              <a:t>Papers from each team describing their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6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scenarios make sense for 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Private, personalized cloud services</a:t>
            </a:r>
          </a:p>
          <a:p>
            <a:pPr lvl="1"/>
            <a:r>
              <a:rPr lang="en-US" dirty="0" smtClean="0"/>
              <a:t>Ideally combined with storage, or </a:t>
            </a:r>
            <a:r>
              <a:rPr lang="en-US" dirty="0" err="1" smtClean="0"/>
              <a:t>asynchronized</a:t>
            </a:r>
            <a:r>
              <a:rPr lang="en-US" dirty="0" smtClean="0"/>
              <a:t> access</a:t>
            </a:r>
          </a:p>
          <a:p>
            <a:r>
              <a:rPr lang="en-US" dirty="0" smtClean="0"/>
              <a:t>Multiple parties upload data, only designated parties access results</a:t>
            </a:r>
          </a:p>
          <a:p>
            <a:r>
              <a:rPr lang="en-US" dirty="0" smtClean="0"/>
              <a:t>Long-term storage is desirable</a:t>
            </a:r>
          </a:p>
          <a:p>
            <a:r>
              <a:rPr lang="en-US" dirty="0" smtClean="0"/>
              <a:t>Cryptographic Cloud Services</a:t>
            </a:r>
          </a:p>
          <a:p>
            <a:pPr lvl="1"/>
            <a:r>
              <a:rPr lang="en-US" dirty="0" smtClean="0"/>
              <a:t>Hosted enterprise scenarios for storage and computation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2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1" y="707366"/>
            <a:ext cx="9911751" cy="1035169"/>
          </a:xfrm>
        </p:spPr>
        <p:txBody>
          <a:bodyPr/>
          <a:lstStyle/>
          <a:p>
            <a:r>
              <a:rPr lang="en-US" dirty="0" smtClean="0"/>
              <a:t>Scenarios:  </a:t>
            </a:r>
            <a:r>
              <a:rPr lang="en-US" dirty="0" smtClean="0">
                <a:solidFill>
                  <a:schemeClr val="bg1"/>
                </a:solidFill>
              </a:rPr>
              <a:t>Private cloud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1" y="2260121"/>
            <a:ext cx="11283351" cy="443397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Direct-to-patient services</a:t>
            </a:r>
          </a:p>
          <a:p>
            <a:pPr lvl="2"/>
            <a:r>
              <a:rPr lang="en-US" sz="2400" dirty="0"/>
              <a:t>Personalized medicine</a:t>
            </a:r>
          </a:p>
          <a:p>
            <a:pPr lvl="2"/>
            <a:r>
              <a:rPr lang="en-US" sz="2400" dirty="0"/>
              <a:t>DNA sequence analysis</a:t>
            </a:r>
          </a:p>
          <a:p>
            <a:pPr lvl="2"/>
            <a:r>
              <a:rPr lang="en-US" sz="2400" dirty="0"/>
              <a:t>Disease prediction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Hosted databases for enterprise</a:t>
            </a:r>
          </a:p>
          <a:p>
            <a:pPr lvl="2"/>
            <a:r>
              <a:rPr lang="en-US" sz="2400" dirty="0" smtClean="0"/>
              <a:t>Hospitals, clinics, companies</a:t>
            </a:r>
          </a:p>
          <a:p>
            <a:pPr lvl="2"/>
            <a:r>
              <a:rPr lang="en-US" sz="2400" dirty="0" smtClean="0"/>
              <a:t>Allows for third party interaction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6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Outsourcing computation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458" y="2603500"/>
            <a:ext cx="463339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Will you have a heart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Online service running in Windows Azure</a:t>
            </a:r>
          </a:p>
          <a:p>
            <a:r>
              <a:rPr lang="en-US" dirty="0" smtClean="0"/>
              <a:t>Patient enters personal info on local machine: </a:t>
            </a:r>
          </a:p>
          <a:p>
            <a:pPr lvl="1"/>
            <a:r>
              <a:rPr lang="en-US" dirty="0" smtClean="0"/>
              <a:t>weight, age, height, blood pressure, body mass index</a:t>
            </a:r>
          </a:p>
          <a:p>
            <a:r>
              <a:rPr lang="en-US" dirty="0" smtClean="0"/>
              <a:t>Data is encrypted on local machine</a:t>
            </a:r>
          </a:p>
          <a:p>
            <a:r>
              <a:rPr lang="en-US" dirty="0" smtClean="0"/>
              <a:t>Encrypted data is sent to the cloud</a:t>
            </a:r>
          </a:p>
          <a:p>
            <a:r>
              <a:rPr lang="en-US" dirty="0" smtClean="0"/>
              <a:t>Value of prediction function is computed on encrypted data</a:t>
            </a:r>
            <a:endParaRPr lang="en-US" dirty="0"/>
          </a:p>
          <a:p>
            <a:r>
              <a:rPr lang="en-US" dirty="0" smtClean="0"/>
              <a:t>Encrypted result is sent back to the patient</a:t>
            </a:r>
          </a:p>
          <a:p>
            <a:r>
              <a:rPr lang="en-US" dirty="0" smtClean="0"/>
              <a:t>Patient enters key to decrypt answer.</a:t>
            </a:r>
          </a:p>
          <a:p>
            <a:pPr algn="r"/>
            <a:r>
              <a:rPr lang="en-US" b="1" dirty="0" smtClean="0">
                <a:solidFill>
                  <a:schemeClr val="accent2"/>
                </a:solidFill>
              </a:rPr>
              <a:t>Evaluation takes 0.2 seconds in the cloud!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06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2" y="0"/>
            <a:ext cx="497261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90" y="487837"/>
            <a:ext cx="7105595" cy="58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9" y="3810000"/>
            <a:ext cx="6272660" cy="18981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All data uploaded to the server encrypted under Alice’s public  or private key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Cloud operates on encrypted data and returns encrypted predictive results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of encrypted medical data</a:t>
            </a:r>
            <a:endParaRPr lang="en-US" dirty="0"/>
          </a:p>
        </p:txBody>
      </p:sp>
      <p:pic>
        <p:nvPicPr>
          <p:cNvPr id="1027" name="Picture 3" descr="C:\Users\klauter\AppData\Local\Microsoft\Windows\Temporary Internet Files\Content.IE5\Q2NL2W0O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0826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181610" y="1697037"/>
            <a:ext cx="3663372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400" y="2886076"/>
            <a:ext cx="609600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0" y="2971800"/>
            <a:ext cx="508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32907" y="145081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Segoe" pitchFamily="34" charset="0"/>
              </a:rPr>
              <a:t>Health monitor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2407" y="274320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Segoe" pitchFamily="34" charset="0"/>
              </a:rPr>
              <a:t>Lab results</a:t>
            </a:r>
          </a:p>
        </p:txBody>
      </p:sp>
      <p:pic>
        <p:nvPicPr>
          <p:cNvPr id="7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4" y="4038604"/>
            <a:ext cx="1552041" cy="24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181600" y="2208362"/>
            <a:ext cx="3860808" cy="2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81600" y="2346640"/>
            <a:ext cx="3663372" cy="57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32907" y="2011828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75000"/>
                    <a:lumOff val="25000"/>
                    <a:alpha val="99000"/>
                  </a:prstClr>
                </a:solidFill>
                <a:latin typeface="Segoe" pitchFamily="34" charset="0"/>
              </a:rPr>
              <a:t>Health monitor</a:t>
            </a:r>
          </a:p>
        </p:txBody>
      </p:sp>
    </p:spTree>
    <p:extLst>
      <p:ext uri="{BB962C8B-B14F-4D97-AF65-F5344CB8AC3E}">
        <p14:creationId xmlns:p14="http://schemas.microsoft.com/office/powerpoint/2010/main" val="29220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02" y="651968"/>
            <a:ext cx="10382562" cy="719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cenario for genomic data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35" y="2322006"/>
            <a:ext cx="779129" cy="53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47" y="3065156"/>
            <a:ext cx="1144999" cy="1448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15" y="1987805"/>
            <a:ext cx="620887" cy="60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24" y="2354333"/>
            <a:ext cx="1295560" cy="1295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6" y="3562883"/>
            <a:ext cx="1564046" cy="12953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23130" y="2354333"/>
            <a:ext cx="4324150" cy="191113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177" y="4858244"/>
            <a:ext cx="255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Trusted party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osts data and regulates access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939487">
            <a:off x="2090530" y="2989353"/>
            <a:ext cx="1812855" cy="29526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79" y="2475580"/>
            <a:ext cx="509553" cy="351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83" y="2247557"/>
            <a:ext cx="406062" cy="395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05" y="3085989"/>
            <a:ext cx="509553" cy="3518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09" y="2857966"/>
            <a:ext cx="406062" cy="3956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57" y="2654475"/>
            <a:ext cx="509553" cy="351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61" y="2426452"/>
            <a:ext cx="406062" cy="3956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11" y="3676890"/>
            <a:ext cx="509553" cy="3518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5" y="3448867"/>
            <a:ext cx="406062" cy="3956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10" y="2471104"/>
            <a:ext cx="509553" cy="3518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14" y="2243081"/>
            <a:ext cx="406062" cy="395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25" y="3067941"/>
            <a:ext cx="527616" cy="3643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29" y="2838364"/>
            <a:ext cx="420456" cy="4096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10" y="3673380"/>
            <a:ext cx="509553" cy="3518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14" y="3445357"/>
            <a:ext cx="406062" cy="3956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14" y="2499434"/>
            <a:ext cx="509553" cy="3518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18" y="2271411"/>
            <a:ext cx="406062" cy="3956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3" y="3047750"/>
            <a:ext cx="509553" cy="3518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37" y="2819727"/>
            <a:ext cx="406062" cy="3956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05" y="3625687"/>
            <a:ext cx="509553" cy="3518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09" y="3397664"/>
            <a:ext cx="406062" cy="395671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6203064" y="2579945"/>
            <a:ext cx="377347" cy="36452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6717794" y="3421867"/>
            <a:ext cx="377347" cy="36452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5987234" y="3126903"/>
            <a:ext cx="377347" cy="36452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6171289" y="3605123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6715689" y="2402385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6403912" y="2889947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7005761" y="2882160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49668" y="1397198"/>
            <a:ext cx="4397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Untrusted cloud service </a:t>
            </a:r>
          </a:p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Stores, computes on encrypted data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93609" y="4756726"/>
            <a:ext cx="2887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Researcher: </a:t>
            </a:r>
          </a:p>
          <a:p>
            <a:pPr algn="ctr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requests encrypted 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esults of specific computations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4133434" y="4854657"/>
            <a:ext cx="4029024" cy="331533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-Right Arrow 51"/>
          <p:cNvSpPr/>
          <p:nvPr/>
        </p:nvSpPr>
        <p:spPr>
          <a:xfrm rot="1730310">
            <a:off x="8640479" y="3223555"/>
            <a:ext cx="1139270" cy="33251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848948" y="5518947"/>
            <a:ext cx="489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Requests for decryption of results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(requires a policy)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Homomorphic 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Encryption </a:t>
            </a:r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RLWE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55540" y="3384683"/>
                <a:ext cx="1050867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Work with polynomials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modulo some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𝑞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𝐙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Homomorphic operations (    /    ) correspond to polynomial operations (add/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mult</a:t>
                </a:r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is relatively efficient,     is costly</a:t>
                </a:r>
                <a:b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28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Use this structure to encode and work with your data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0" y="3384683"/>
                <a:ext cx="10508673" cy="3108543"/>
              </a:xfrm>
              <a:prstGeom prst="rect">
                <a:avLst/>
              </a:prstGeom>
              <a:blipFill rotWithShape="0">
                <a:blip r:embed="rId3"/>
                <a:stretch>
                  <a:fillRect l="-1044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7915" y="2247770"/>
            <a:ext cx="1050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Uses polynomial rings as plaintext and ciphertext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043739" y="2812379"/>
                <a:ext cx="4642043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/(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+1)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  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cs typeface="Segoe UI" panose="020B0502040204020203" pitchFamily="34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739" y="2812379"/>
                <a:ext cx="4642043" cy="5309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lus 9"/>
          <p:cNvSpPr/>
          <p:nvPr/>
        </p:nvSpPr>
        <p:spPr>
          <a:xfrm>
            <a:off x="5614905" y="4293079"/>
            <a:ext cx="377347" cy="36452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151075" y="4293079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1307600" y="5135290"/>
            <a:ext cx="377347" cy="36452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4971980" y="5120073"/>
            <a:ext cx="392781" cy="37974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B88C0"/>
                </a:solidFill>
              </a:rPr>
              <a:t>Homomorphic</a:t>
            </a:r>
            <a:r>
              <a:rPr lang="en-US" dirty="0" smtClean="0">
                <a:solidFill>
                  <a:srgbClr val="4B88C0"/>
                </a:solidFill>
              </a:rPr>
              <a:t> Encryption: </a:t>
            </a:r>
            <a:r>
              <a:rPr lang="en-US" sz="3200" dirty="0" smtClean="0"/>
              <a:t>addition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59624" y="4495800"/>
          <a:ext cx="4179777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49140" y="2582335"/>
            <a:ext cx="23317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7554" y="2841578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0845" y="2832854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1" y="4343400"/>
            <a:ext cx="23317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4388069"/>
            <a:ext cx="10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4952" y="2671730"/>
            <a:ext cx="10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263" y="3091934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encrypt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620" y="3078061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7070" y="230239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a,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4845" y="234186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a+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9709" y="421317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E(a), E(b)</a:t>
            </a:r>
          </a:p>
        </p:txBody>
      </p:sp>
    </p:spTree>
    <p:extLst>
      <p:ext uri="{BB962C8B-B14F-4D97-AF65-F5344CB8AC3E}">
        <p14:creationId xmlns:p14="http://schemas.microsoft.com/office/powerpoint/2010/main" val="21563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9106"/>
            <a:ext cx="10040338" cy="67710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</a:t>
            </a:r>
            <a:r>
              <a:rPr lang="en-US" sz="4400" dirty="0" smtClean="0">
                <a:solidFill>
                  <a:schemeClr val="bg1"/>
                </a:solidFill>
              </a:rPr>
              <a:t>kinds of computation?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0890" y="2342606"/>
            <a:ext cx="11146973" cy="3651793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+mn-lt"/>
              </a:rPr>
              <a:t>Building predictive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Predictive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Classification tasks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Disease prediction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Sequence matching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Data quality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Basic statistical functions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Statistical computations on genomic data</a:t>
            </a:r>
          </a:p>
          <a:p>
            <a:endParaRPr lang="en-US" sz="3600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0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to compute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585" indent="-609585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Average, Standard deviation, Chi-squared, …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609585" indent="-609585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Logistical regression: the prediction is  </a:t>
            </a:r>
          </a:p>
          <a:p>
            <a:pPr marL="0" indent="0" algn="ctr">
              <a:buNone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f(x) = e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/(1+e</a:t>
            </a:r>
            <a:r>
              <a:rPr lang="en-US" sz="3200" baseline="3000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 </a:t>
            </a:r>
          </a:p>
          <a:p>
            <a:pPr marL="1371600" lvl="3" indent="0">
              <a:buNone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where x is the sum of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6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x</a:t>
            </a:r>
            <a:r>
              <a:rPr lang="en-US" sz="26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, where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α</a:t>
            </a:r>
            <a:r>
              <a:rPr lang="en-US" sz="2600" baseline="-250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is the weighting constant or regression coefficient for the variable x</a:t>
            </a:r>
            <a:r>
              <a:rPr lang="en-US" sz="2600" baseline="-25000" dirty="0">
                <a:latin typeface="Calibri" pitchFamily="34" charset="0"/>
                <a:cs typeface="Calibri" pitchFamily="34" charset="0"/>
              </a:rPr>
              <a:t>i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9268"/>
            <a:ext cx="11480800" cy="7685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Machine Learning for Predictive Modeling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455817"/>
            <a:ext cx="10862491" cy="3670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Supervised Learning</a:t>
            </a:r>
          </a:p>
          <a:p>
            <a:pPr marL="533387" lvl="1" indent="0">
              <a:buNone/>
            </a:pPr>
            <a:endParaRPr lang="en-US" sz="2000" dirty="0" smtClean="0"/>
          </a:p>
          <a:p>
            <a:pPr marL="533387" lvl="1" indent="0">
              <a:buNone/>
            </a:pPr>
            <a:r>
              <a:rPr lang="en-US" sz="2000" dirty="0" smtClean="0"/>
              <a:t>Goal: derive a function from labeled training data</a:t>
            </a:r>
          </a:p>
          <a:p>
            <a:pPr marL="533387" lvl="1" indent="0">
              <a:buNone/>
            </a:pPr>
            <a:endParaRPr lang="en-US" sz="2000" dirty="0" smtClean="0"/>
          </a:p>
          <a:p>
            <a:pPr marL="533387" lvl="1" indent="0">
              <a:buNone/>
            </a:pPr>
            <a:r>
              <a:rPr lang="en-US" sz="2000" dirty="0" smtClean="0"/>
              <a:t>Outcome: use the “learned” function to give a prediction (label) on new data</a:t>
            </a:r>
          </a:p>
          <a:p>
            <a:pPr marL="533387" lvl="1" indent="0">
              <a:buNone/>
            </a:pPr>
            <a:endParaRPr lang="en-US" sz="2000" dirty="0"/>
          </a:p>
          <a:p>
            <a:pPr marL="533387" lvl="1" indent="0">
              <a:buNone/>
            </a:pPr>
            <a:r>
              <a:rPr lang="en-US" sz="2000" dirty="0" smtClean="0"/>
              <a:t>Training data represented as vectors.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9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Linear Means Classifier (binary)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training data into (two) classes according to their label</a:t>
            </a:r>
          </a:p>
          <a:p>
            <a:r>
              <a:rPr lang="en-US" dirty="0" smtClean="0"/>
              <a:t>Compute mean vectors for each class</a:t>
            </a:r>
          </a:p>
          <a:p>
            <a:r>
              <a:rPr lang="en-US" dirty="0" smtClean="0"/>
              <a:t>Compute difference between means</a:t>
            </a:r>
          </a:p>
          <a:p>
            <a:r>
              <a:rPr lang="en-US" dirty="0" smtClean="0"/>
              <a:t>Compute the midpoint</a:t>
            </a:r>
          </a:p>
          <a:p>
            <a:r>
              <a:rPr lang="en-US" dirty="0" smtClean="0"/>
              <a:t>Define a </a:t>
            </a:r>
            <a:r>
              <a:rPr lang="en-US" dirty="0" err="1" smtClean="0"/>
              <a:t>hyperplane</a:t>
            </a:r>
            <a:r>
              <a:rPr lang="en-US" dirty="0" smtClean="0"/>
              <a:t> between the means,  separating the two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Binary classification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 data set</a:t>
            </a:r>
          </a:p>
        </p:txBody>
      </p:sp>
      <p:pic>
        <p:nvPicPr>
          <p:cNvPr id="9218" name="Picture 2" descr="C:\Users\klauterhome\AppData\Local\Microsoft\Windows\Temporary Internet Files\Content.Outlook\X3CT5QRZ\FDA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1"/>
            <a:ext cx="711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Predictions on Medical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1860"/>
            <a:ext cx="12249150" cy="4078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Tumor measurements: Benign or Malignant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708"/>
            <a:ext cx="122682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49" y="1084082"/>
            <a:ext cx="10931951" cy="5692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Machine Learning on Encrypted Data</a:t>
            </a:r>
            <a:r>
              <a:rPr lang="en-US" dirty="0">
                <a:solidFill>
                  <a:srgbClr val="4B88C0"/>
                </a:solidFill>
              </a:rPr>
              <a:t/>
            </a:r>
            <a:br>
              <a:rPr lang="en-US" dirty="0">
                <a:solidFill>
                  <a:srgbClr val="4B88C0"/>
                </a:solidFill>
              </a:rPr>
            </a:br>
            <a:endParaRPr lang="en-US" dirty="0">
              <a:solidFill>
                <a:srgbClr val="4B88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1"/>
            <a:ext cx="10668000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Implements </a:t>
            </a:r>
            <a:r>
              <a:rPr lang="en-US" sz="2800" dirty="0"/>
              <a:t>Polynomial Machine Learning Algorithms</a:t>
            </a:r>
          </a:p>
          <a:p>
            <a:r>
              <a:rPr lang="en-US" sz="2800" dirty="0"/>
              <a:t>Integer Algorithms</a:t>
            </a:r>
          </a:p>
          <a:p>
            <a:r>
              <a:rPr lang="en-US" sz="2800" dirty="0"/>
              <a:t>Division-Free Linear Means </a:t>
            </a:r>
            <a:r>
              <a:rPr lang="en-US" sz="2800" dirty="0" smtClean="0"/>
              <a:t>Classifier (DFI-LM)</a:t>
            </a:r>
            <a:endParaRPr lang="en-US" sz="2800" dirty="0"/>
          </a:p>
          <a:p>
            <a:r>
              <a:rPr lang="en-US" sz="2800" dirty="0"/>
              <a:t>Fisher’s Linear Discriminant Classifier</a:t>
            </a:r>
          </a:p>
        </p:txBody>
      </p:sp>
    </p:spTree>
    <p:extLst>
      <p:ext uri="{BB962C8B-B14F-4D97-AF65-F5344CB8AC3E}">
        <p14:creationId xmlns:p14="http://schemas.microsoft.com/office/powerpoint/2010/main" val="5601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46100"/>
            <a:ext cx="96520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3555" y="788661"/>
            <a:ext cx="8207688" cy="773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Statistics on Genomic Data</a:t>
            </a:r>
            <a:endParaRPr lang="en-US" sz="35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45056" y="5668211"/>
            <a:ext cx="708526" cy="7218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4349" y="2471122"/>
            <a:ext cx="8344839" cy="42717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US" sz="2500" b="1" dirty="0" smtClean="0">
                <a:latin typeface="Calibri"/>
                <a:cs typeface="Calibri"/>
              </a:rPr>
              <a:t>Pearson </a:t>
            </a:r>
            <a:r>
              <a:rPr lang="en-US" sz="2500" b="1" dirty="0">
                <a:latin typeface="Calibri"/>
                <a:cs typeface="Calibri"/>
              </a:rPr>
              <a:t>Goodness-Of-Fit </a:t>
            </a:r>
            <a:r>
              <a:rPr lang="en-US" sz="2500" b="1" dirty="0" smtClean="0">
                <a:latin typeface="Calibri"/>
                <a:cs typeface="Calibri"/>
              </a:rPr>
              <a:t>Test</a:t>
            </a:r>
            <a:endParaRPr lang="en-US" sz="2500" b="1" dirty="0">
              <a:latin typeface="Calibri"/>
              <a:cs typeface="Calibri"/>
            </a:endParaRPr>
          </a:p>
          <a:p>
            <a:pPr lvl="2">
              <a:lnSpc>
                <a:spcPts val="2600"/>
              </a:lnSpc>
              <a:spcAft>
                <a:spcPts val="600"/>
              </a:spcAft>
            </a:pP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checks data for bias (Hardy-Weinberg equilibrium)</a:t>
            </a:r>
            <a:endParaRPr lang="en-US" sz="2200" dirty="0">
              <a:latin typeface="Calibri"/>
              <a:cs typeface="Calibri"/>
            </a:endParaRP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US" sz="2500" b="1" dirty="0">
                <a:latin typeface="Calibri"/>
                <a:cs typeface="Calibri"/>
              </a:rPr>
              <a:t>Cochran-Armitage Test for </a:t>
            </a:r>
            <a:r>
              <a:rPr lang="en-US" sz="2500" b="1" dirty="0" smtClean="0">
                <a:latin typeface="Calibri"/>
                <a:cs typeface="Calibri"/>
              </a:rPr>
              <a:t>Trend</a:t>
            </a:r>
          </a:p>
          <a:p>
            <a:pPr lvl="2">
              <a:lnSpc>
                <a:spcPts val="2600"/>
              </a:lnSpc>
              <a:spcAft>
                <a:spcPts val="600"/>
              </a:spcAft>
            </a:pPr>
            <a:r>
              <a:rPr lang="en-US" sz="2000" dirty="0" smtClean="0">
                <a:cs typeface="Calibri"/>
              </a:rPr>
              <a:t>Determine </a:t>
            </a:r>
            <a:r>
              <a:rPr lang="en-US" sz="2000" b="1" dirty="0">
                <a:cs typeface="Calibri"/>
              </a:rPr>
              <a:t>correlation </a:t>
            </a:r>
            <a:r>
              <a:rPr lang="en-US" sz="2000" dirty="0">
                <a:cs typeface="Calibri"/>
              </a:rPr>
              <a:t>between genome and </a:t>
            </a:r>
            <a:r>
              <a:rPr lang="en-US" sz="2000" dirty="0" smtClean="0">
                <a:cs typeface="Calibri"/>
              </a:rPr>
              <a:t>traits</a:t>
            </a:r>
            <a:endParaRPr lang="en-US" sz="2000" b="1" dirty="0">
              <a:latin typeface="Calibri"/>
              <a:cs typeface="Calibri"/>
            </a:endParaRP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US" sz="2500" b="1" dirty="0" smtClean="0">
                <a:latin typeface="Calibri"/>
                <a:cs typeface="Calibri"/>
              </a:rPr>
              <a:t>Linkage </a:t>
            </a:r>
            <a:r>
              <a:rPr lang="en-US" sz="2500" b="1" dirty="0">
                <a:latin typeface="Calibri"/>
                <a:cs typeface="Calibri"/>
              </a:rPr>
              <a:t>Disequilibrium Statistic</a:t>
            </a:r>
          </a:p>
          <a:p>
            <a:pPr lvl="2">
              <a:lnSpc>
                <a:spcPts val="2600"/>
              </a:lnSpc>
              <a:spcAft>
                <a:spcPts val="600"/>
              </a:spcAft>
            </a:pPr>
            <a:r>
              <a:rPr lang="en-US" sz="2200" dirty="0">
                <a:latin typeface="Calibri"/>
                <a:cs typeface="Calibri"/>
              </a:rPr>
              <a:t>Estimates correlations between genes</a:t>
            </a:r>
          </a:p>
          <a:p>
            <a:pPr lvl="2">
              <a:lnSpc>
                <a:spcPts val="2600"/>
              </a:lnSpc>
              <a:spcAft>
                <a:spcPts val="600"/>
              </a:spcAft>
            </a:pPr>
            <a:r>
              <a:rPr lang="en-US" sz="2200" b="1" dirty="0" smtClean="0">
                <a:latin typeface="Calibri"/>
                <a:cs typeface="Calibri"/>
              </a:rPr>
              <a:t>Estimation </a:t>
            </a:r>
            <a:r>
              <a:rPr lang="en-US" sz="2200" b="1" dirty="0">
                <a:latin typeface="Calibri"/>
                <a:cs typeface="Calibri"/>
              </a:rPr>
              <a:t>Maximization (EM) algorithm for haplotyping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2800" dirty="0">
              <a:latin typeface="Calibri"/>
              <a:cs typeface="Calibri"/>
            </a:endParaRPr>
          </a:p>
          <a:p>
            <a:pPr>
              <a:spcAft>
                <a:spcPts val="600"/>
              </a:spcAft>
              <a:buNone/>
            </a:pPr>
            <a:endParaRPr lang="en-US" sz="2800" dirty="0">
              <a:latin typeface="Calibri"/>
              <a:cs typeface="Calibri"/>
            </a:endParaRPr>
          </a:p>
          <a:p>
            <a:pPr>
              <a:spcAft>
                <a:spcPts val="600"/>
              </a:spcAft>
              <a:buNone/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3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Genomic algorithm </a:t>
            </a:r>
            <a:r>
              <a:rPr lang="en-US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erformance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09670"/>
              </p:ext>
            </p:extLst>
          </p:nvPr>
        </p:nvGraphicFramePr>
        <p:xfrm>
          <a:off x="687372" y="3519813"/>
          <a:ext cx="1051559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465"/>
                <a:gridCol w="1656544"/>
                <a:gridCol w="1052105"/>
                <a:gridCol w="1052104"/>
                <a:gridCol w="1052105"/>
                <a:gridCol w="1322676"/>
                <a:gridCol w="1752600"/>
              </a:tblGrid>
              <a:tr h="259080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Algorithm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Pearson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 (iterations)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LD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CATT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Parameters I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Parameters II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2.3s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6.9s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3.6s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823988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Proof-of-concept implementation: computer algebra system Magma,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ntel Core i7 @ 3.1GHz, 64-bit Windows 8.1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372" y="2014900"/>
                <a:ext cx="10515600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80-bit security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Parameter set I: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=4096,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192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ciphertext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≈100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KB</m:t>
                    </m:r>
                  </m:oMath>
                </a14:m>
                <a:endParaRPr lang="en-US" sz="2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Parameter set </a:t>
                </a:r>
                <a:r>
                  <a:rPr lang="en-US" sz="2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II: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=8192,  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384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ciphertext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00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KB</m:t>
                    </m:r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2" y="2014900"/>
                <a:ext cx="10515600" cy="1421864"/>
              </a:xfrm>
              <a:prstGeom prst="rect">
                <a:avLst/>
              </a:prstGeom>
              <a:blipFill rotWithShape="0">
                <a:blip r:embed="rId3"/>
                <a:stretch>
                  <a:fillRect l="-1217" t="-4721" b="-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6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B88C0"/>
                </a:solidFill>
              </a:rPr>
              <a:t>Homomorphic</a:t>
            </a:r>
            <a:r>
              <a:rPr lang="en-US" dirty="0" smtClean="0">
                <a:solidFill>
                  <a:srgbClr val="4B88C0"/>
                </a:solidFill>
              </a:rPr>
              <a:t> Encryption: </a:t>
            </a:r>
            <a:r>
              <a:rPr lang="en-US" sz="2800" dirty="0" smtClean="0"/>
              <a:t>multiplication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59624" y="4495800"/>
          <a:ext cx="4179777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49648" y="2428625"/>
            <a:ext cx="23317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16091" y="2761593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26670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1" y="4343400"/>
            <a:ext cx="23317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4388069"/>
            <a:ext cx="10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452370"/>
            <a:ext cx="10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263" y="3091934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encrypt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8620" y="3078061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encrypt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1345" y="2209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a,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17977" y="22098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 x </a:t>
            </a:r>
            <a:r>
              <a:rPr lang="en-US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9709" y="421317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E(a), E(b)</a:t>
            </a:r>
          </a:p>
        </p:txBody>
      </p:sp>
    </p:spTree>
    <p:extLst>
      <p:ext uri="{BB962C8B-B14F-4D97-AF65-F5344CB8AC3E}">
        <p14:creationId xmlns:p14="http://schemas.microsoft.com/office/powerpoint/2010/main" val="17310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1151756"/>
            <a:ext cx="10284642" cy="678730"/>
          </a:xfrm>
        </p:spPr>
        <p:txBody>
          <a:bodyPr/>
          <a:lstStyle/>
          <a:p>
            <a:r>
              <a:rPr lang="en-US" dirty="0" smtClean="0"/>
              <a:t>What enables these performance numbers?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4206" y="3308808"/>
            <a:ext cx="5706735" cy="3361442"/>
          </a:xfrm>
        </p:spPr>
        <p:txBody>
          <a:bodyPr/>
          <a:lstStyle/>
          <a:p>
            <a:r>
              <a:rPr lang="en-US" dirty="0" err="1" smtClean="0"/>
              <a:t>Helib</a:t>
            </a:r>
            <a:r>
              <a:rPr lang="en-US" dirty="0" smtClean="0"/>
              <a:t> (open source library from IBM)</a:t>
            </a:r>
          </a:p>
          <a:p>
            <a:r>
              <a:rPr lang="en-US" dirty="0" smtClean="0"/>
              <a:t>Halevi-</a:t>
            </a:r>
            <a:r>
              <a:rPr lang="en-US" dirty="0" err="1" smtClean="0"/>
              <a:t>Shoup</a:t>
            </a:r>
            <a:r>
              <a:rPr lang="en-US" dirty="0" smtClean="0"/>
              <a:t>, Smart, </a:t>
            </a:r>
            <a:r>
              <a:rPr lang="en-US" dirty="0" err="1" smtClean="0"/>
              <a:t>Vercauteren</a:t>
            </a:r>
            <a:r>
              <a:rPr lang="en-US" dirty="0" smtClean="0"/>
              <a:t>, Gentry</a:t>
            </a:r>
          </a:p>
          <a:p>
            <a:r>
              <a:rPr lang="en-US" dirty="0" smtClean="0"/>
              <a:t>Encryption scheme: BGV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cyclotomic</a:t>
            </a:r>
            <a:r>
              <a:rPr lang="en-US" dirty="0" smtClean="0"/>
              <a:t> rings</a:t>
            </a:r>
          </a:p>
          <a:p>
            <a:r>
              <a:rPr lang="en-US" dirty="0" err="1" smtClean="0"/>
              <a:t>Ciphertext</a:t>
            </a:r>
            <a:r>
              <a:rPr lang="en-US" dirty="0" smtClean="0"/>
              <a:t> packing </a:t>
            </a:r>
          </a:p>
          <a:p>
            <a:r>
              <a:rPr lang="en-US" dirty="0" smtClean="0"/>
              <a:t>Modulus switching</a:t>
            </a:r>
          </a:p>
          <a:p>
            <a:r>
              <a:rPr lang="en-US" dirty="0" smtClean="0"/>
              <a:t>Implemented without bootstrapping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02980" y="3308808"/>
            <a:ext cx="5716195" cy="3436856"/>
          </a:xfrm>
        </p:spPr>
        <p:txBody>
          <a:bodyPr/>
          <a:lstStyle/>
          <a:p>
            <a:r>
              <a:rPr lang="en-US" dirty="0" smtClean="0"/>
              <a:t>ARITH (internal Microsoft Research library)</a:t>
            </a:r>
          </a:p>
          <a:p>
            <a:r>
              <a:rPr lang="en-US" dirty="0" smtClean="0"/>
              <a:t>Bos-Naehrig, Kim, L, Loftus</a:t>
            </a:r>
          </a:p>
          <a:p>
            <a:r>
              <a:rPr lang="en-US" dirty="0" smtClean="0"/>
              <a:t>Encryption scheme: BLLN</a:t>
            </a:r>
          </a:p>
          <a:p>
            <a:r>
              <a:rPr lang="en-US" dirty="0" smtClean="0"/>
              <a:t>2-power </a:t>
            </a:r>
            <a:r>
              <a:rPr lang="en-US" dirty="0" err="1" smtClean="0"/>
              <a:t>cyclotomic</a:t>
            </a:r>
            <a:r>
              <a:rPr lang="en-US" dirty="0" smtClean="0"/>
              <a:t> rings</a:t>
            </a:r>
          </a:p>
          <a:p>
            <a:r>
              <a:rPr lang="en-US" dirty="0" err="1" smtClean="0"/>
              <a:t>Ciphertext</a:t>
            </a:r>
            <a:r>
              <a:rPr lang="en-US" dirty="0" smtClean="0"/>
              <a:t> packing with t ≠ 2</a:t>
            </a:r>
          </a:p>
          <a:p>
            <a:r>
              <a:rPr lang="en-US" dirty="0" smtClean="0"/>
              <a:t>Scale invariant</a:t>
            </a:r>
          </a:p>
          <a:p>
            <a:r>
              <a:rPr lang="en-US" dirty="0" smtClean="0"/>
              <a:t>No bootstrapping</a:t>
            </a:r>
          </a:p>
          <a:p>
            <a:r>
              <a:rPr lang="en-US" dirty="0" smtClean="0"/>
              <a:t>Can even avoid </a:t>
            </a:r>
            <a:r>
              <a:rPr lang="en-US" dirty="0" err="1" smtClean="0"/>
              <a:t>relinearization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402" y="2300140"/>
            <a:ext cx="1141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Ring-LWE based schemes ([LPR,BV,BGV, SV, GHS, SS, BLLN]) with clever data encoding techniques</a:t>
            </a:r>
          </a:p>
          <a:p>
            <a:endParaRPr lang="en-US" dirty="0" smtClean="0"/>
          </a:p>
          <a:p>
            <a:r>
              <a:rPr lang="en-US" dirty="0" smtClean="0"/>
              <a:t>Comparable performance:</a:t>
            </a:r>
          </a:p>
        </p:txBody>
      </p:sp>
    </p:spTree>
    <p:extLst>
      <p:ext uri="{BB962C8B-B14F-4D97-AF65-F5344CB8AC3E}">
        <p14:creationId xmlns:p14="http://schemas.microsoft.com/office/powerpoint/2010/main" val="65035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Homomorphic Encryption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2375263"/>
            <a:ext cx="10972800" cy="46736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o not need *fully*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  <a:p>
            <a:r>
              <a:rPr lang="en-US" dirty="0" smtClean="0"/>
              <a:t>“somewhat” does not mean *partially*</a:t>
            </a:r>
          </a:p>
          <a:p>
            <a:r>
              <a:rPr lang="en-US" dirty="0" smtClean="0"/>
              <a:t>encode integer information as “integers” </a:t>
            </a:r>
          </a:p>
          <a:p>
            <a:r>
              <a:rPr lang="en-US" dirty="0" smtClean="0"/>
              <a:t>several orders of magnitude speed-up</a:t>
            </a:r>
          </a:p>
          <a:p>
            <a:r>
              <a:rPr lang="en-US" dirty="0"/>
              <a:t>d</a:t>
            </a:r>
            <a:r>
              <a:rPr lang="en-US" dirty="0" smtClean="0"/>
              <a:t>o not need deep circuits to do a single multiplication</a:t>
            </a:r>
          </a:p>
          <a:p>
            <a:r>
              <a:rPr lang="en-US" dirty="0"/>
              <a:t>d</a:t>
            </a:r>
            <a:r>
              <a:rPr lang="en-US" dirty="0" smtClean="0"/>
              <a:t>o not need boot-strapping</a:t>
            </a:r>
          </a:p>
          <a:p>
            <a:r>
              <a:rPr lang="en-US" dirty="0" smtClean="0"/>
              <a:t>for “logical” circuits, use </a:t>
            </a:r>
            <a:r>
              <a:rPr lang="en-US" dirty="0" err="1" smtClean="0"/>
              <a:t>ciphertext</a:t>
            </a:r>
            <a:r>
              <a:rPr lang="en-US" dirty="0" smtClean="0"/>
              <a:t> packing and tradeoff depth for </a:t>
            </a:r>
            <a:r>
              <a:rPr lang="en-US" dirty="0" err="1" smtClean="0"/>
              <a:t>ciphertext</a:t>
            </a:r>
            <a:r>
              <a:rPr lang="en-US" dirty="0" smtClean="0"/>
              <a:t> size</a:t>
            </a:r>
          </a:p>
          <a:p>
            <a:r>
              <a:rPr lang="en-US" dirty="0"/>
              <a:t>n</a:t>
            </a:r>
            <a:r>
              <a:rPr lang="en-US" dirty="0" smtClean="0"/>
              <a:t>eed to set parameters to ensure correctness and security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PHE=homomorphic for any fixed circuit size, with correctly chosen parameters</a:t>
            </a:r>
          </a:p>
        </p:txBody>
      </p:sp>
    </p:spTree>
    <p:extLst>
      <p:ext uri="{BB962C8B-B14F-4D97-AF65-F5344CB8AC3E}">
        <p14:creationId xmlns:p14="http://schemas.microsoft.com/office/powerpoint/2010/main" val="27400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Performance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34672"/>
            <a:ext cx="10515600" cy="4331335"/>
          </a:xfrm>
        </p:spPr>
        <p:txBody>
          <a:bodyPr>
            <a:normAutofit/>
          </a:bodyPr>
          <a:lstStyle/>
          <a:p>
            <a:r>
              <a:rPr lang="en-US" dirty="0" smtClean="0"/>
              <a:t>Data quality (Pearson Goodness-of-Fit)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~ 0.3 seconds, 1,000 patients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Predicting Heart Attack (Logistic Regression)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~ 0.2 seconds </a:t>
            </a:r>
            <a:endParaRPr lang="en-US" dirty="0" smtClean="0"/>
          </a:p>
          <a:p>
            <a:r>
              <a:rPr lang="en-US" dirty="0" smtClean="0"/>
              <a:t>Building models (Linear Means Classifier)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~0.9 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train, classify: 30 features, 100 training samples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Sequence matching (Edit distance)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~27 seconds amortized, length 8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400" dirty="0" smtClean="0"/>
              <a:t>Core i7 3.4GHz </a:t>
            </a:r>
          </a:p>
          <a:p>
            <a:pPr marL="0" indent="0" algn="r">
              <a:buNone/>
            </a:pPr>
            <a:r>
              <a:rPr lang="en-US" sz="2400" dirty="0" smtClean="0"/>
              <a:t>80-bit security</a:t>
            </a:r>
          </a:p>
        </p:txBody>
      </p:sp>
    </p:spTree>
    <p:extLst>
      <p:ext uri="{BB962C8B-B14F-4D97-AF65-F5344CB8AC3E}">
        <p14:creationId xmlns:p14="http://schemas.microsoft.com/office/powerpoint/2010/main" val="32009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Costs? Challenges? Obstacles?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For homomorphic encryption</a:t>
            </a:r>
          </a:p>
          <a:p>
            <a:pPr lvl="1"/>
            <a:r>
              <a:rPr lang="en-US" sz="2800" dirty="0" smtClean="0"/>
              <a:t>Storage costs (large </a:t>
            </a:r>
            <a:r>
              <a:rPr lang="en-US" sz="2800" dirty="0" err="1" smtClean="0"/>
              <a:t>ciphertexts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New hard problems (introduced 2010-2015)</a:t>
            </a:r>
          </a:p>
          <a:p>
            <a:pPr lvl="1"/>
            <a:r>
              <a:rPr lang="en-US" sz="2800" dirty="0" smtClean="0"/>
              <a:t>Efficiency at scale (large amounts of data, deep circuits)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For Garbled Circuits</a:t>
            </a:r>
          </a:p>
          <a:p>
            <a:pPr lvl="1"/>
            <a:r>
              <a:rPr lang="en-US" sz="2800" dirty="0" smtClean="0"/>
              <a:t>High interaction costs</a:t>
            </a:r>
            <a:endParaRPr lang="en-US" sz="2800" dirty="0"/>
          </a:p>
          <a:p>
            <a:pPr lvl="1"/>
            <a:r>
              <a:rPr lang="en-US" sz="2800" dirty="0" smtClean="0"/>
              <a:t>Bandwidth use</a:t>
            </a:r>
          </a:p>
          <a:p>
            <a:pPr lvl="1"/>
            <a:r>
              <a:rPr lang="en-US" sz="2800" dirty="0" smtClean="0"/>
              <a:t>Integrate with storage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571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Challenges for the future: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07" y="2501393"/>
            <a:ext cx="10515599" cy="4231257"/>
          </a:xfrm>
        </p:spPr>
        <p:txBody>
          <a:bodyPr>
            <a:normAutofit/>
          </a:bodyPr>
          <a:lstStyle/>
          <a:p>
            <a:r>
              <a:rPr lang="en-US" dirty="0" smtClean="0"/>
              <a:t>Public Databases: multiple patients under different keys</a:t>
            </a:r>
          </a:p>
          <a:p>
            <a:endParaRPr lang="en-US" dirty="0"/>
          </a:p>
          <a:p>
            <a:r>
              <a:rPr lang="en-US" dirty="0" smtClean="0"/>
              <a:t>More efficient encryption at scale</a:t>
            </a:r>
          </a:p>
          <a:p>
            <a:endParaRPr lang="en-US" dirty="0" smtClean="0"/>
          </a:p>
          <a:p>
            <a:r>
              <a:rPr lang="en-US" dirty="0" smtClean="0"/>
              <a:t>Integrate with other crypto solutions</a:t>
            </a:r>
          </a:p>
          <a:p>
            <a:endParaRPr lang="en-US" dirty="0" smtClean="0"/>
          </a:p>
          <a:p>
            <a:r>
              <a:rPr lang="en-US" dirty="0" smtClean="0"/>
              <a:t>Expand functionality</a:t>
            </a:r>
          </a:p>
          <a:p>
            <a:endParaRPr lang="en-US" dirty="0"/>
          </a:p>
          <a:p>
            <a:r>
              <a:rPr lang="en-US" dirty="0" smtClean="0"/>
              <a:t>Attack underlying hard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55" y="622598"/>
            <a:ext cx="10229297" cy="12721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Joint work with: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…and thanks to </a:t>
            </a:r>
            <a:r>
              <a:rPr lang="en-US" sz="2400" dirty="0" err="1" smtClean="0">
                <a:solidFill>
                  <a:schemeClr val="bg1"/>
                </a:solidFill>
              </a:rPr>
              <a:t>iDASH</a:t>
            </a:r>
            <a:r>
              <a:rPr lang="en-US" sz="2400" dirty="0" smtClean="0">
                <a:solidFill>
                  <a:schemeClr val="bg1"/>
                </a:solidFill>
              </a:rPr>
              <a:t> and co-authors for selected slides…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55" y="2351988"/>
            <a:ext cx="10723418" cy="4805363"/>
          </a:xfrm>
        </p:spPr>
        <p:txBody>
          <a:bodyPr/>
          <a:lstStyle/>
          <a:p>
            <a:r>
              <a:rPr lang="en-US" dirty="0" smtClean="0">
                <a:solidFill>
                  <a:srgbClr val="4B88C0"/>
                </a:solidFill>
                <a:hlinkClick r:id="rId2"/>
              </a:rPr>
              <a:t>Can </a:t>
            </a:r>
            <a:r>
              <a:rPr lang="en-US" dirty="0" err="1" smtClean="0">
                <a:solidFill>
                  <a:srgbClr val="4B88C0"/>
                </a:solidFill>
                <a:hlinkClick r:id="rId2"/>
              </a:rPr>
              <a:t>Homomorphic</a:t>
            </a:r>
            <a:r>
              <a:rPr lang="en-US" dirty="0" smtClean="0">
                <a:solidFill>
                  <a:srgbClr val="4B88C0"/>
                </a:solidFill>
                <a:hlinkClick r:id="rId2"/>
              </a:rPr>
              <a:t> Encryption be Practical?</a:t>
            </a:r>
          </a:p>
          <a:p>
            <a:pPr marL="0" indent="0">
              <a:buNone/>
            </a:pPr>
            <a:r>
              <a:rPr lang="en-US" sz="2000" dirty="0"/>
              <a:t>Kristin Lauter</a:t>
            </a:r>
            <a:r>
              <a:rPr lang="en-US" sz="2000" dirty="0" smtClean="0"/>
              <a:t>, Michael Naehrig, Vinod </a:t>
            </a:r>
            <a:r>
              <a:rPr lang="en-US" sz="2000" dirty="0" err="1" smtClean="0"/>
              <a:t>Vaikuntanathan</a:t>
            </a:r>
            <a:r>
              <a:rPr lang="en-US" sz="2000" dirty="0" smtClean="0"/>
              <a:t>, CCSW 2011</a:t>
            </a:r>
            <a:endParaRPr lang="en-US" sz="2000" dirty="0" smtClean="0">
              <a:hlinkClick r:id="rId2"/>
            </a:endParaRPr>
          </a:p>
          <a:p>
            <a:r>
              <a:rPr lang="en-US" dirty="0" smtClean="0">
                <a:solidFill>
                  <a:srgbClr val="4B88C0"/>
                </a:solidFill>
                <a:hlinkClick r:id="rId2"/>
              </a:rPr>
              <a:t>ML </a:t>
            </a:r>
            <a:r>
              <a:rPr lang="en-US" dirty="0">
                <a:solidFill>
                  <a:srgbClr val="4B88C0"/>
                </a:solidFill>
                <a:hlinkClick r:id="rId2"/>
              </a:rPr>
              <a:t>Confidential: Machine Learning on Encrypted Data</a:t>
            </a:r>
            <a:r>
              <a:rPr lang="en-US" dirty="0">
                <a:solidFill>
                  <a:srgbClr val="4B88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/>
              <a:t>Thore </a:t>
            </a:r>
            <a:r>
              <a:rPr lang="en-US" sz="2000" dirty="0"/>
              <a:t>Graepel, Kristin Lauter, Michael Naehrig, ICISC </a:t>
            </a:r>
            <a:r>
              <a:rPr lang="en-US" sz="2000" dirty="0" smtClean="0"/>
              <a:t>2012</a:t>
            </a:r>
            <a:endParaRPr lang="en-US" sz="2000" dirty="0" smtClean="0">
              <a:hlinkClick r:id="rId3"/>
            </a:endParaRPr>
          </a:p>
          <a:p>
            <a:r>
              <a:rPr lang="en-US" dirty="0" smtClean="0">
                <a:solidFill>
                  <a:srgbClr val="4B88C0"/>
                </a:solidFill>
                <a:hlinkClick r:id="rId3"/>
              </a:rPr>
              <a:t>Predictive </a:t>
            </a:r>
            <a:r>
              <a:rPr lang="en-US" dirty="0">
                <a:solidFill>
                  <a:srgbClr val="4B88C0"/>
                </a:solidFill>
                <a:hlinkClick r:id="rId3"/>
              </a:rPr>
              <a:t>Analysis on Encrypted Medical Data</a:t>
            </a:r>
            <a:endParaRPr lang="en-US" dirty="0">
              <a:solidFill>
                <a:srgbClr val="4B88C0"/>
              </a:solidFill>
            </a:endParaRPr>
          </a:p>
          <a:p>
            <a:pPr marL="0" indent="0">
              <a:buNone/>
            </a:pPr>
            <a:r>
              <a:rPr lang="en-US" sz="1800" dirty="0"/>
              <a:t>Joppe W. Bos, Kristin Lauter, and Michael </a:t>
            </a:r>
            <a:r>
              <a:rPr lang="en-US" sz="1800" dirty="0" smtClean="0"/>
              <a:t>Naehrig, Journal of Biomedical Informatics, 2014.</a:t>
            </a:r>
            <a:endParaRPr lang="en-US" sz="1800" dirty="0"/>
          </a:p>
          <a:p>
            <a:r>
              <a:rPr lang="en-US" u="sng" dirty="0" smtClean="0">
                <a:solidFill>
                  <a:schemeClr val="accent5"/>
                </a:solidFill>
              </a:rPr>
              <a:t>Private Computation on Encrypted Genomic Data</a:t>
            </a:r>
          </a:p>
          <a:p>
            <a:pPr marL="0" indent="0">
              <a:buNone/>
            </a:pPr>
            <a:r>
              <a:rPr lang="en-US" sz="1800" dirty="0" smtClean="0"/>
              <a:t>Kristin Lauter, Adriana Lopez-Alt, Michael Naehrig, GenoPri2014, LatinCrypt2014.</a:t>
            </a:r>
          </a:p>
          <a:p>
            <a:pPr lvl="0"/>
            <a:r>
              <a:rPr lang="en-US" dirty="0" err="1">
                <a:solidFill>
                  <a:srgbClr val="4B88C0"/>
                </a:solidFill>
                <a:hlinkClick r:id="rId3"/>
              </a:rPr>
              <a:t>Homomorphic</a:t>
            </a:r>
            <a:r>
              <a:rPr lang="en-US" dirty="0">
                <a:solidFill>
                  <a:srgbClr val="4B88C0"/>
                </a:solidFill>
                <a:hlinkClick r:id="rId3"/>
              </a:rPr>
              <a:t> Computation of Edit Distance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Jung Hee Cheon, Miran Kim, Kristin Lauter, </a:t>
            </a:r>
            <a:r>
              <a:rPr lang="en-US" sz="2000" dirty="0" smtClean="0">
                <a:solidFill>
                  <a:prstClr val="black"/>
                </a:solidFill>
              </a:rPr>
              <a:t>WAHC, FC 2015</a:t>
            </a:r>
            <a:endParaRPr lang="en-US" sz="2000" dirty="0">
              <a:solidFill>
                <a:prstClr val="black"/>
              </a:solidFill>
              <a:hlinkClick r:id="rId3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86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4B88C0"/>
                </a:solidFill>
              </a:rPr>
              <a:t>Operating on encrypted data</a:t>
            </a:r>
            <a:endParaRPr lang="en-US" dirty="0">
              <a:solidFill>
                <a:srgbClr val="4B88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“Doubly”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133" dirty="0"/>
              <a:t>American Scientist, Sept/Oct 2012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514599"/>
            <a:ext cx="7594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64" y="651549"/>
            <a:ext cx="8773367" cy="97982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Secure </a:t>
            </a:r>
            <a:r>
              <a:rPr lang="en-US" dirty="0"/>
              <a:t>G</a:t>
            </a:r>
            <a:r>
              <a:rPr lang="en-US" dirty="0" smtClean="0"/>
              <a:t>enome Analysis </a:t>
            </a:r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56" y="2508308"/>
            <a:ext cx="10405844" cy="4137887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iDASH</a:t>
            </a:r>
            <a:r>
              <a:rPr lang="en-US" dirty="0">
                <a:hlinkClick r:id="rId2"/>
              </a:rPr>
              <a:t> Privacy &amp; </a:t>
            </a:r>
            <a:r>
              <a:rPr lang="en-US" dirty="0" smtClean="0">
                <a:hlinkClick r:id="rId2"/>
              </a:rPr>
              <a:t>Security Workshop </a:t>
            </a:r>
            <a:r>
              <a:rPr lang="en-US" dirty="0">
                <a:hlinkClick r:id="rId2"/>
              </a:rPr>
              <a:t>2015 </a:t>
            </a:r>
            <a:endParaRPr lang="en-US" dirty="0" smtClean="0"/>
          </a:p>
          <a:p>
            <a:r>
              <a:rPr lang="en-US" dirty="0" smtClean="0"/>
              <a:t>Sponsored by NIH (National Institutes of Health)</a:t>
            </a:r>
          </a:p>
          <a:p>
            <a:r>
              <a:rPr lang="en-US" dirty="0" smtClean="0"/>
              <a:t>Submission </a:t>
            </a:r>
            <a:r>
              <a:rPr lang="en-US" dirty="0"/>
              <a:t>deadline: Feb 28 2015</a:t>
            </a:r>
          </a:p>
          <a:p>
            <a:r>
              <a:rPr lang="en-US" dirty="0" smtClean="0"/>
              <a:t>Workshop: March </a:t>
            </a:r>
            <a:r>
              <a:rPr lang="en-US" dirty="0"/>
              <a:t>16, </a:t>
            </a:r>
            <a:r>
              <a:rPr lang="en-US" dirty="0" smtClean="0"/>
              <a:t>2015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hlinkClick r:id="rId3"/>
              </a:rPr>
              <a:t>UCSD </a:t>
            </a:r>
            <a:r>
              <a:rPr lang="en-US" dirty="0">
                <a:hlinkClick r:id="rId3"/>
              </a:rPr>
              <a:t>Medical Education and Telemedicine </a:t>
            </a:r>
            <a:r>
              <a:rPr lang="en-US" dirty="0" smtClean="0">
                <a:hlinkClick r:id="rId3"/>
              </a:rPr>
              <a:t>Building</a:t>
            </a:r>
            <a:endParaRPr lang="en-US" dirty="0"/>
          </a:p>
          <a:p>
            <a:r>
              <a:rPr lang="en-US" dirty="0" smtClean="0"/>
              <a:t>Media coverage in </a:t>
            </a:r>
            <a:r>
              <a:rPr lang="en-US" dirty="0" err="1" smtClean="0"/>
              <a:t>GenomeWeb</a:t>
            </a:r>
            <a:r>
              <a:rPr lang="en-US" dirty="0" smtClean="0"/>
              <a:t>, Donga Science, Nature</a:t>
            </a:r>
          </a:p>
          <a:p>
            <a:r>
              <a:rPr lang="en-US" dirty="0" smtClean="0"/>
              <a:t>Teams from: Microsoft, IBM, Stanford/MIT, </a:t>
            </a: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UCI, </a:t>
            </a: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University of Tsukuba</a:t>
            </a:r>
            <a:endParaRPr lang="en-US" dirty="0"/>
          </a:p>
          <a:p>
            <a:r>
              <a:rPr lang="en-US" dirty="0" smtClean="0"/>
              <a:t>Two Tracks: MPC and HE</a:t>
            </a:r>
          </a:p>
          <a:p>
            <a:r>
              <a:rPr lang="en-US" dirty="0" smtClean="0"/>
              <a:t>Challenges: GWAS and Sequence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214122"/>
            <a:ext cx="4652682" cy="651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48" y="214122"/>
            <a:ext cx="6576630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14" y="571051"/>
            <a:ext cx="10515600" cy="1325563"/>
          </a:xfrm>
        </p:spPr>
        <p:txBody>
          <a:bodyPr/>
          <a:lstStyle/>
          <a:p>
            <a:r>
              <a:rPr lang="en-US" dirty="0"/>
              <a:t>Donga Science, March 13,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2410691"/>
            <a:ext cx="10930324" cy="4182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b="1" dirty="0" smtClean="0"/>
              <a:t>○ </a:t>
            </a:r>
            <a:r>
              <a:rPr lang="en-US" altLang="ko-KR" b="1" dirty="0"/>
              <a:t>MS </a:t>
            </a:r>
            <a:r>
              <a:rPr lang="ko-KR" altLang="en-US" b="1" dirty="0"/>
              <a:t>연구진 이끌고 </a:t>
            </a:r>
            <a:r>
              <a:rPr lang="en-US" altLang="ko-KR" b="1" dirty="0"/>
              <a:t>DNA </a:t>
            </a:r>
            <a:r>
              <a:rPr lang="ko-KR" altLang="en-US" b="1" dirty="0"/>
              <a:t>보안 알고리즘 개발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이 연구원과 같은 연구실에서 한솥밥을 먹고 있는 김미란 연구원</a:t>
            </a:r>
            <a:r>
              <a:rPr lang="en-US" altLang="ko-KR" dirty="0"/>
              <a:t>(28)</a:t>
            </a:r>
            <a:r>
              <a:rPr lang="ko-KR" altLang="en-US" dirty="0"/>
              <a:t>은 생체정보 보안 연구 분야에서 떠오르는 샛별이다</a:t>
            </a:r>
            <a:r>
              <a:rPr lang="en-US" altLang="ko-KR" dirty="0"/>
              <a:t>. </a:t>
            </a:r>
            <a:r>
              <a:rPr lang="ko-KR" altLang="en-US" dirty="0"/>
              <a:t>그는 </a:t>
            </a:r>
            <a:r>
              <a:rPr lang="en-US" altLang="ko-KR" dirty="0"/>
              <a:t>1</a:t>
            </a:r>
            <a:r>
              <a:rPr lang="ko-KR" altLang="en-US" dirty="0"/>
              <a:t>월 미국 마이크로소프트</a:t>
            </a:r>
            <a:r>
              <a:rPr lang="en-US" altLang="ko-KR" dirty="0"/>
              <a:t>(MS) </a:t>
            </a:r>
            <a:r>
              <a:rPr lang="ko-KR" altLang="en-US" dirty="0"/>
              <a:t>연구소 초청으로 현지에 급파됐다</a:t>
            </a:r>
            <a:r>
              <a:rPr lang="en-US" altLang="ko-KR" dirty="0"/>
              <a:t>. </a:t>
            </a:r>
            <a:r>
              <a:rPr lang="ko-KR" altLang="en-US" dirty="0"/>
              <a:t>작년 내내 </a:t>
            </a:r>
            <a:r>
              <a:rPr lang="en-US" altLang="ko-KR" dirty="0"/>
              <a:t>MS </a:t>
            </a:r>
            <a:r>
              <a:rPr lang="ko-KR" altLang="en-US" dirty="0"/>
              <a:t>연구진을 이끌고 개발한 </a:t>
            </a:r>
            <a:r>
              <a:rPr lang="en-US" altLang="ko-KR" dirty="0"/>
              <a:t>DNA </a:t>
            </a:r>
            <a:r>
              <a:rPr lang="ko-KR" altLang="en-US" dirty="0"/>
              <a:t>보안 기술이 ‘안전 게놈 분석 경진대회</a:t>
            </a:r>
            <a:r>
              <a:rPr lang="en-US" altLang="ko-KR" dirty="0"/>
              <a:t>(Secure Genome Analysis Competition)’</a:t>
            </a:r>
            <a:r>
              <a:rPr lang="ko-KR" altLang="en-US" dirty="0"/>
              <a:t>에 출전했기 때문이다</a:t>
            </a:r>
            <a:r>
              <a:rPr lang="en-US" altLang="ko-KR" dirty="0"/>
              <a:t>. </a:t>
            </a:r>
            <a:r>
              <a:rPr lang="ko-KR" altLang="en-US" dirty="0"/>
              <a:t>이 대회는 샌디에이고 캘리포니아대 의대가 지난해부터 개최하는 첨단 생체정보 보안 대회다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news.donga.com/It/3/all/20150313/70100744/1</a:t>
            </a:r>
            <a:endParaRPr lang="en-US" altLang="ko-KR" dirty="0">
              <a:hlinkClick r:id="rId2"/>
            </a:endParaRPr>
          </a:p>
          <a:p>
            <a:pPr marL="0" indent="0">
              <a:buNone/>
            </a:pPr>
            <a:r>
              <a:rPr lang="en-US" dirty="0" err="1" smtClean="0">
                <a:hlinkClick r:id="rId2"/>
              </a:rPr>
              <a:t>G</a:t>
            </a:r>
            <a:r>
              <a:rPr lang="en-US" dirty="0" err="1" smtClean="0"/>
              <a:t>enomeWeb</a:t>
            </a:r>
            <a:r>
              <a:rPr lang="en-US" dirty="0" smtClean="0"/>
              <a:t>, Nature, …</a:t>
            </a:r>
          </a:p>
        </p:txBody>
      </p:sp>
    </p:spTree>
    <p:extLst>
      <p:ext uri="{BB962C8B-B14F-4D97-AF65-F5344CB8AC3E}">
        <p14:creationId xmlns:p14="http://schemas.microsoft.com/office/powerpoint/2010/main" val="22697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338AE5DA6C4391E44B8F59E3FBD6" ma:contentTypeVersion="0" ma:contentTypeDescription="Create a new document." ma:contentTypeScope="" ma:versionID="58e1e6efd7ff9fbc9e1ef93a84480a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f7eacdbf9ce0452ebd92cfaa2d612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7BF45-3B07-4F95-AA00-C21AB0150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880E7-1871-4783-8583-45929BEFDCB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5ADC0-951F-4FC7-98D0-640DBCD70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24844</TotalTime>
  <Words>1880</Words>
  <Application>Microsoft Office PowerPoint</Application>
  <PresentationFormat>Widescreen</PresentationFormat>
  <Paragraphs>583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맑은 고딕</vt:lpstr>
      <vt:lpstr>Arial</vt:lpstr>
      <vt:lpstr>Calibri</vt:lpstr>
      <vt:lpstr>Calibri Light</vt:lpstr>
      <vt:lpstr>Cambria Math</vt:lpstr>
      <vt:lpstr>Century Gothic</vt:lpstr>
      <vt:lpstr>Courier</vt:lpstr>
      <vt:lpstr>Segoe</vt:lpstr>
      <vt:lpstr>Segoe UI</vt:lpstr>
      <vt:lpstr>Times New Roman</vt:lpstr>
      <vt:lpstr>Wingdings</vt:lpstr>
      <vt:lpstr>Wingdings 2</vt:lpstr>
      <vt:lpstr>Wingdings 3</vt:lpstr>
      <vt:lpstr>Ion Boardroom</vt:lpstr>
      <vt:lpstr>1_Office Theme</vt:lpstr>
      <vt:lpstr>Office Theme</vt:lpstr>
      <vt:lpstr> Practical Applications of Homomorphic Encryption </vt:lpstr>
      <vt:lpstr>Protecting Data via Encryption:  Homomorphic encryption </vt:lpstr>
      <vt:lpstr>Homomorphic Encryption: addition</vt:lpstr>
      <vt:lpstr>Homomorphic Encryption: multiplication</vt:lpstr>
      <vt:lpstr>Operating on encrypted data</vt:lpstr>
      <vt:lpstr> Secure Genome Analysis Competition</vt:lpstr>
      <vt:lpstr>PowerPoint Presentation</vt:lpstr>
      <vt:lpstr>Donga Science, March 13, 2015</vt:lpstr>
      <vt:lpstr>PowerPoint Presentation</vt:lpstr>
      <vt:lpstr>Why the excitement?</vt:lpstr>
      <vt:lpstr>Genomic Revolution</vt:lpstr>
      <vt:lpstr>Genome Privacy</vt:lpstr>
      <vt:lpstr>Data access and sharing requirements</vt:lpstr>
      <vt:lpstr>Two Challenges!</vt:lpstr>
      <vt:lpstr>Data Source</vt:lpstr>
      <vt:lpstr>Results for Task 1.1: Minor Allele Frequency (training dataset with 311 SNPs, time in seconds)</vt:lpstr>
      <vt:lpstr>Results for Task 1.2 (Hamming)</vt:lpstr>
      <vt:lpstr>Results for Task 1.2  (Approximate Edit distances)</vt:lpstr>
      <vt:lpstr>Winners</vt:lpstr>
      <vt:lpstr>Practical problems:</vt:lpstr>
      <vt:lpstr>Follow-up</vt:lpstr>
      <vt:lpstr>What scenarios make sense for HE?</vt:lpstr>
      <vt:lpstr>Scenarios:  Private cloud services</vt:lpstr>
      <vt:lpstr>Outsourcing computation</vt:lpstr>
      <vt:lpstr>Demo: Will you have a heart attack?</vt:lpstr>
      <vt:lpstr>PowerPoint Presentation</vt:lpstr>
      <vt:lpstr>Processing of encrypted medical data</vt:lpstr>
      <vt:lpstr>Scenario for genomic data</vt:lpstr>
      <vt:lpstr>Homomorphic Encryption from RLWE</vt:lpstr>
      <vt:lpstr>What kinds of computation?</vt:lpstr>
      <vt:lpstr>Functions to compute</vt:lpstr>
      <vt:lpstr>Machine Learning for Predictive Modeling</vt:lpstr>
      <vt:lpstr>Linear Means Classifier (binary)</vt:lpstr>
      <vt:lpstr>Binary classification example</vt:lpstr>
      <vt:lpstr>Predictions on Medical data</vt:lpstr>
      <vt:lpstr> Machine Learning on Encrypted Data </vt:lpstr>
      <vt:lpstr>PowerPoint Presentation</vt:lpstr>
      <vt:lpstr>Statistics on Genomic Data</vt:lpstr>
      <vt:lpstr>Genomic algorithm performance</vt:lpstr>
      <vt:lpstr>What enables these performance numbers?</vt:lpstr>
      <vt:lpstr>Practical Homomorphic Encryption </vt:lpstr>
      <vt:lpstr>Performance Summary</vt:lpstr>
      <vt:lpstr>What are the Costs? Challenges? Obstacles?</vt:lpstr>
      <vt:lpstr>Challenges for the future:</vt:lpstr>
      <vt:lpstr>Joint work with: …and thanks to iDASH and co-authors for selected slides…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Security for a Ring-Based Fully Homomorphic Encryption Scheme</dc:title>
  <dc:creator>Michael Naehrig</dc:creator>
  <cp:lastModifiedBy>Kristin Lauter</cp:lastModifiedBy>
  <cp:revision>439</cp:revision>
  <dcterms:created xsi:type="dcterms:W3CDTF">2013-05-21T21:19:32Z</dcterms:created>
  <dcterms:modified xsi:type="dcterms:W3CDTF">2015-05-13T05:56:48Z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0x010100A5CA338AE5DA6C4391E44B8F59E3FBD6</vt:lpwstr>
  </property>
</Properties>
</file>