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11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12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3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4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15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16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17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18.xml" ContentType="application/vnd.openxmlformats-officedocument.presentationml.notesSlide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19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20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21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notesSlides/notesSlide22.xml" ContentType="application/vnd.openxmlformats-officedocument.presentationml.notesSlide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notesSlides/notesSlide23.xml" ContentType="application/vnd.openxmlformats-officedocument.presentationml.notesSlide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notesSlides/notesSlide24.xml" ContentType="application/vnd.openxmlformats-officedocument.presentationml.notesSlide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25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73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301" r:id="rId21"/>
    <p:sldId id="299" r:id="rId22"/>
    <p:sldId id="300" r:id="rId23"/>
    <p:sldId id="282" r:id="rId24"/>
    <p:sldId id="283" r:id="rId25"/>
    <p:sldId id="284" r:id="rId26"/>
    <p:sldId id="285" r:id="rId27"/>
    <p:sldId id="304" r:id="rId28"/>
    <p:sldId id="305" r:id="rId29"/>
    <p:sldId id="306" r:id="rId30"/>
    <p:sldId id="286" r:id="rId31"/>
    <p:sldId id="302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07" r:id="rId43"/>
    <p:sldId id="298" r:id="rId44"/>
    <p:sldId id="30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0" d="100"/>
          <a:sy n="110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1DAA-40AB-4F4E-8C4F-4A706EAAA92E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60DF9-9EBA-4DB5-832F-140E806C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2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4C135E-5C4B-4B73-9748-99BDBDD71105}" type="slidenum">
              <a:rPr lang="en-US"/>
              <a:pPr/>
              <a:t>12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C82701-15DA-4468-8609-DD4D176A9D41}" type="slidenum">
              <a:rPr lang="en-US"/>
              <a:pPr/>
              <a:t>23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EA33A8-C248-4632-AC46-37CB74ADE592}" type="slidenum">
              <a:rPr lang="en-US"/>
              <a:pPr/>
              <a:t>24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EC22E1-3812-42A5-8D84-0A4E5A9B3A94}" type="slidenum">
              <a:rPr lang="en-US"/>
              <a:pPr/>
              <a:t>25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A32930-67FE-4C05-980E-F092D0CE750F}" type="slidenum">
              <a:rPr lang="en-US"/>
              <a:pPr/>
              <a:t>26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D74D4D10-8C11-49CA-B110-790825766A8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27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960" y="4342535"/>
            <a:ext cx="5486680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6BFB84DD-97BE-4B94-8BBC-9B11583FD87A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28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960" y="4342535"/>
            <a:ext cx="5486680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8EB3C9F9-1783-41A0-83DD-8A5359DB3E1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29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960" y="4342535"/>
            <a:ext cx="5486680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3B74C2-7D51-48BD-AA47-7049C5E11728}" type="slidenum">
              <a:rPr lang="en-US"/>
              <a:pPr/>
              <a:t>30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D79444-CE57-43A1-B59C-2EF88A3351D1}" type="slidenum">
              <a:rPr lang="en-US"/>
              <a:pPr/>
              <a:t>32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4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3132C5-9999-4481-9C89-2B059603748E}" type="slidenum">
              <a:rPr lang="en-US"/>
              <a:pPr/>
              <a:t>33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3FC9F4-BD27-479C-8182-424A6EF53AE7}" type="slidenum">
              <a:rPr lang="en-US"/>
              <a:pPr/>
              <a:t>34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747B60-DA45-4C8F-84D2-9471B506257B}" type="slidenum">
              <a:rPr lang="en-US"/>
              <a:pPr/>
              <a:t>35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CC0189-FC61-4172-B1C8-1D0C27D5E8BB}" type="slidenum">
              <a:rPr lang="en-US"/>
              <a:pPr/>
              <a:t>36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D78C2B-1189-4A9F-A185-8570A93F4708}" type="slidenum">
              <a:rPr lang="en-US"/>
              <a:pPr/>
              <a:t>39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632F01-3C0F-4BD3-87D2-8150FCBE6DA0}" type="slidenum">
              <a:rPr lang="en-US"/>
              <a:pPr/>
              <a:t>40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623AA8-3204-443D-81FD-0E25D6702C2D}" type="slidenum">
              <a:rPr lang="en-US"/>
              <a:pPr/>
              <a:t>5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7B3A2F-EA38-4F84-98DA-407EFEE648F8}" type="slidenum">
              <a:rPr lang="en-US"/>
              <a:pPr/>
              <a:t>6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50E917-364D-4A8B-ABCA-A90B05357D98}" type="slidenum">
              <a:rPr lang="en-US"/>
              <a:pPr/>
              <a:t>7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DB849-9713-44AA-9855-A90B23012E17}" type="slidenum">
              <a:rPr lang="en-US"/>
              <a:pPr/>
              <a:t>8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6669D-DAC3-49C8-81A5-6A565C37732F}" type="slidenum">
              <a:rPr lang="en-US"/>
              <a:pPr/>
              <a:t>9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553A1-F07C-48FE-844C-179AC01EB2CD}" type="slidenum">
              <a:rPr lang="en-US"/>
              <a:pPr/>
              <a:t>10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6AF593-EDB4-413E-96BE-4065D671E338}" type="slidenum">
              <a:rPr lang="en-US"/>
              <a:pPr/>
              <a:t>11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2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8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1F74B7-9146-41C6-A780-8CA3B9D1FD38}" type="datetimeFigureOut">
              <a:rPr lang="en-US" smtClean="0"/>
              <a:t>08-Aug-13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5896" y="6453335"/>
            <a:ext cx="658416" cy="365125"/>
          </a:xfrm>
          <a:prstGeom prst="rect">
            <a:avLst/>
          </a:prstGeom>
        </p:spPr>
        <p:txBody>
          <a:bodyPr/>
          <a:lstStyle/>
          <a:p>
            <a:fld id="{6A0300C7-4383-4F58-ADD2-084DB8DE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4310608" y="6492875"/>
            <a:ext cx="112548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DE5D84F-FD72-4F16-B990-B0AA3217526A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9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slideLayout" Target="../slideLayouts/slideLayout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9" Type="http://schemas.openxmlformats.org/officeDocument/2006/relationships/tags" Target="../tags/tag94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42" Type="http://schemas.openxmlformats.org/officeDocument/2006/relationships/tags" Target="../tags/tag97.xml"/><Relationship Id="rId47" Type="http://schemas.openxmlformats.org/officeDocument/2006/relationships/tags" Target="../tags/tag102.xml"/><Relationship Id="rId50" Type="http://schemas.openxmlformats.org/officeDocument/2006/relationships/tags" Target="../tags/tag105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tags" Target="../tags/tag101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41" Type="http://schemas.openxmlformats.org/officeDocument/2006/relationships/tags" Target="../tags/tag96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tags" Target="../tags/tag100.xml"/><Relationship Id="rId53" Type="http://schemas.openxmlformats.org/officeDocument/2006/relationships/slideLayout" Target="../slideLayouts/slideLayout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49" Type="http://schemas.openxmlformats.org/officeDocument/2006/relationships/tags" Target="../tags/tag104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52" Type="http://schemas.openxmlformats.org/officeDocument/2006/relationships/tags" Target="../tags/tag107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Relationship Id="rId48" Type="http://schemas.openxmlformats.org/officeDocument/2006/relationships/tags" Target="../tags/tag103.xml"/><Relationship Id="rId8" Type="http://schemas.openxmlformats.org/officeDocument/2006/relationships/tags" Target="../tags/tag63.xml"/><Relationship Id="rId51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26" Type="http://schemas.openxmlformats.org/officeDocument/2006/relationships/tags" Target="../tags/tag145.xml"/><Relationship Id="rId39" Type="http://schemas.openxmlformats.org/officeDocument/2006/relationships/tags" Target="../tags/tag158.xml"/><Relationship Id="rId21" Type="http://schemas.openxmlformats.org/officeDocument/2006/relationships/tags" Target="../tags/tag140.xml"/><Relationship Id="rId34" Type="http://schemas.openxmlformats.org/officeDocument/2006/relationships/tags" Target="../tags/tag153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63" Type="http://schemas.openxmlformats.org/officeDocument/2006/relationships/tags" Target="../tags/tag182.xml"/><Relationship Id="rId7" Type="http://schemas.openxmlformats.org/officeDocument/2006/relationships/tags" Target="../tags/tag12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9" Type="http://schemas.openxmlformats.org/officeDocument/2006/relationships/tags" Target="../tags/tag148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53" Type="http://schemas.openxmlformats.org/officeDocument/2006/relationships/tags" Target="../tags/tag172.xml"/><Relationship Id="rId58" Type="http://schemas.openxmlformats.org/officeDocument/2006/relationships/tags" Target="../tags/tag177.xml"/><Relationship Id="rId66" Type="http://schemas.openxmlformats.org/officeDocument/2006/relationships/tags" Target="../tags/tag185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36" Type="http://schemas.openxmlformats.org/officeDocument/2006/relationships/tags" Target="../tags/tag155.xml"/><Relationship Id="rId49" Type="http://schemas.openxmlformats.org/officeDocument/2006/relationships/tags" Target="../tags/tag168.xml"/><Relationship Id="rId57" Type="http://schemas.openxmlformats.org/officeDocument/2006/relationships/tags" Target="../tags/tag176.xml"/><Relationship Id="rId61" Type="http://schemas.openxmlformats.org/officeDocument/2006/relationships/tags" Target="../tags/tag180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31" Type="http://schemas.openxmlformats.org/officeDocument/2006/relationships/tags" Target="../tags/tag150.xml"/><Relationship Id="rId44" Type="http://schemas.openxmlformats.org/officeDocument/2006/relationships/tags" Target="../tags/tag163.xml"/><Relationship Id="rId52" Type="http://schemas.openxmlformats.org/officeDocument/2006/relationships/tags" Target="../tags/tag171.xml"/><Relationship Id="rId60" Type="http://schemas.openxmlformats.org/officeDocument/2006/relationships/tags" Target="../tags/tag179.xml"/><Relationship Id="rId65" Type="http://schemas.openxmlformats.org/officeDocument/2006/relationships/tags" Target="../tags/tag184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56" Type="http://schemas.openxmlformats.org/officeDocument/2006/relationships/tags" Target="../tags/tag175.xml"/><Relationship Id="rId64" Type="http://schemas.openxmlformats.org/officeDocument/2006/relationships/tags" Target="../tags/tag183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3" Type="http://schemas.openxmlformats.org/officeDocument/2006/relationships/tags" Target="../tags/tag122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46" Type="http://schemas.openxmlformats.org/officeDocument/2006/relationships/tags" Target="../tags/tag165.xml"/><Relationship Id="rId59" Type="http://schemas.openxmlformats.org/officeDocument/2006/relationships/tags" Target="../tags/tag178.xml"/><Relationship Id="rId67" Type="http://schemas.openxmlformats.org/officeDocument/2006/relationships/slideLayout" Target="../slideLayouts/slideLayout6.xml"/><Relationship Id="rId20" Type="http://schemas.openxmlformats.org/officeDocument/2006/relationships/tags" Target="../tags/tag139.xml"/><Relationship Id="rId41" Type="http://schemas.openxmlformats.org/officeDocument/2006/relationships/tags" Target="../tags/tag160.xml"/><Relationship Id="rId54" Type="http://schemas.openxmlformats.org/officeDocument/2006/relationships/tags" Target="../tags/tag173.xml"/><Relationship Id="rId62" Type="http://schemas.openxmlformats.org/officeDocument/2006/relationships/tags" Target="../tags/tag18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9" Type="http://schemas.openxmlformats.org/officeDocument/2006/relationships/tags" Target="../tags/tag224.xml"/><Relationship Id="rId21" Type="http://schemas.openxmlformats.org/officeDocument/2006/relationships/tags" Target="../tags/tag206.xml"/><Relationship Id="rId34" Type="http://schemas.openxmlformats.org/officeDocument/2006/relationships/tags" Target="../tags/tag219.xml"/><Relationship Id="rId42" Type="http://schemas.openxmlformats.org/officeDocument/2006/relationships/tags" Target="../tags/tag227.xml"/><Relationship Id="rId47" Type="http://schemas.openxmlformats.org/officeDocument/2006/relationships/tags" Target="../tags/tag232.xml"/><Relationship Id="rId50" Type="http://schemas.openxmlformats.org/officeDocument/2006/relationships/tags" Target="../tags/tag235.xml"/><Relationship Id="rId55" Type="http://schemas.openxmlformats.org/officeDocument/2006/relationships/tags" Target="../tags/tag240.xml"/><Relationship Id="rId63" Type="http://schemas.openxmlformats.org/officeDocument/2006/relationships/tags" Target="../tags/tag248.xml"/><Relationship Id="rId7" Type="http://schemas.openxmlformats.org/officeDocument/2006/relationships/tags" Target="../tags/tag192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tags" Target="../tags/tag214.xml"/><Relationship Id="rId41" Type="http://schemas.openxmlformats.org/officeDocument/2006/relationships/tags" Target="../tags/tag226.xml"/><Relationship Id="rId54" Type="http://schemas.openxmlformats.org/officeDocument/2006/relationships/tags" Target="../tags/tag239.xml"/><Relationship Id="rId62" Type="http://schemas.openxmlformats.org/officeDocument/2006/relationships/tags" Target="../tags/tag247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32" Type="http://schemas.openxmlformats.org/officeDocument/2006/relationships/tags" Target="../tags/tag217.xml"/><Relationship Id="rId37" Type="http://schemas.openxmlformats.org/officeDocument/2006/relationships/tags" Target="../tags/tag222.xml"/><Relationship Id="rId40" Type="http://schemas.openxmlformats.org/officeDocument/2006/relationships/tags" Target="../tags/tag225.xml"/><Relationship Id="rId45" Type="http://schemas.openxmlformats.org/officeDocument/2006/relationships/tags" Target="../tags/tag230.xml"/><Relationship Id="rId53" Type="http://schemas.openxmlformats.org/officeDocument/2006/relationships/tags" Target="../tags/tag238.xml"/><Relationship Id="rId58" Type="http://schemas.openxmlformats.org/officeDocument/2006/relationships/tags" Target="../tags/tag243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36" Type="http://schemas.openxmlformats.org/officeDocument/2006/relationships/tags" Target="../tags/tag221.xml"/><Relationship Id="rId49" Type="http://schemas.openxmlformats.org/officeDocument/2006/relationships/tags" Target="../tags/tag234.xml"/><Relationship Id="rId57" Type="http://schemas.openxmlformats.org/officeDocument/2006/relationships/tags" Target="../tags/tag242.xml"/><Relationship Id="rId61" Type="http://schemas.openxmlformats.org/officeDocument/2006/relationships/tags" Target="../tags/tag246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tags" Target="../tags/tag216.xml"/><Relationship Id="rId44" Type="http://schemas.openxmlformats.org/officeDocument/2006/relationships/tags" Target="../tags/tag229.xml"/><Relationship Id="rId52" Type="http://schemas.openxmlformats.org/officeDocument/2006/relationships/tags" Target="../tags/tag237.xml"/><Relationship Id="rId60" Type="http://schemas.openxmlformats.org/officeDocument/2006/relationships/tags" Target="../tags/tag245.xml"/><Relationship Id="rId65" Type="http://schemas.openxmlformats.org/officeDocument/2006/relationships/slideLayout" Target="../slideLayouts/slideLayout6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tags" Target="../tags/tag215.xml"/><Relationship Id="rId35" Type="http://schemas.openxmlformats.org/officeDocument/2006/relationships/tags" Target="../tags/tag220.xml"/><Relationship Id="rId43" Type="http://schemas.openxmlformats.org/officeDocument/2006/relationships/tags" Target="../tags/tag228.xml"/><Relationship Id="rId48" Type="http://schemas.openxmlformats.org/officeDocument/2006/relationships/tags" Target="../tags/tag233.xml"/><Relationship Id="rId56" Type="http://schemas.openxmlformats.org/officeDocument/2006/relationships/tags" Target="../tags/tag241.xml"/><Relationship Id="rId64" Type="http://schemas.openxmlformats.org/officeDocument/2006/relationships/tags" Target="../tags/tag249.xml"/><Relationship Id="rId8" Type="http://schemas.openxmlformats.org/officeDocument/2006/relationships/tags" Target="../tags/tag193.xml"/><Relationship Id="rId51" Type="http://schemas.openxmlformats.org/officeDocument/2006/relationships/tags" Target="../tags/tag236.xml"/><Relationship Id="rId3" Type="http://schemas.openxmlformats.org/officeDocument/2006/relationships/tags" Target="../tags/tag188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33" Type="http://schemas.openxmlformats.org/officeDocument/2006/relationships/tags" Target="../tags/tag218.xml"/><Relationship Id="rId38" Type="http://schemas.openxmlformats.org/officeDocument/2006/relationships/tags" Target="../tags/tag223.xml"/><Relationship Id="rId46" Type="http://schemas.openxmlformats.org/officeDocument/2006/relationships/tags" Target="../tags/tag231.xml"/><Relationship Id="rId59" Type="http://schemas.openxmlformats.org/officeDocument/2006/relationships/tags" Target="../tags/tag24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9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4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4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64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5" Type="http://schemas.openxmlformats.org/officeDocument/2006/relationships/tags" Target="../tags/tag266.xml"/><Relationship Id="rId10" Type="http://schemas.openxmlformats.org/officeDocument/2006/relationships/tags" Target="../tags/tag271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76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5" Type="http://schemas.openxmlformats.org/officeDocument/2006/relationships/tags" Target="../tags/tag278.xml"/><Relationship Id="rId10" Type="http://schemas.openxmlformats.org/officeDocument/2006/relationships/tags" Target="../tags/tag283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93.xml"/><Relationship Id="rId13" Type="http://schemas.openxmlformats.org/officeDocument/2006/relationships/tags" Target="../tags/tag298.xml"/><Relationship Id="rId18" Type="http://schemas.openxmlformats.org/officeDocument/2006/relationships/tags" Target="../tags/tag303.xml"/><Relationship Id="rId26" Type="http://schemas.openxmlformats.org/officeDocument/2006/relationships/tags" Target="../tags/tag311.xml"/><Relationship Id="rId39" Type="http://schemas.openxmlformats.org/officeDocument/2006/relationships/tags" Target="../tags/tag324.xml"/><Relationship Id="rId3" Type="http://schemas.openxmlformats.org/officeDocument/2006/relationships/tags" Target="../tags/tag288.xml"/><Relationship Id="rId21" Type="http://schemas.openxmlformats.org/officeDocument/2006/relationships/tags" Target="../tags/tag306.xml"/><Relationship Id="rId34" Type="http://schemas.openxmlformats.org/officeDocument/2006/relationships/tags" Target="../tags/tag319.xml"/><Relationship Id="rId7" Type="http://schemas.openxmlformats.org/officeDocument/2006/relationships/tags" Target="../tags/tag292.xml"/><Relationship Id="rId12" Type="http://schemas.openxmlformats.org/officeDocument/2006/relationships/tags" Target="../tags/tag297.xml"/><Relationship Id="rId17" Type="http://schemas.openxmlformats.org/officeDocument/2006/relationships/tags" Target="../tags/tag302.xml"/><Relationship Id="rId25" Type="http://schemas.openxmlformats.org/officeDocument/2006/relationships/tags" Target="../tags/tag310.xml"/><Relationship Id="rId33" Type="http://schemas.openxmlformats.org/officeDocument/2006/relationships/tags" Target="../tags/tag318.xml"/><Relationship Id="rId38" Type="http://schemas.openxmlformats.org/officeDocument/2006/relationships/tags" Target="../tags/tag323.xml"/><Relationship Id="rId2" Type="http://schemas.openxmlformats.org/officeDocument/2006/relationships/tags" Target="../tags/tag287.xml"/><Relationship Id="rId16" Type="http://schemas.openxmlformats.org/officeDocument/2006/relationships/tags" Target="../tags/tag301.xml"/><Relationship Id="rId20" Type="http://schemas.openxmlformats.org/officeDocument/2006/relationships/tags" Target="../tags/tag305.xml"/><Relationship Id="rId29" Type="http://schemas.openxmlformats.org/officeDocument/2006/relationships/tags" Target="../tags/tag314.xml"/><Relationship Id="rId41" Type="http://schemas.openxmlformats.org/officeDocument/2006/relationships/notesSlide" Target="../notesSlides/notesSlide15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11" Type="http://schemas.openxmlformats.org/officeDocument/2006/relationships/tags" Target="../tags/tag296.xml"/><Relationship Id="rId24" Type="http://schemas.openxmlformats.org/officeDocument/2006/relationships/tags" Target="../tags/tag309.xml"/><Relationship Id="rId32" Type="http://schemas.openxmlformats.org/officeDocument/2006/relationships/tags" Target="../tags/tag317.xml"/><Relationship Id="rId37" Type="http://schemas.openxmlformats.org/officeDocument/2006/relationships/tags" Target="../tags/tag322.xml"/><Relationship Id="rId40" Type="http://schemas.openxmlformats.org/officeDocument/2006/relationships/slideLayout" Target="../slideLayouts/slideLayout6.xml"/><Relationship Id="rId5" Type="http://schemas.openxmlformats.org/officeDocument/2006/relationships/tags" Target="../tags/tag290.xml"/><Relationship Id="rId15" Type="http://schemas.openxmlformats.org/officeDocument/2006/relationships/tags" Target="../tags/tag300.xml"/><Relationship Id="rId23" Type="http://schemas.openxmlformats.org/officeDocument/2006/relationships/tags" Target="../tags/tag308.xml"/><Relationship Id="rId28" Type="http://schemas.openxmlformats.org/officeDocument/2006/relationships/tags" Target="../tags/tag313.xml"/><Relationship Id="rId36" Type="http://schemas.openxmlformats.org/officeDocument/2006/relationships/tags" Target="../tags/tag321.xml"/><Relationship Id="rId10" Type="http://schemas.openxmlformats.org/officeDocument/2006/relationships/tags" Target="../tags/tag295.xml"/><Relationship Id="rId19" Type="http://schemas.openxmlformats.org/officeDocument/2006/relationships/tags" Target="../tags/tag304.xml"/><Relationship Id="rId31" Type="http://schemas.openxmlformats.org/officeDocument/2006/relationships/tags" Target="../tags/tag316.xml"/><Relationship Id="rId4" Type="http://schemas.openxmlformats.org/officeDocument/2006/relationships/tags" Target="../tags/tag289.xml"/><Relationship Id="rId9" Type="http://schemas.openxmlformats.org/officeDocument/2006/relationships/tags" Target="../tags/tag294.xml"/><Relationship Id="rId14" Type="http://schemas.openxmlformats.org/officeDocument/2006/relationships/tags" Target="../tags/tag299.xml"/><Relationship Id="rId22" Type="http://schemas.openxmlformats.org/officeDocument/2006/relationships/tags" Target="../tags/tag307.xml"/><Relationship Id="rId27" Type="http://schemas.openxmlformats.org/officeDocument/2006/relationships/tags" Target="../tags/tag312.xml"/><Relationship Id="rId30" Type="http://schemas.openxmlformats.org/officeDocument/2006/relationships/tags" Target="../tags/tag315.xml"/><Relationship Id="rId35" Type="http://schemas.openxmlformats.org/officeDocument/2006/relationships/tags" Target="../tags/tag3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notesSlide" Target="../notesSlides/notesSlide16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26" Type="http://schemas.openxmlformats.org/officeDocument/2006/relationships/tags" Target="../tags/tag377.xml"/><Relationship Id="rId3" Type="http://schemas.openxmlformats.org/officeDocument/2006/relationships/tags" Target="../tags/tag354.xml"/><Relationship Id="rId21" Type="http://schemas.openxmlformats.org/officeDocument/2006/relationships/tags" Target="../tags/tag372.xml"/><Relationship Id="rId34" Type="http://schemas.openxmlformats.org/officeDocument/2006/relationships/tags" Target="../tags/tag385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tags" Target="../tags/tag376.xml"/><Relationship Id="rId33" Type="http://schemas.openxmlformats.org/officeDocument/2006/relationships/tags" Target="../tags/tag384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tags" Target="../tags/tag371.xml"/><Relationship Id="rId29" Type="http://schemas.openxmlformats.org/officeDocument/2006/relationships/tags" Target="../tags/tag380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tags" Target="../tags/tag375.xml"/><Relationship Id="rId32" Type="http://schemas.openxmlformats.org/officeDocument/2006/relationships/tags" Target="../tags/tag383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28" Type="http://schemas.openxmlformats.org/officeDocument/2006/relationships/tags" Target="../tags/tag379.xml"/><Relationship Id="rId36" Type="http://schemas.openxmlformats.org/officeDocument/2006/relationships/notesSlide" Target="../notesSlides/notesSlide17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31" Type="http://schemas.openxmlformats.org/officeDocument/2006/relationships/tags" Target="../tags/tag382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Relationship Id="rId27" Type="http://schemas.openxmlformats.org/officeDocument/2006/relationships/tags" Target="../tags/tag378.xml"/><Relationship Id="rId30" Type="http://schemas.openxmlformats.org/officeDocument/2006/relationships/tags" Target="../tags/tag381.xml"/><Relationship Id="rId35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4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95.xml"/><Relationship Id="rId13" Type="http://schemas.openxmlformats.org/officeDocument/2006/relationships/tags" Target="../tags/tag400.xml"/><Relationship Id="rId3" Type="http://schemas.openxmlformats.org/officeDocument/2006/relationships/tags" Target="../tags/tag390.xml"/><Relationship Id="rId7" Type="http://schemas.openxmlformats.org/officeDocument/2006/relationships/tags" Target="../tags/tag394.xml"/><Relationship Id="rId12" Type="http://schemas.openxmlformats.org/officeDocument/2006/relationships/tags" Target="../tags/tag399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89.xml"/><Relationship Id="rId16" Type="http://schemas.openxmlformats.org/officeDocument/2006/relationships/tags" Target="../tags/tag403.xml"/><Relationship Id="rId1" Type="http://schemas.openxmlformats.org/officeDocument/2006/relationships/tags" Target="../tags/tag388.xml"/><Relationship Id="rId6" Type="http://schemas.openxmlformats.org/officeDocument/2006/relationships/tags" Target="../tags/tag393.xml"/><Relationship Id="rId11" Type="http://schemas.openxmlformats.org/officeDocument/2006/relationships/tags" Target="../tags/tag398.xml"/><Relationship Id="rId5" Type="http://schemas.openxmlformats.org/officeDocument/2006/relationships/tags" Target="../tags/tag392.xml"/><Relationship Id="rId15" Type="http://schemas.openxmlformats.org/officeDocument/2006/relationships/tags" Target="../tags/tag402.xml"/><Relationship Id="rId10" Type="http://schemas.openxmlformats.org/officeDocument/2006/relationships/tags" Target="../tags/tag397.xml"/><Relationship Id="rId4" Type="http://schemas.openxmlformats.org/officeDocument/2006/relationships/tags" Target="../tags/tag391.xml"/><Relationship Id="rId9" Type="http://schemas.openxmlformats.org/officeDocument/2006/relationships/tags" Target="../tags/tag396.xml"/><Relationship Id="rId14" Type="http://schemas.openxmlformats.org/officeDocument/2006/relationships/tags" Target="../tags/tag40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11.xml"/><Relationship Id="rId13" Type="http://schemas.openxmlformats.org/officeDocument/2006/relationships/tags" Target="../tags/tag416.xml"/><Relationship Id="rId18" Type="http://schemas.openxmlformats.org/officeDocument/2006/relationships/tags" Target="../tags/tag421.xml"/><Relationship Id="rId3" Type="http://schemas.openxmlformats.org/officeDocument/2006/relationships/tags" Target="../tags/tag406.xml"/><Relationship Id="rId21" Type="http://schemas.openxmlformats.org/officeDocument/2006/relationships/tags" Target="../tags/tag424.xml"/><Relationship Id="rId7" Type="http://schemas.openxmlformats.org/officeDocument/2006/relationships/tags" Target="../tags/tag410.xml"/><Relationship Id="rId12" Type="http://schemas.openxmlformats.org/officeDocument/2006/relationships/tags" Target="../tags/tag415.xml"/><Relationship Id="rId17" Type="http://schemas.openxmlformats.org/officeDocument/2006/relationships/tags" Target="../tags/tag420.xml"/><Relationship Id="rId2" Type="http://schemas.openxmlformats.org/officeDocument/2006/relationships/tags" Target="../tags/tag405.xml"/><Relationship Id="rId16" Type="http://schemas.openxmlformats.org/officeDocument/2006/relationships/tags" Target="../tags/tag419.xml"/><Relationship Id="rId20" Type="http://schemas.openxmlformats.org/officeDocument/2006/relationships/tags" Target="../tags/tag423.xml"/><Relationship Id="rId1" Type="http://schemas.openxmlformats.org/officeDocument/2006/relationships/tags" Target="../tags/tag404.xml"/><Relationship Id="rId6" Type="http://schemas.openxmlformats.org/officeDocument/2006/relationships/tags" Target="../tags/tag409.xml"/><Relationship Id="rId11" Type="http://schemas.openxmlformats.org/officeDocument/2006/relationships/tags" Target="../tags/tag414.xml"/><Relationship Id="rId24" Type="http://schemas.openxmlformats.org/officeDocument/2006/relationships/notesSlide" Target="../notesSlides/notesSlide19.xml"/><Relationship Id="rId5" Type="http://schemas.openxmlformats.org/officeDocument/2006/relationships/tags" Target="../tags/tag408.xml"/><Relationship Id="rId15" Type="http://schemas.openxmlformats.org/officeDocument/2006/relationships/tags" Target="../tags/tag418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413.xml"/><Relationship Id="rId19" Type="http://schemas.openxmlformats.org/officeDocument/2006/relationships/tags" Target="../tags/tag422.xml"/><Relationship Id="rId4" Type="http://schemas.openxmlformats.org/officeDocument/2006/relationships/tags" Target="../tags/tag407.xml"/><Relationship Id="rId9" Type="http://schemas.openxmlformats.org/officeDocument/2006/relationships/tags" Target="../tags/tag412.xml"/><Relationship Id="rId14" Type="http://schemas.openxmlformats.org/officeDocument/2006/relationships/tags" Target="../tags/tag417.xml"/><Relationship Id="rId22" Type="http://schemas.openxmlformats.org/officeDocument/2006/relationships/tags" Target="../tags/tag425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9" Type="http://schemas.openxmlformats.org/officeDocument/2006/relationships/tags" Target="../tags/tag464.xml"/><Relationship Id="rId21" Type="http://schemas.openxmlformats.org/officeDocument/2006/relationships/tags" Target="../tags/tag446.xml"/><Relationship Id="rId34" Type="http://schemas.openxmlformats.org/officeDocument/2006/relationships/tags" Target="../tags/tag459.xml"/><Relationship Id="rId42" Type="http://schemas.openxmlformats.org/officeDocument/2006/relationships/tags" Target="../tags/tag467.xml"/><Relationship Id="rId47" Type="http://schemas.openxmlformats.org/officeDocument/2006/relationships/tags" Target="../tags/tag472.xml"/><Relationship Id="rId50" Type="http://schemas.openxmlformats.org/officeDocument/2006/relationships/tags" Target="../tags/tag475.xml"/><Relationship Id="rId55" Type="http://schemas.openxmlformats.org/officeDocument/2006/relationships/tags" Target="../tags/tag480.xml"/><Relationship Id="rId63" Type="http://schemas.openxmlformats.org/officeDocument/2006/relationships/tags" Target="../tags/tag488.xml"/><Relationship Id="rId68" Type="http://schemas.openxmlformats.org/officeDocument/2006/relationships/tags" Target="../tags/tag493.xml"/><Relationship Id="rId76" Type="http://schemas.openxmlformats.org/officeDocument/2006/relationships/tags" Target="../tags/tag501.xml"/><Relationship Id="rId7" Type="http://schemas.openxmlformats.org/officeDocument/2006/relationships/tags" Target="../tags/tag432.xml"/><Relationship Id="rId71" Type="http://schemas.openxmlformats.org/officeDocument/2006/relationships/tags" Target="../tags/tag496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9" Type="http://schemas.openxmlformats.org/officeDocument/2006/relationships/tags" Target="../tags/tag454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32" Type="http://schemas.openxmlformats.org/officeDocument/2006/relationships/tags" Target="../tags/tag457.xml"/><Relationship Id="rId37" Type="http://schemas.openxmlformats.org/officeDocument/2006/relationships/tags" Target="../tags/tag462.xml"/><Relationship Id="rId40" Type="http://schemas.openxmlformats.org/officeDocument/2006/relationships/tags" Target="../tags/tag465.xml"/><Relationship Id="rId45" Type="http://schemas.openxmlformats.org/officeDocument/2006/relationships/tags" Target="../tags/tag470.xml"/><Relationship Id="rId53" Type="http://schemas.openxmlformats.org/officeDocument/2006/relationships/tags" Target="../tags/tag478.xml"/><Relationship Id="rId58" Type="http://schemas.openxmlformats.org/officeDocument/2006/relationships/tags" Target="../tags/tag483.xml"/><Relationship Id="rId66" Type="http://schemas.openxmlformats.org/officeDocument/2006/relationships/tags" Target="../tags/tag491.xml"/><Relationship Id="rId74" Type="http://schemas.openxmlformats.org/officeDocument/2006/relationships/tags" Target="../tags/tag499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28" Type="http://schemas.openxmlformats.org/officeDocument/2006/relationships/tags" Target="../tags/tag453.xml"/><Relationship Id="rId36" Type="http://schemas.openxmlformats.org/officeDocument/2006/relationships/tags" Target="../tags/tag461.xml"/><Relationship Id="rId49" Type="http://schemas.openxmlformats.org/officeDocument/2006/relationships/tags" Target="../tags/tag474.xml"/><Relationship Id="rId57" Type="http://schemas.openxmlformats.org/officeDocument/2006/relationships/tags" Target="../tags/tag482.xml"/><Relationship Id="rId61" Type="http://schemas.openxmlformats.org/officeDocument/2006/relationships/tags" Target="../tags/tag486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31" Type="http://schemas.openxmlformats.org/officeDocument/2006/relationships/tags" Target="../tags/tag456.xml"/><Relationship Id="rId44" Type="http://schemas.openxmlformats.org/officeDocument/2006/relationships/tags" Target="../tags/tag469.xml"/><Relationship Id="rId52" Type="http://schemas.openxmlformats.org/officeDocument/2006/relationships/tags" Target="../tags/tag477.xml"/><Relationship Id="rId60" Type="http://schemas.openxmlformats.org/officeDocument/2006/relationships/tags" Target="../tags/tag485.xml"/><Relationship Id="rId65" Type="http://schemas.openxmlformats.org/officeDocument/2006/relationships/tags" Target="../tags/tag490.xml"/><Relationship Id="rId73" Type="http://schemas.openxmlformats.org/officeDocument/2006/relationships/tags" Target="../tags/tag498.xml"/><Relationship Id="rId78" Type="http://schemas.openxmlformats.org/officeDocument/2006/relationships/notesSlide" Target="../notesSlides/notesSlide20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tags" Target="../tags/tag452.xml"/><Relationship Id="rId30" Type="http://schemas.openxmlformats.org/officeDocument/2006/relationships/tags" Target="../tags/tag455.xml"/><Relationship Id="rId35" Type="http://schemas.openxmlformats.org/officeDocument/2006/relationships/tags" Target="../tags/tag460.xml"/><Relationship Id="rId43" Type="http://schemas.openxmlformats.org/officeDocument/2006/relationships/tags" Target="../tags/tag468.xml"/><Relationship Id="rId48" Type="http://schemas.openxmlformats.org/officeDocument/2006/relationships/tags" Target="../tags/tag473.xml"/><Relationship Id="rId56" Type="http://schemas.openxmlformats.org/officeDocument/2006/relationships/tags" Target="../tags/tag481.xml"/><Relationship Id="rId64" Type="http://schemas.openxmlformats.org/officeDocument/2006/relationships/tags" Target="../tags/tag489.xml"/><Relationship Id="rId69" Type="http://schemas.openxmlformats.org/officeDocument/2006/relationships/tags" Target="../tags/tag494.xml"/><Relationship Id="rId77" Type="http://schemas.openxmlformats.org/officeDocument/2006/relationships/slideLayout" Target="../slideLayouts/slideLayout6.xml"/><Relationship Id="rId8" Type="http://schemas.openxmlformats.org/officeDocument/2006/relationships/tags" Target="../tags/tag433.xml"/><Relationship Id="rId51" Type="http://schemas.openxmlformats.org/officeDocument/2006/relationships/tags" Target="../tags/tag476.xml"/><Relationship Id="rId72" Type="http://schemas.openxmlformats.org/officeDocument/2006/relationships/tags" Target="../tags/tag497.xml"/><Relationship Id="rId3" Type="http://schemas.openxmlformats.org/officeDocument/2006/relationships/tags" Target="../tags/tag428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33" Type="http://schemas.openxmlformats.org/officeDocument/2006/relationships/tags" Target="../tags/tag458.xml"/><Relationship Id="rId38" Type="http://schemas.openxmlformats.org/officeDocument/2006/relationships/tags" Target="../tags/tag463.xml"/><Relationship Id="rId46" Type="http://schemas.openxmlformats.org/officeDocument/2006/relationships/tags" Target="../tags/tag471.xml"/><Relationship Id="rId59" Type="http://schemas.openxmlformats.org/officeDocument/2006/relationships/tags" Target="../tags/tag484.xml"/><Relationship Id="rId67" Type="http://schemas.openxmlformats.org/officeDocument/2006/relationships/tags" Target="../tags/tag492.xml"/><Relationship Id="rId20" Type="http://schemas.openxmlformats.org/officeDocument/2006/relationships/tags" Target="../tags/tag445.xml"/><Relationship Id="rId41" Type="http://schemas.openxmlformats.org/officeDocument/2006/relationships/tags" Target="../tags/tag466.xml"/><Relationship Id="rId54" Type="http://schemas.openxmlformats.org/officeDocument/2006/relationships/tags" Target="../tags/tag479.xml"/><Relationship Id="rId62" Type="http://schemas.openxmlformats.org/officeDocument/2006/relationships/tags" Target="../tags/tag487.xml"/><Relationship Id="rId70" Type="http://schemas.openxmlformats.org/officeDocument/2006/relationships/tags" Target="../tags/tag495.xml"/><Relationship Id="rId75" Type="http://schemas.openxmlformats.org/officeDocument/2006/relationships/tags" Target="../tags/tag500.xml"/><Relationship Id="rId1" Type="http://schemas.openxmlformats.org/officeDocument/2006/relationships/tags" Target="../tags/tag426.xml"/><Relationship Id="rId6" Type="http://schemas.openxmlformats.org/officeDocument/2006/relationships/tags" Target="../tags/tag4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09.xml"/><Relationship Id="rId13" Type="http://schemas.openxmlformats.org/officeDocument/2006/relationships/tags" Target="../tags/tag514.xml"/><Relationship Id="rId18" Type="http://schemas.openxmlformats.org/officeDocument/2006/relationships/tags" Target="../tags/tag519.xml"/><Relationship Id="rId26" Type="http://schemas.openxmlformats.org/officeDocument/2006/relationships/tags" Target="../tags/tag527.xml"/><Relationship Id="rId3" Type="http://schemas.openxmlformats.org/officeDocument/2006/relationships/tags" Target="../tags/tag504.xml"/><Relationship Id="rId21" Type="http://schemas.openxmlformats.org/officeDocument/2006/relationships/tags" Target="../tags/tag522.xml"/><Relationship Id="rId34" Type="http://schemas.openxmlformats.org/officeDocument/2006/relationships/slideLayout" Target="../slideLayouts/slideLayout6.xml"/><Relationship Id="rId7" Type="http://schemas.openxmlformats.org/officeDocument/2006/relationships/tags" Target="../tags/tag508.xml"/><Relationship Id="rId12" Type="http://schemas.openxmlformats.org/officeDocument/2006/relationships/tags" Target="../tags/tag513.xml"/><Relationship Id="rId17" Type="http://schemas.openxmlformats.org/officeDocument/2006/relationships/tags" Target="../tags/tag518.xml"/><Relationship Id="rId25" Type="http://schemas.openxmlformats.org/officeDocument/2006/relationships/tags" Target="../tags/tag526.xml"/><Relationship Id="rId33" Type="http://schemas.openxmlformats.org/officeDocument/2006/relationships/tags" Target="../tags/tag534.xml"/><Relationship Id="rId2" Type="http://schemas.openxmlformats.org/officeDocument/2006/relationships/tags" Target="../tags/tag503.xml"/><Relationship Id="rId16" Type="http://schemas.openxmlformats.org/officeDocument/2006/relationships/tags" Target="../tags/tag517.xml"/><Relationship Id="rId20" Type="http://schemas.openxmlformats.org/officeDocument/2006/relationships/tags" Target="../tags/tag521.xml"/><Relationship Id="rId29" Type="http://schemas.openxmlformats.org/officeDocument/2006/relationships/tags" Target="../tags/tag530.xml"/><Relationship Id="rId1" Type="http://schemas.openxmlformats.org/officeDocument/2006/relationships/tags" Target="../tags/tag502.xml"/><Relationship Id="rId6" Type="http://schemas.openxmlformats.org/officeDocument/2006/relationships/tags" Target="../tags/tag507.xml"/><Relationship Id="rId11" Type="http://schemas.openxmlformats.org/officeDocument/2006/relationships/tags" Target="../tags/tag512.xml"/><Relationship Id="rId24" Type="http://schemas.openxmlformats.org/officeDocument/2006/relationships/tags" Target="../tags/tag525.xml"/><Relationship Id="rId32" Type="http://schemas.openxmlformats.org/officeDocument/2006/relationships/tags" Target="../tags/tag533.xml"/><Relationship Id="rId5" Type="http://schemas.openxmlformats.org/officeDocument/2006/relationships/tags" Target="../tags/tag506.xml"/><Relationship Id="rId15" Type="http://schemas.openxmlformats.org/officeDocument/2006/relationships/tags" Target="../tags/tag516.xml"/><Relationship Id="rId23" Type="http://schemas.openxmlformats.org/officeDocument/2006/relationships/tags" Target="../tags/tag524.xml"/><Relationship Id="rId28" Type="http://schemas.openxmlformats.org/officeDocument/2006/relationships/tags" Target="../tags/tag529.xml"/><Relationship Id="rId10" Type="http://schemas.openxmlformats.org/officeDocument/2006/relationships/tags" Target="../tags/tag511.xml"/><Relationship Id="rId19" Type="http://schemas.openxmlformats.org/officeDocument/2006/relationships/tags" Target="../tags/tag520.xml"/><Relationship Id="rId31" Type="http://schemas.openxmlformats.org/officeDocument/2006/relationships/tags" Target="../tags/tag532.xml"/><Relationship Id="rId4" Type="http://schemas.openxmlformats.org/officeDocument/2006/relationships/tags" Target="../tags/tag505.xml"/><Relationship Id="rId9" Type="http://schemas.openxmlformats.org/officeDocument/2006/relationships/tags" Target="../tags/tag510.xml"/><Relationship Id="rId14" Type="http://schemas.openxmlformats.org/officeDocument/2006/relationships/tags" Target="../tags/tag515.xml"/><Relationship Id="rId22" Type="http://schemas.openxmlformats.org/officeDocument/2006/relationships/tags" Target="../tags/tag523.xml"/><Relationship Id="rId27" Type="http://schemas.openxmlformats.org/officeDocument/2006/relationships/tags" Target="../tags/tag528.xml"/><Relationship Id="rId30" Type="http://schemas.openxmlformats.org/officeDocument/2006/relationships/tags" Target="../tags/tag531.xml"/><Relationship Id="rId35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42.xml"/><Relationship Id="rId13" Type="http://schemas.openxmlformats.org/officeDocument/2006/relationships/tags" Target="../tags/tag547.xml"/><Relationship Id="rId18" Type="http://schemas.openxmlformats.org/officeDocument/2006/relationships/tags" Target="../tags/tag552.xml"/><Relationship Id="rId26" Type="http://schemas.openxmlformats.org/officeDocument/2006/relationships/tags" Target="../tags/tag560.xml"/><Relationship Id="rId39" Type="http://schemas.openxmlformats.org/officeDocument/2006/relationships/tags" Target="../tags/tag573.xml"/><Relationship Id="rId3" Type="http://schemas.openxmlformats.org/officeDocument/2006/relationships/tags" Target="../tags/tag537.xml"/><Relationship Id="rId21" Type="http://schemas.openxmlformats.org/officeDocument/2006/relationships/tags" Target="../tags/tag555.xml"/><Relationship Id="rId34" Type="http://schemas.openxmlformats.org/officeDocument/2006/relationships/tags" Target="../tags/tag568.xml"/><Relationship Id="rId42" Type="http://schemas.openxmlformats.org/officeDocument/2006/relationships/notesSlide" Target="../notesSlides/notesSlide22.xml"/><Relationship Id="rId7" Type="http://schemas.openxmlformats.org/officeDocument/2006/relationships/tags" Target="../tags/tag541.xml"/><Relationship Id="rId12" Type="http://schemas.openxmlformats.org/officeDocument/2006/relationships/tags" Target="../tags/tag546.xml"/><Relationship Id="rId17" Type="http://schemas.openxmlformats.org/officeDocument/2006/relationships/tags" Target="../tags/tag551.xml"/><Relationship Id="rId25" Type="http://schemas.openxmlformats.org/officeDocument/2006/relationships/tags" Target="../tags/tag559.xml"/><Relationship Id="rId33" Type="http://schemas.openxmlformats.org/officeDocument/2006/relationships/tags" Target="../tags/tag567.xml"/><Relationship Id="rId38" Type="http://schemas.openxmlformats.org/officeDocument/2006/relationships/tags" Target="../tags/tag572.xml"/><Relationship Id="rId2" Type="http://schemas.openxmlformats.org/officeDocument/2006/relationships/tags" Target="../tags/tag536.xml"/><Relationship Id="rId16" Type="http://schemas.openxmlformats.org/officeDocument/2006/relationships/tags" Target="../tags/tag550.xml"/><Relationship Id="rId20" Type="http://schemas.openxmlformats.org/officeDocument/2006/relationships/tags" Target="../tags/tag554.xml"/><Relationship Id="rId29" Type="http://schemas.openxmlformats.org/officeDocument/2006/relationships/tags" Target="../tags/tag563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535.xml"/><Relationship Id="rId6" Type="http://schemas.openxmlformats.org/officeDocument/2006/relationships/tags" Target="../tags/tag540.xml"/><Relationship Id="rId11" Type="http://schemas.openxmlformats.org/officeDocument/2006/relationships/tags" Target="../tags/tag545.xml"/><Relationship Id="rId24" Type="http://schemas.openxmlformats.org/officeDocument/2006/relationships/tags" Target="../tags/tag558.xml"/><Relationship Id="rId32" Type="http://schemas.openxmlformats.org/officeDocument/2006/relationships/tags" Target="../tags/tag566.xml"/><Relationship Id="rId37" Type="http://schemas.openxmlformats.org/officeDocument/2006/relationships/tags" Target="../tags/tag571.xml"/><Relationship Id="rId40" Type="http://schemas.openxmlformats.org/officeDocument/2006/relationships/tags" Target="../tags/tag574.xml"/><Relationship Id="rId5" Type="http://schemas.openxmlformats.org/officeDocument/2006/relationships/tags" Target="../tags/tag539.xml"/><Relationship Id="rId15" Type="http://schemas.openxmlformats.org/officeDocument/2006/relationships/tags" Target="../tags/tag549.xml"/><Relationship Id="rId23" Type="http://schemas.openxmlformats.org/officeDocument/2006/relationships/tags" Target="../tags/tag557.xml"/><Relationship Id="rId28" Type="http://schemas.openxmlformats.org/officeDocument/2006/relationships/tags" Target="../tags/tag562.xml"/><Relationship Id="rId36" Type="http://schemas.openxmlformats.org/officeDocument/2006/relationships/tags" Target="../tags/tag570.xml"/><Relationship Id="rId10" Type="http://schemas.openxmlformats.org/officeDocument/2006/relationships/tags" Target="../tags/tag544.xml"/><Relationship Id="rId19" Type="http://schemas.openxmlformats.org/officeDocument/2006/relationships/tags" Target="../tags/tag553.xml"/><Relationship Id="rId31" Type="http://schemas.openxmlformats.org/officeDocument/2006/relationships/tags" Target="../tags/tag565.xml"/><Relationship Id="rId4" Type="http://schemas.openxmlformats.org/officeDocument/2006/relationships/tags" Target="../tags/tag538.xml"/><Relationship Id="rId9" Type="http://schemas.openxmlformats.org/officeDocument/2006/relationships/tags" Target="../tags/tag543.xml"/><Relationship Id="rId14" Type="http://schemas.openxmlformats.org/officeDocument/2006/relationships/tags" Target="../tags/tag548.xml"/><Relationship Id="rId22" Type="http://schemas.openxmlformats.org/officeDocument/2006/relationships/tags" Target="../tags/tag556.xml"/><Relationship Id="rId27" Type="http://schemas.openxmlformats.org/officeDocument/2006/relationships/tags" Target="../tags/tag561.xml"/><Relationship Id="rId30" Type="http://schemas.openxmlformats.org/officeDocument/2006/relationships/tags" Target="../tags/tag564.xml"/><Relationship Id="rId35" Type="http://schemas.openxmlformats.org/officeDocument/2006/relationships/tags" Target="../tags/tag56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6.xml"/><Relationship Id="rId1" Type="http://schemas.openxmlformats.org/officeDocument/2006/relationships/tags" Target="../tags/tag575.xml"/><Relationship Id="rId4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584.xml"/><Relationship Id="rId13" Type="http://schemas.openxmlformats.org/officeDocument/2006/relationships/tags" Target="../tags/tag589.xml"/><Relationship Id="rId18" Type="http://schemas.openxmlformats.org/officeDocument/2006/relationships/tags" Target="../tags/tag594.xml"/><Relationship Id="rId26" Type="http://schemas.openxmlformats.org/officeDocument/2006/relationships/tags" Target="../tags/tag602.xml"/><Relationship Id="rId39" Type="http://schemas.openxmlformats.org/officeDocument/2006/relationships/tags" Target="../tags/tag615.xml"/><Relationship Id="rId3" Type="http://schemas.openxmlformats.org/officeDocument/2006/relationships/tags" Target="../tags/tag579.xml"/><Relationship Id="rId21" Type="http://schemas.openxmlformats.org/officeDocument/2006/relationships/tags" Target="../tags/tag597.xml"/><Relationship Id="rId34" Type="http://schemas.openxmlformats.org/officeDocument/2006/relationships/tags" Target="../tags/tag610.xml"/><Relationship Id="rId42" Type="http://schemas.openxmlformats.org/officeDocument/2006/relationships/tags" Target="../tags/tag618.xml"/><Relationship Id="rId7" Type="http://schemas.openxmlformats.org/officeDocument/2006/relationships/tags" Target="../tags/tag583.xml"/><Relationship Id="rId12" Type="http://schemas.openxmlformats.org/officeDocument/2006/relationships/tags" Target="../tags/tag588.xml"/><Relationship Id="rId17" Type="http://schemas.openxmlformats.org/officeDocument/2006/relationships/tags" Target="../tags/tag593.xml"/><Relationship Id="rId25" Type="http://schemas.openxmlformats.org/officeDocument/2006/relationships/tags" Target="../tags/tag601.xml"/><Relationship Id="rId33" Type="http://schemas.openxmlformats.org/officeDocument/2006/relationships/tags" Target="../tags/tag609.xml"/><Relationship Id="rId38" Type="http://schemas.openxmlformats.org/officeDocument/2006/relationships/tags" Target="../tags/tag614.xml"/><Relationship Id="rId2" Type="http://schemas.openxmlformats.org/officeDocument/2006/relationships/tags" Target="../tags/tag578.xml"/><Relationship Id="rId16" Type="http://schemas.openxmlformats.org/officeDocument/2006/relationships/tags" Target="../tags/tag592.xml"/><Relationship Id="rId20" Type="http://schemas.openxmlformats.org/officeDocument/2006/relationships/tags" Target="../tags/tag596.xml"/><Relationship Id="rId29" Type="http://schemas.openxmlformats.org/officeDocument/2006/relationships/tags" Target="../tags/tag605.xml"/><Relationship Id="rId41" Type="http://schemas.openxmlformats.org/officeDocument/2006/relationships/tags" Target="../tags/tag617.xml"/><Relationship Id="rId1" Type="http://schemas.openxmlformats.org/officeDocument/2006/relationships/tags" Target="../tags/tag577.xml"/><Relationship Id="rId6" Type="http://schemas.openxmlformats.org/officeDocument/2006/relationships/tags" Target="../tags/tag582.xml"/><Relationship Id="rId11" Type="http://schemas.openxmlformats.org/officeDocument/2006/relationships/tags" Target="../tags/tag587.xml"/><Relationship Id="rId24" Type="http://schemas.openxmlformats.org/officeDocument/2006/relationships/tags" Target="../tags/tag600.xml"/><Relationship Id="rId32" Type="http://schemas.openxmlformats.org/officeDocument/2006/relationships/tags" Target="../tags/tag608.xml"/><Relationship Id="rId37" Type="http://schemas.openxmlformats.org/officeDocument/2006/relationships/tags" Target="../tags/tag613.xml"/><Relationship Id="rId40" Type="http://schemas.openxmlformats.org/officeDocument/2006/relationships/tags" Target="../tags/tag616.xml"/><Relationship Id="rId5" Type="http://schemas.openxmlformats.org/officeDocument/2006/relationships/tags" Target="../tags/tag581.xml"/><Relationship Id="rId15" Type="http://schemas.openxmlformats.org/officeDocument/2006/relationships/tags" Target="../tags/tag591.xml"/><Relationship Id="rId23" Type="http://schemas.openxmlformats.org/officeDocument/2006/relationships/tags" Target="../tags/tag599.xml"/><Relationship Id="rId28" Type="http://schemas.openxmlformats.org/officeDocument/2006/relationships/tags" Target="../tags/tag604.xml"/><Relationship Id="rId36" Type="http://schemas.openxmlformats.org/officeDocument/2006/relationships/tags" Target="../tags/tag612.xml"/><Relationship Id="rId10" Type="http://schemas.openxmlformats.org/officeDocument/2006/relationships/tags" Target="../tags/tag586.xml"/><Relationship Id="rId19" Type="http://schemas.openxmlformats.org/officeDocument/2006/relationships/tags" Target="../tags/tag595.xml"/><Relationship Id="rId31" Type="http://schemas.openxmlformats.org/officeDocument/2006/relationships/tags" Target="../tags/tag607.xml"/><Relationship Id="rId4" Type="http://schemas.openxmlformats.org/officeDocument/2006/relationships/tags" Target="../tags/tag580.xml"/><Relationship Id="rId9" Type="http://schemas.openxmlformats.org/officeDocument/2006/relationships/tags" Target="../tags/tag585.xml"/><Relationship Id="rId14" Type="http://schemas.openxmlformats.org/officeDocument/2006/relationships/tags" Target="../tags/tag590.xml"/><Relationship Id="rId22" Type="http://schemas.openxmlformats.org/officeDocument/2006/relationships/tags" Target="../tags/tag598.xml"/><Relationship Id="rId27" Type="http://schemas.openxmlformats.org/officeDocument/2006/relationships/tags" Target="../tags/tag603.xml"/><Relationship Id="rId30" Type="http://schemas.openxmlformats.org/officeDocument/2006/relationships/tags" Target="../tags/tag606.xml"/><Relationship Id="rId35" Type="http://schemas.openxmlformats.org/officeDocument/2006/relationships/tags" Target="../tags/tag611.xml"/><Relationship Id="rId43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626.xml"/><Relationship Id="rId13" Type="http://schemas.openxmlformats.org/officeDocument/2006/relationships/tags" Target="../tags/tag631.xml"/><Relationship Id="rId18" Type="http://schemas.openxmlformats.org/officeDocument/2006/relationships/tags" Target="../tags/tag636.xml"/><Relationship Id="rId26" Type="http://schemas.openxmlformats.org/officeDocument/2006/relationships/tags" Target="../tags/tag644.xml"/><Relationship Id="rId39" Type="http://schemas.openxmlformats.org/officeDocument/2006/relationships/tags" Target="../tags/tag657.xml"/><Relationship Id="rId3" Type="http://schemas.openxmlformats.org/officeDocument/2006/relationships/tags" Target="../tags/tag621.xml"/><Relationship Id="rId21" Type="http://schemas.openxmlformats.org/officeDocument/2006/relationships/tags" Target="../tags/tag639.xml"/><Relationship Id="rId34" Type="http://schemas.openxmlformats.org/officeDocument/2006/relationships/tags" Target="../tags/tag652.xml"/><Relationship Id="rId42" Type="http://schemas.openxmlformats.org/officeDocument/2006/relationships/tags" Target="../tags/tag660.xml"/><Relationship Id="rId7" Type="http://schemas.openxmlformats.org/officeDocument/2006/relationships/tags" Target="../tags/tag625.xml"/><Relationship Id="rId12" Type="http://schemas.openxmlformats.org/officeDocument/2006/relationships/tags" Target="../tags/tag630.xml"/><Relationship Id="rId17" Type="http://schemas.openxmlformats.org/officeDocument/2006/relationships/tags" Target="../tags/tag635.xml"/><Relationship Id="rId25" Type="http://schemas.openxmlformats.org/officeDocument/2006/relationships/tags" Target="../tags/tag643.xml"/><Relationship Id="rId33" Type="http://schemas.openxmlformats.org/officeDocument/2006/relationships/tags" Target="../tags/tag651.xml"/><Relationship Id="rId38" Type="http://schemas.openxmlformats.org/officeDocument/2006/relationships/tags" Target="../tags/tag656.xml"/><Relationship Id="rId2" Type="http://schemas.openxmlformats.org/officeDocument/2006/relationships/tags" Target="../tags/tag620.xml"/><Relationship Id="rId16" Type="http://schemas.openxmlformats.org/officeDocument/2006/relationships/tags" Target="../tags/tag634.xml"/><Relationship Id="rId20" Type="http://schemas.openxmlformats.org/officeDocument/2006/relationships/tags" Target="../tags/tag638.xml"/><Relationship Id="rId29" Type="http://schemas.openxmlformats.org/officeDocument/2006/relationships/tags" Target="../tags/tag647.xml"/><Relationship Id="rId41" Type="http://schemas.openxmlformats.org/officeDocument/2006/relationships/tags" Target="../tags/tag659.xml"/><Relationship Id="rId1" Type="http://schemas.openxmlformats.org/officeDocument/2006/relationships/tags" Target="../tags/tag619.xml"/><Relationship Id="rId6" Type="http://schemas.openxmlformats.org/officeDocument/2006/relationships/tags" Target="../tags/tag624.xml"/><Relationship Id="rId11" Type="http://schemas.openxmlformats.org/officeDocument/2006/relationships/tags" Target="../tags/tag629.xml"/><Relationship Id="rId24" Type="http://schemas.openxmlformats.org/officeDocument/2006/relationships/tags" Target="../tags/tag642.xml"/><Relationship Id="rId32" Type="http://schemas.openxmlformats.org/officeDocument/2006/relationships/tags" Target="../tags/tag650.xml"/><Relationship Id="rId37" Type="http://schemas.openxmlformats.org/officeDocument/2006/relationships/tags" Target="../tags/tag655.xml"/><Relationship Id="rId40" Type="http://schemas.openxmlformats.org/officeDocument/2006/relationships/tags" Target="../tags/tag658.xml"/><Relationship Id="rId5" Type="http://schemas.openxmlformats.org/officeDocument/2006/relationships/tags" Target="../tags/tag623.xml"/><Relationship Id="rId15" Type="http://schemas.openxmlformats.org/officeDocument/2006/relationships/tags" Target="../tags/tag633.xml"/><Relationship Id="rId23" Type="http://schemas.openxmlformats.org/officeDocument/2006/relationships/tags" Target="../tags/tag641.xml"/><Relationship Id="rId28" Type="http://schemas.openxmlformats.org/officeDocument/2006/relationships/tags" Target="../tags/tag646.xml"/><Relationship Id="rId36" Type="http://schemas.openxmlformats.org/officeDocument/2006/relationships/tags" Target="../tags/tag654.xml"/><Relationship Id="rId10" Type="http://schemas.openxmlformats.org/officeDocument/2006/relationships/tags" Target="../tags/tag628.xml"/><Relationship Id="rId19" Type="http://schemas.openxmlformats.org/officeDocument/2006/relationships/tags" Target="../tags/tag637.xml"/><Relationship Id="rId31" Type="http://schemas.openxmlformats.org/officeDocument/2006/relationships/tags" Target="../tags/tag649.xml"/><Relationship Id="rId4" Type="http://schemas.openxmlformats.org/officeDocument/2006/relationships/tags" Target="../tags/tag622.xml"/><Relationship Id="rId9" Type="http://schemas.openxmlformats.org/officeDocument/2006/relationships/tags" Target="../tags/tag627.xml"/><Relationship Id="rId14" Type="http://schemas.openxmlformats.org/officeDocument/2006/relationships/tags" Target="../tags/tag632.xml"/><Relationship Id="rId22" Type="http://schemas.openxmlformats.org/officeDocument/2006/relationships/tags" Target="../tags/tag640.xml"/><Relationship Id="rId27" Type="http://schemas.openxmlformats.org/officeDocument/2006/relationships/tags" Target="../tags/tag645.xml"/><Relationship Id="rId30" Type="http://schemas.openxmlformats.org/officeDocument/2006/relationships/tags" Target="../tags/tag648.xml"/><Relationship Id="rId35" Type="http://schemas.openxmlformats.org/officeDocument/2006/relationships/tags" Target="../tags/tag653.xml"/><Relationship Id="rId43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6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62.xml"/><Relationship Id="rId1" Type="http://schemas.openxmlformats.org/officeDocument/2006/relationships/tags" Target="../tags/tag661.xml"/><Relationship Id="rId6" Type="http://schemas.openxmlformats.org/officeDocument/2006/relationships/tags" Target="../tags/tag666.xml"/><Relationship Id="rId5" Type="http://schemas.openxmlformats.org/officeDocument/2006/relationships/tags" Target="../tags/tag665.xml"/><Relationship Id="rId4" Type="http://schemas.openxmlformats.org/officeDocument/2006/relationships/tags" Target="../tags/tag6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8.xml"/><Relationship Id="rId1" Type="http://schemas.openxmlformats.org/officeDocument/2006/relationships/tags" Target="../tags/tag667.xml"/><Relationship Id="rId4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676.xml"/><Relationship Id="rId13" Type="http://schemas.openxmlformats.org/officeDocument/2006/relationships/tags" Target="../tags/tag681.xml"/><Relationship Id="rId18" Type="http://schemas.openxmlformats.org/officeDocument/2006/relationships/tags" Target="../tags/tag686.xml"/><Relationship Id="rId26" Type="http://schemas.openxmlformats.org/officeDocument/2006/relationships/tags" Target="../tags/tag694.xml"/><Relationship Id="rId39" Type="http://schemas.openxmlformats.org/officeDocument/2006/relationships/tags" Target="../tags/tag707.xml"/><Relationship Id="rId3" Type="http://schemas.openxmlformats.org/officeDocument/2006/relationships/tags" Target="../tags/tag671.xml"/><Relationship Id="rId21" Type="http://schemas.openxmlformats.org/officeDocument/2006/relationships/tags" Target="../tags/tag689.xml"/><Relationship Id="rId34" Type="http://schemas.openxmlformats.org/officeDocument/2006/relationships/tags" Target="../tags/tag702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675.xml"/><Relationship Id="rId12" Type="http://schemas.openxmlformats.org/officeDocument/2006/relationships/tags" Target="../tags/tag680.xml"/><Relationship Id="rId17" Type="http://schemas.openxmlformats.org/officeDocument/2006/relationships/tags" Target="../tags/tag685.xml"/><Relationship Id="rId25" Type="http://schemas.openxmlformats.org/officeDocument/2006/relationships/tags" Target="../tags/tag693.xml"/><Relationship Id="rId33" Type="http://schemas.openxmlformats.org/officeDocument/2006/relationships/tags" Target="../tags/tag701.xml"/><Relationship Id="rId38" Type="http://schemas.openxmlformats.org/officeDocument/2006/relationships/tags" Target="../tags/tag706.xml"/><Relationship Id="rId2" Type="http://schemas.openxmlformats.org/officeDocument/2006/relationships/tags" Target="../tags/tag670.xml"/><Relationship Id="rId16" Type="http://schemas.openxmlformats.org/officeDocument/2006/relationships/tags" Target="../tags/tag684.xml"/><Relationship Id="rId20" Type="http://schemas.openxmlformats.org/officeDocument/2006/relationships/tags" Target="../tags/tag688.xml"/><Relationship Id="rId29" Type="http://schemas.openxmlformats.org/officeDocument/2006/relationships/tags" Target="../tags/tag697.xml"/><Relationship Id="rId41" Type="http://schemas.openxmlformats.org/officeDocument/2006/relationships/tags" Target="../tags/tag709.xml"/><Relationship Id="rId1" Type="http://schemas.openxmlformats.org/officeDocument/2006/relationships/tags" Target="../tags/tag669.xml"/><Relationship Id="rId6" Type="http://schemas.openxmlformats.org/officeDocument/2006/relationships/tags" Target="../tags/tag674.xml"/><Relationship Id="rId11" Type="http://schemas.openxmlformats.org/officeDocument/2006/relationships/tags" Target="../tags/tag679.xml"/><Relationship Id="rId24" Type="http://schemas.openxmlformats.org/officeDocument/2006/relationships/tags" Target="../tags/tag692.xml"/><Relationship Id="rId32" Type="http://schemas.openxmlformats.org/officeDocument/2006/relationships/tags" Target="../tags/tag700.xml"/><Relationship Id="rId37" Type="http://schemas.openxmlformats.org/officeDocument/2006/relationships/tags" Target="../tags/tag705.xml"/><Relationship Id="rId40" Type="http://schemas.openxmlformats.org/officeDocument/2006/relationships/tags" Target="../tags/tag708.xml"/><Relationship Id="rId5" Type="http://schemas.openxmlformats.org/officeDocument/2006/relationships/tags" Target="../tags/tag673.xml"/><Relationship Id="rId15" Type="http://schemas.openxmlformats.org/officeDocument/2006/relationships/tags" Target="../tags/tag683.xml"/><Relationship Id="rId23" Type="http://schemas.openxmlformats.org/officeDocument/2006/relationships/tags" Target="../tags/tag691.xml"/><Relationship Id="rId28" Type="http://schemas.openxmlformats.org/officeDocument/2006/relationships/tags" Target="../tags/tag696.xml"/><Relationship Id="rId36" Type="http://schemas.openxmlformats.org/officeDocument/2006/relationships/tags" Target="../tags/tag704.xml"/><Relationship Id="rId10" Type="http://schemas.openxmlformats.org/officeDocument/2006/relationships/tags" Target="../tags/tag678.xml"/><Relationship Id="rId19" Type="http://schemas.openxmlformats.org/officeDocument/2006/relationships/tags" Target="../tags/tag687.xml"/><Relationship Id="rId31" Type="http://schemas.openxmlformats.org/officeDocument/2006/relationships/tags" Target="../tags/tag699.xml"/><Relationship Id="rId4" Type="http://schemas.openxmlformats.org/officeDocument/2006/relationships/tags" Target="../tags/tag672.xml"/><Relationship Id="rId9" Type="http://schemas.openxmlformats.org/officeDocument/2006/relationships/tags" Target="../tags/tag677.xml"/><Relationship Id="rId14" Type="http://schemas.openxmlformats.org/officeDocument/2006/relationships/tags" Target="../tags/tag682.xml"/><Relationship Id="rId22" Type="http://schemas.openxmlformats.org/officeDocument/2006/relationships/tags" Target="../tags/tag690.xml"/><Relationship Id="rId27" Type="http://schemas.openxmlformats.org/officeDocument/2006/relationships/tags" Target="../tags/tag695.xml"/><Relationship Id="rId30" Type="http://schemas.openxmlformats.org/officeDocument/2006/relationships/tags" Target="../tags/tag698.xml"/><Relationship Id="rId35" Type="http://schemas.openxmlformats.org/officeDocument/2006/relationships/tags" Target="../tags/tag70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752600"/>
          </a:xfrm>
        </p:spPr>
        <p:txBody>
          <a:bodyPr/>
          <a:lstStyle/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>
                <a:solidFill>
                  <a:srgbClr val="00B050"/>
                </a:solidFill>
              </a:rPr>
              <a:t>Vadim Lyubashevsky</a:t>
            </a:r>
          </a:p>
          <a:p>
            <a:r>
              <a:rPr lang="en-US" smtClean="0">
                <a:solidFill>
                  <a:srgbClr val="00B050"/>
                </a:solidFill>
              </a:rPr>
              <a:t>INRIA / ENS, Paris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en-US" dirty="0" smtClean="0"/>
              <a:t>Ideal Lattices </a:t>
            </a:r>
            <a:r>
              <a:rPr lang="en-US" smtClean="0"/>
              <a:t>and Ring-LWE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9272"/>
            <a:ext cx="8229311" cy="1134363"/>
          </a:xfrm>
          <a:ln/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Hardness of Problems for General and (x</a:t>
            </a:r>
            <a:r>
              <a:rPr lang="en-US" baseline="33000" dirty="0"/>
              <a:t>n</a:t>
            </a:r>
            <a:r>
              <a:rPr lang="en-US" dirty="0"/>
              <a:t>+1)-Ideal Lattices</a:t>
            </a: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14851" y="210529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14851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SVP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14851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SIVP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14851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GapSVP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14851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uSVP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14851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BDD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655082" y="210529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General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896753" y="210529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dirty="0">
                <a:solidFill>
                  <a:srgbClr val="000000"/>
                </a:solidFill>
                <a:latin typeface="+mj-lt"/>
              </a:rPr>
              <a:t>(x</a:t>
            </a:r>
            <a:r>
              <a:rPr lang="en-US" baseline="33000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+1)-ideal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655082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NP-hard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655082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NP-hard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655082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NP-hard</a:t>
            </a: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655082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NP-hard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1655082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NP-hard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896753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57" tIns="80039" rIns="106457" bIns="65638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2896753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57" tIns="80039" rIns="106457" bIns="65638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896753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2896753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N/A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2896753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953721" y="210529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953721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SVP</a:t>
            </a: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4953721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SIVP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4953721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GapSVP</a:t>
            </a: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4953721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uSVP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4953721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BDD</a:t>
            </a:r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6193951" y="210529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General</a:t>
            </a:r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7435622" y="2105291"/>
            <a:ext cx="1250314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x</a:t>
            </a:r>
            <a:r>
              <a:rPr lang="en-US" baseline="33000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+1)-ideal</a:t>
            </a:r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6193951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6193951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6193951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57" tIns="80039" rIns="106457" bIns="65638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6193951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57" tIns="80039" rIns="106457" bIns="65638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6193951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57" tIns="80039" rIns="106457" bIns="65638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7435622" y="249684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131" tIns="79712" rIns="106131" bIns="65311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7435622" y="2888404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5472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131" tIns="79712" rIns="106131" bIns="65311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7435622" y="3279961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Easy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7435622" y="3671518"/>
            <a:ext cx="1244552" cy="381479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N/A</a:t>
            </a: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7435622" y="4064513"/>
            <a:ext cx="1244552" cy="381480"/>
          </a:xfrm>
          <a:prstGeom prst="roundRect">
            <a:avLst>
              <a:gd name="adj" fmla="val 37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07504" y="4941168"/>
            <a:ext cx="6842155" cy="78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u="sng" dirty="0">
                <a:latin typeface="+mj-lt"/>
              </a:rPr>
              <a:t>Legend:</a:t>
            </a:r>
          </a:p>
          <a:p>
            <a:r>
              <a:rPr lang="en-US" sz="2200" dirty="0">
                <a:latin typeface="+mj-lt"/>
              </a:rPr>
              <a:t>?:  </a:t>
            </a:r>
            <a:r>
              <a:rPr lang="en-US" sz="2200" i="1" dirty="0">
                <a:latin typeface="+mj-lt"/>
              </a:rPr>
              <a:t>No hardness proofs nor sub-exponential time </a:t>
            </a:r>
            <a:endParaRPr lang="en-US" sz="2200" i="1" dirty="0" smtClean="0">
              <a:latin typeface="+mj-lt"/>
            </a:endParaRPr>
          </a:p>
          <a:p>
            <a:r>
              <a:rPr lang="en-US" sz="2200" i="1" dirty="0">
                <a:latin typeface="+mj-lt"/>
              </a:rPr>
              <a:t> </a:t>
            </a:r>
            <a:r>
              <a:rPr lang="en-US" sz="2200" i="1" dirty="0" smtClean="0">
                <a:latin typeface="+mj-lt"/>
              </a:rPr>
              <a:t>    algorithms </a:t>
            </a:r>
            <a:r>
              <a:rPr lang="en-US" sz="2200" i="1" dirty="0">
                <a:latin typeface="+mj-lt"/>
              </a:rPr>
              <a:t>are known.</a:t>
            </a:r>
          </a:p>
          <a:p>
            <a:r>
              <a:rPr lang="en-US" sz="2200" dirty="0">
                <a:latin typeface="+mj-lt"/>
              </a:rPr>
              <a:t>Colored boxes: </a:t>
            </a:r>
            <a:r>
              <a:rPr lang="en-US" sz="2200" i="1" dirty="0">
                <a:latin typeface="+mj-lt"/>
              </a:rPr>
              <a:t>Problems are equivalent 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14851" y="1628800"/>
            <a:ext cx="373221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n-US" sz="2200" u="sng">
                <a:latin typeface="+mj-lt"/>
              </a:rPr>
              <a:t>Exact Versions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953721" y="1628800"/>
            <a:ext cx="3732215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n-US" sz="2200" u="sng">
                <a:latin typeface="+mj-lt"/>
              </a:rPr>
              <a:t>Poly(n)-approximate Versions</a:t>
            </a:r>
          </a:p>
        </p:txBody>
      </p:sp>
    </p:spTree>
    <p:extLst>
      <p:ext uri="{BB962C8B-B14F-4D97-AF65-F5344CB8AC3E}">
        <p14:creationId xmlns:p14="http://schemas.microsoft.com/office/powerpoint/2010/main" val="2921810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SVP = SIVP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605095"/>
            <a:ext cx="8229311" cy="2127650"/>
          </a:xfrm>
          <a:ln/>
        </p:spPr>
        <p:txBody>
          <a:bodyPr tIns="24002"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Lemma: If v is a vector in </a:t>
            </a:r>
            <a:r>
              <a:rPr lang="en-US" sz="2700" b="1" dirty="0"/>
              <a:t>Z</a:t>
            </a:r>
            <a:r>
              <a:rPr lang="en-US" sz="2700" dirty="0"/>
              <a:t>[x]/(f) where f is a </a:t>
            </a:r>
            <a:r>
              <a:rPr lang="en-US" sz="2700" dirty="0" err="1"/>
              <a:t>monic</a:t>
            </a:r>
            <a:r>
              <a:rPr lang="en-US" sz="2700" dirty="0"/>
              <a:t>, irreducible polynomial of degree n, then</a:t>
            </a:r>
            <a:r>
              <a:rPr lang="en-US" dirty="0"/>
              <a:t>  </a:t>
            </a:r>
          </a:p>
          <a:p>
            <a:pPr marL="0" indent="0"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v, </a:t>
            </a:r>
            <a:r>
              <a:rPr lang="en-US" sz="2700" dirty="0" err="1"/>
              <a:t>vx</a:t>
            </a:r>
            <a:r>
              <a:rPr lang="en-US" sz="2700" dirty="0"/>
              <a:t>, vx</a:t>
            </a:r>
            <a:r>
              <a:rPr lang="en-US" sz="2700" baseline="33000" dirty="0"/>
              <a:t>2</a:t>
            </a:r>
            <a:r>
              <a:rPr lang="en-US" sz="2700" dirty="0"/>
              <a:t>, ... vx</a:t>
            </a:r>
            <a:r>
              <a:rPr lang="en-US" sz="2700" baseline="33000" dirty="0"/>
              <a:t>n-1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 smtClean="0"/>
              <a:t>are </a:t>
            </a:r>
            <a:r>
              <a:rPr lang="en-US" sz="2700" dirty="0"/>
              <a:t>linearly independent.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882999" y="4200689"/>
            <a:ext cx="1588820" cy="413149"/>
            <a:chOff x="613" y="3095"/>
            <a:chExt cx="1103" cy="287"/>
          </a:xfrm>
        </p:grpSpPr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1429" y="309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157" y="309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885" y="309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613" y="309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82999" y="3645024"/>
            <a:ext cx="1588820" cy="413149"/>
            <a:chOff x="613" y="2709"/>
            <a:chExt cx="1103" cy="287"/>
          </a:xfrm>
        </p:grpSpPr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29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157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885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613" y="270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882999" y="4756354"/>
            <a:ext cx="1588820" cy="413149"/>
            <a:chOff x="613" y="3481"/>
            <a:chExt cx="1103" cy="287"/>
          </a:xfrm>
        </p:grpSpPr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>
              <a:off x="1429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71" name="AutoShape 35"/>
            <p:cNvSpPr>
              <a:spLocks noChangeArrowheads="1"/>
            </p:cNvSpPr>
            <p:nvPr/>
          </p:nvSpPr>
          <p:spPr bwMode="auto">
            <a:xfrm>
              <a:off x="1157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72" name="AutoShape 36"/>
            <p:cNvSpPr>
              <a:spLocks noChangeArrowheads="1"/>
            </p:cNvSpPr>
            <p:nvPr/>
          </p:nvSpPr>
          <p:spPr bwMode="auto">
            <a:xfrm>
              <a:off x="885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613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74" name="AutoShape 38"/>
            <p:cNvSpPr>
              <a:spLocks noChangeArrowheads="1"/>
            </p:cNvSpPr>
            <p:nvPr/>
          </p:nvSpPr>
          <p:spPr bwMode="auto">
            <a:xfrm>
              <a:off x="1429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75" name="AutoShape 39"/>
            <p:cNvSpPr>
              <a:spLocks noChangeArrowheads="1"/>
            </p:cNvSpPr>
            <p:nvPr/>
          </p:nvSpPr>
          <p:spPr bwMode="auto">
            <a:xfrm>
              <a:off x="1157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76" name="AutoShape 40"/>
            <p:cNvSpPr>
              <a:spLocks noChangeArrowheads="1"/>
            </p:cNvSpPr>
            <p:nvPr/>
          </p:nvSpPr>
          <p:spPr bwMode="auto">
            <a:xfrm>
              <a:off x="885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7" name="AutoShape 41"/>
            <p:cNvSpPr>
              <a:spLocks noChangeArrowheads="1"/>
            </p:cNvSpPr>
            <p:nvPr/>
          </p:nvSpPr>
          <p:spPr bwMode="auto">
            <a:xfrm>
              <a:off x="613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78" name="AutoShape 42"/>
            <p:cNvSpPr>
              <a:spLocks noChangeArrowheads="1"/>
            </p:cNvSpPr>
            <p:nvPr/>
          </p:nvSpPr>
          <p:spPr bwMode="auto">
            <a:xfrm>
              <a:off x="1429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1157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4380" name="AutoShape 44"/>
            <p:cNvSpPr>
              <a:spLocks noChangeArrowheads="1"/>
            </p:cNvSpPr>
            <p:nvPr/>
          </p:nvSpPr>
          <p:spPr bwMode="auto">
            <a:xfrm>
              <a:off x="885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81" name="AutoShape 45"/>
            <p:cNvSpPr>
              <a:spLocks noChangeArrowheads="1"/>
            </p:cNvSpPr>
            <p:nvPr/>
          </p:nvSpPr>
          <p:spPr bwMode="auto">
            <a:xfrm>
              <a:off x="613" y="3481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-3</a:t>
              </a:r>
            </a:p>
          </p:txBody>
        </p:sp>
      </p:grp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882999" y="5310580"/>
            <a:ext cx="1588820" cy="413150"/>
            <a:chOff x="613" y="3866"/>
            <a:chExt cx="1103" cy="287"/>
          </a:xfrm>
        </p:grpSpPr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29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157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885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-3</a:t>
              </a: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613" y="3866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-2</a:t>
              </a:r>
            </a:p>
          </p:txBody>
        </p:sp>
      </p:grp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2696529" y="3683892"/>
            <a:ext cx="2696529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Shortest vector v</a:t>
            </a:r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2696529" y="4206448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 dirty="0" err="1">
                <a:solidFill>
                  <a:srgbClr val="000000"/>
                </a:solidFill>
                <a:latin typeface="+mj-lt"/>
              </a:rPr>
              <a:t>vx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2696529" y="4762113"/>
            <a:ext cx="62227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vx</a:t>
            </a:r>
            <a:r>
              <a:rPr lang="en-US" sz="2200" baseline="330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2696529" y="5349448"/>
            <a:ext cx="62227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vx</a:t>
            </a:r>
            <a:r>
              <a:rPr lang="en-US" sz="2200" baseline="330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4407524" y="4221088"/>
            <a:ext cx="3836884" cy="36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||v|| = ||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vx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|| = ||vx</a:t>
            </a:r>
            <a:r>
              <a:rPr lang="en-US" sz="2000" baseline="3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|| = ||vx</a:t>
            </a:r>
            <a:r>
              <a:rPr lang="en-US" sz="2000" baseline="3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||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-36512" y="5805264"/>
            <a:ext cx="8711864" cy="36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000" dirty="0">
                <a:latin typeface="+mj-lt"/>
              </a:rPr>
              <a:t>Corollary: A (x</a:t>
            </a:r>
            <a:r>
              <a:rPr lang="en-US" sz="2000" baseline="33000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+1)-ideal lattice cannot have 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unique shortest </a:t>
            </a:r>
            <a:r>
              <a:rPr lang="en-US" sz="2000" dirty="0" smtClean="0">
                <a:latin typeface="+mj-lt"/>
              </a:rPr>
              <a:t>vector.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15154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GapSVP</a:t>
            </a:r>
            <a:r>
              <a:rPr lang="en-US" baseline="-33000" dirty="0" err="1">
                <a:cs typeface="Arial" charset="0"/>
              </a:rPr>
              <a:t>√n</a:t>
            </a:r>
            <a:r>
              <a:rPr lang="en-US" dirty="0">
                <a:cs typeface="Arial" charset="0"/>
              </a:rPr>
              <a:t>  is easy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289834"/>
            <a:ext cx="8229311" cy="5414135"/>
          </a:xfrm>
          <a:ln/>
        </p:spPr>
        <p:txBody>
          <a:bodyPr tIns="22401"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>
                <a:latin typeface="+mj-lt"/>
                <a:cs typeface="Arial" charset="0"/>
              </a:rPr>
              <a:t>Fact:  For all (x</a:t>
            </a:r>
            <a:r>
              <a:rPr lang="en-US" sz="2500" baseline="33000" dirty="0">
                <a:latin typeface="+mj-lt"/>
                <a:cs typeface="Arial" charset="0"/>
              </a:rPr>
              <a:t>n</a:t>
            </a:r>
            <a:r>
              <a:rPr lang="en-US" sz="2500" dirty="0">
                <a:latin typeface="+mj-lt"/>
                <a:cs typeface="Arial" charset="0"/>
              </a:rPr>
              <a:t>+1)-ideal lattices L, </a:t>
            </a:r>
          </a:p>
          <a:p>
            <a:pPr marL="0" indent="0" algn="ct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 err="1">
                <a:latin typeface="+mj-lt"/>
                <a:cs typeface="Arial" charset="0"/>
              </a:rPr>
              <a:t>det</a:t>
            </a:r>
            <a:r>
              <a:rPr lang="en-US" sz="2500" dirty="0">
                <a:latin typeface="+mj-lt"/>
                <a:cs typeface="Arial" charset="0"/>
              </a:rPr>
              <a:t>(L)</a:t>
            </a:r>
            <a:r>
              <a:rPr lang="en-US" sz="2500" baseline="33000" dirty="0">
                <a:latin typeface="+mj-lt"/>
                <a:cs typeface="Arial" charset="0"/>
              </a:rPr>
              <a:t>1/n </a:t>
            </a:r>
            <a:r>
              <a:rPr lang="en-US" sz="2500" dirty="0">
                <a:latin typeface="+mj-lt"/>
                <a:cs typeface="Arial" charset="0"/>
              </a:rPr>
              <a:t>≤ λ</a:t>
            </a:r>
            <a:r>
              <a:rPr lang="en-US" sz="2500" baseline="-33000" dirty="0">
                <a:latin typeface="+mj-lt"/>
                <a:cs typeface="Arial" charset="0"/>
              </a:rPr>
              <a:t>1</a:t>
            </a:r>
            <a:r>
              <a:rPr lang="en-US" sz="2500" dirty="0">
                <a:latin typeface="+mj-lt"/>
                <a:cs typeface="Arial" charset="0"/>
              </a:rPr>
              <a:t>(L) ≤ √n </a:t>
            </a:r>
            <a:r>
              <a:rPr lang="en-US" sz="2500" dirty="0" err="1">
                <a:latin typeface="+mj-lt"/>
                <a:cs typeface="Arial" charset="0"/>
              </a:rPr>
              <a:t>det</a:t>
            </a:r>
            <a:r>
              <a:rPr lang="en-US" sz="2500" dirty="0">
                <a:latin typeface="+mj-lt"/>
                <a:cs typeface="Arial" charset="0"/>
              </a:rPr>
              <a:t>(L)</a:t>
            </a:r>
            <a:r>
              <a:rPr lang="en-US" sz="2500" baseline="33000" dirty="0">
                <a:latin typeface="+mj-lt"/>
                <a:cs typeface="Arial" charset="0"/>
              </a:rPr>
              <a:t>1/n</a:t>
            </a:r>
            <a:r>
              <a:rPr lang="en-US" sz="2500" dirty="0">
                <a:latin typeface="+mj-lt"/>
                <a:cs typeface="Arial" charset="0"/>
              </a:rPr>
              <a:t>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>
                <a:latin typeface="+mj-lt"/>
                <a:cs typeface="Arial" charset="0"/>
              </a:rPr>
              <a:t>So </a:t>
            </a:r>
            <a:r>
              <a:rPr lang="en-US" sz="2500" dirty="0" err="1">
                <a:latin typeface="+mj-lt"/>
                <a:cs typeface="Arial" charset="0"/>
              </a:rPr>
              <a:t>det</a:t>
            </a:r>
            <a:r>
              <a:rPr lang="en-US" sz="2500" dirty="0">
                <a:latin typeface="+mj-lt"/>
                <a:cs typeface="Arial" charset="0"/>
              </a:rPr>
              <a:t>(L)</a:t>
            </a:r>
            <a:r>
              <a:rPr lang="en-US" sz="2500" baseline="33000" dirty="0">
                <a:latin typeface="+mj-lt"/>
                <a:cs typeface="Arial" charset="0"/>
              </a:rPr>
              <a:t>1/n </a:t>
            </a:r>
            <a:r>
              <a:rPr lang="en-US" sz="2500" dirty="0">
                <a:latin typeface="+mj-lt"/>
                <a:cs typeface="Arial" charset="0"/>
              </a:rPr>
              <a:t>is a √n – approximation of λ</a:t>
            </a:r>
            <a:r>
              <a:rPr lang="en-US" sz="2500" baseline="-33000" dirty="0">
                <a:latin typeface="+mj-lt"/>
                <a:cs typeface="Arial" charset="0"/>
              </a:rPr>
              <a:t>1</a:t>
            </a:r>
            <a:r>
              <a:rPr lang="en-US" sz="2500" dirty="0">
                <a:latin typeface="+mj-lt"/>
                <a:cs typeface="Arial" charset="0"/>
              </a:rPr>
              <a:t>(L)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>
                <a:latin typeface="+mj-lt"/>
                <a:cs typeface="Arial" charset="0"/>
              </a:rPr>
              <a:t>Proof of fact: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 smtClean="0">
                <a:latin typeface="+mj-lt"/>
                <a:cs typeface="Arial" charset="0"/>
              </a:rPr>
              <a:t>    1</a:t>
            </a:r>
            <a:r>
              <a:rPr lang="en-US" sz="2500" dirty="0">
                <a:latin typeface="+mj-lt"/>
                <a:cs typeface="Arial" charset="0"/>
              </a:rPr>
              <a:t>.  λ</a:t>
            </a:r>
            <a:r>
              <a:rPr lang="en-US" sz="2500" baseline="-33000" dirty="0">
                <a:latin typeface="+mj-lt"/>
                <a:cs typeface="Arial" charset="0"/>
              </a:rPr>
              <a:t>1</a:t>
            </a:r>
            <a:r>
              <a:rPr lang="en-US" sz="2500" dirty="0">
                <a:latin typeface="+mj-lt"/>
                <a:cs typeface="Arial" charset="0"/>
              </a:rPr>
              <a:t>(L) ≤ √n </a:t>
            </a:r>
            <a:r>
              <a:rPr lang="en-US" sz="2500" dirty="0" err="1">
                <a:latin typeface="+mj-lt"/>
                <a:cs typeface="Arial" charset="0"/>
              </a:rPr>
              <a:t>det</a:t>
            </a:r>
            <a:r>
              <a:rPr lang="en-US" sz="2500" dirty="0">
                <a:latin typeface="+mj-lt"/>
                <a:cs typeface="Arial" charset="0"/>
              </a:rPr>
              <a:t>(L)</a:t>
            </a:r>
            <a:r>
              <a:rPr lang="en-US" sz="2500" baseline="33000" dirty="0">
                <a:latin typeface="+mj-lt"/>
                <a:cs typeface="Arial" charset="0"/>
              </a:rPr>
              <a:t>1/n</a:t>
            </a:r>
            <a:r>
              <a:rPr lang="en-US" sz="2500" dirty="0">
                <a:latin typeface="+mj-lt"/>
                <a:cs typeface="Arial" charset="0"/>
              </a:rPr>
              <a:t> is </a:t>
            </a:r>
            <a:r>
              <a:rPr lang="en-US" sz="2500" dirty="0" err="1">
                <a:latin typeface="+mj-lt"/>
                <a:cs typeface="Arial" charset="0"/>
              </a:rPr>
              <a:t>Minkowski's</a:t>
            </a:r>
            <a:r>
              <a:rPr lang="en-US" sz="2500" dirty="0">
                <a:latin typeface="+mj-lt"/>
                <a:cs typeface="Arial" charset="0"/>
              </a:rPr>
              <a:t> theorem.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 smtClean="0">
                <a:latin typeface="+mj-lt"/>
                <a:cs typeface="Arial" charset="0"/>
              </a:rPr>
              <a:t>    2</a:t>
            </a:r>
            <a:r>
              <a:rPr lang="en-US" sz="2500" dirty="0">
                <a:latin typeface="+mj-lt"/>
                <a:cs typeface="Arial" charset="0"/>
              </a:rPr>
              <a:t>.  Let v be the shortest vector of L.  Define L'=(v).  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 smtClean="0">
                <a:latin typeface="+mj-lt"/>
                <a:cs typeface="Arial" charset="0"/>
              </a:rPr>
              <a:t>        (</a:t>
            </a:r>
            <a:r>
              <a:rPr lang="en-US" sz="2500" dirty="0">
                <a:latin typeface="+mj-lt"/>
                <a:cs typeface="Arial" charset="0"/>
              </a:rPr>
              <a:t>i.e.  L' is generated by vectors  v, </a:t>
            </a:r>
            <a:r>
              <a:rPr lang="en-US" sz="2500" dirty="0" err="1">
                <a:latin typeface="+mj-lt"/>
                <a:cs typeface="Arial" charset="0"/>
              </a:rPr>
              <a:t>vx</a:t>
            </a:r>
            <a:r>
              <a:rPr lang="en-US" sz="2500" dirty="0">
                <a:latin typeface="+mj-lt"/>
                <a:cs typeface="Arial" charset="0"/>
              </a:rPr>
              <a:t>, vx</a:t>
            </a:r>
            <a:r>
              <a:rPr lang="en-US" sz="2500" baseline="33000" dirty="0">
                <a:latin typeface="+mj-lt"/>
                <a:cs typeface="Arial" charset="0"/>
              </a:rPr>
              <a:t>2</a:t>
            </a:r>
            <a:r>
              <a:rPr lang="en-US" sz="2500" dirty="0">
                <a:latin typeface="+mj-lt"/>
                <a:cs typeface="Arial" charset="0"/>
              </a:rPr>
              <a:t>, ... vx</a:t>
            </a:r>
            <a:r>
              <a:rPr lang="en-US" sz="2500" baseline="33000" dirty="0">
                <a:latin typeface="+mj-lt"/>
                <a:cs typeface="Arial" charset="0"/>
              </a:rPr>
              <a:t>n-1</a:t>
            </a:r>
            <a:r>
              <a:rPr lang="en-US" sz="2500" dirty="0">
                <a:latin typeface="+mj-lt"/>
                <a:cs typeface="Arial" charset="0"/>
              </a:rPr>
              <a:t>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 smtClean="0">
                <a:latin typeface="+mj-lt"/>
                <a:cs typeface="Arial" charset="0"/>
              </a:rPr>
              <a:t>        L' </a:t>
            </a:r>
            <a:r>
              <a:rPr lang="en-US" sz="2500" dirty="0">
                <a:latin typeface="+mj-lt"/>
                <a:cs typeface="Arial" charset="0"/>
              </a:rPr>
              <a:t>is a </a:t>
            </a:r>
            <a:r>
              <a:rPr lang="en-US" sz="2500" dirty="0" err="1">
                <a:latin typeface="+mj-lt"/>
                <a:cs typeface="Arial" charset="0"/>
              </a:rPr>
              <a:t>sublattice</a:t>
            </a:r>
            <a:r>
              <a:rPr lang="en-US" sz="2500" dirty="0">
                <a:latin typeface="+mj-lt"/>
                <a:cs typeface="Arial" charset="0"/>
              </a:rPr>
              <a:t> of L, so we </a:t>
            </a:r>
            <a:r>
              <a:rPr lang="en-US" sz="2500" dirty="0" smtClean="0">
                <a:latin typeface="+mj-lt"/>
                <a:cs typeface="Arial" charset="0"/>
              </a:rPr>
              <a:t>have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500" dirty="0">
                <a:latin typeface="+mj-lt"/>
                <a:cs typeface="Arial" charset="0"/>
              </a:rPr>
              <a:t> </a:t>
            </a:r>
            <a:r>
              <a:rPr lang="en-US" sz="2500" dirty="0" smtClean="0">
                <a:latin typeface="+mj-lt"/>
                <a:cs typeface="Arial" charset="0"/>
              </a:rPr>
              <a:t>              </a:t>
            </a:r>
            <a:r>
              <a:rPr lang="en-US" sz="2500" dirty="0" err="1" smtClean="0">
                <a:latin typeface="+mj-lt"/>
                <a:cs typeface="Arial" charset="0"/>
              </a:rPr>
              <a:t>det</a:t>
            </a:r>
            <a:r>
              <a:rPr lang="en-US" sz="2500" dirty="0" smtClean="0">
                <a:latin typeface="+mj-lt"/>
                <a:cs typeface="Arial" charset="0"/>
              </a:rPr>
              <a:t>(L</a:t>
            </a:r>
            <a:r>
              <a:rPr lang="en-US" sz="2500" dirty="0">
                <a:latin typeface="+mj-lt"/>
                <a:cs typeface="Arial" charset="0"/>
              </a:rPr>
              <a:t>) ≤ </a:t>
            </a:r>
            <a:r>
              <a:rPr lang="en-US" sz="2500" dirty="0" err="1">
                <a:latin typeface="+mj-lt"/>
                <a:cs typeface="Arial" charset="0"/>
              </a:rPr>
              <a:t>det</a:t>
            </a:r>
            <a:r>
              <a:rPr lang="en-US" sz="2500" dirty="0">
                <a:latin typeface="+mj-lt"/>
                <a:cs typeface="Arial" charset="0"/>
              </a:rPr>
              <a:t>(L') ≤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||v||</a:t>
            </a:r>
            <a:r>
              <a:rPr lang="en-US" sz="2500" baseline="33000" dirty="0">
                <a:latin typeface="+mj-lt"/>
                <a:cs typeface="Arial" charset="0"/>
              </a:rPr>
              <a:t>n</a:t>
            </a:r>
            <a:r>
              <a:rPr lang="en-US" sz="2500" dirty="0">
                <a:latin typeface="+mj-lt"/>
                <a:cs typeface="Arial" charset="0"/>
              </a:rPr>
              <a:t> = ( λ</a:t>
            </a:r>
            <a:r>
              <a:rPr lang="en-US" sz="2500" baseline="-33000" dirty="0">
                <a:latin typeface="+mj-lt"/>
                <a:cs typeface="Arial" charset="0"/>
              </a:rPr>
              <a:t>1</a:t>
            </a:r>
            <a:r>
              <a:rPr lang="en-US" sz="2500" dirty="0">
                <a:latin typeface="+mj-lt"/>
                <a:cs typeface="Arial" charset="0"/>
              </a:rPr>
              <a:t>(L) )</a:t>
            </a:r>
            <a:r>
              <a:rPr lang="en-US" sz="2500" baseline="33000" dirty="0">
                <a:latin typeface="+mj-lt"/>
                <a:cs typeface="Arial" charset="0"/>
              </a:rPr>
              <a:t>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106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92896"/>
            <a:ext cx="7772400" cy="1362075"/>
          </a:xfrm>
        </p:spPr>
        <p:txBody>
          <a:bodyPr/>
          <a:lstStyle/>
          <a:p>
            <a:r>
              <a:rPr lang="en-US" dirty="0" smtClean="0"/>
              <a:t>Ring-sis and hash functions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501008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[</a:t>
            </a:r>
            <a:r>
              <a:rPr lang="en-US" sz="2600" dirty="0" err="1" smtClean="0">
                <a:solidFill>
                  <a:srgbClr val="00B050"/>
                </a:solidFill>
              </a:rPr>
              <a:t>Mic</a:t>
            </a:r>
            <a:r>
              <a:rPr lang="en-US" sz="2600" dirty="0" smtClean="0">
                <a:solidFill>
                  <a:srgbClr val="00B050"/>
                </a:solidFill>
              </a:rPr>
              <a:t> ‘02</a:t>
            </a:r>
            <a:r>
              <a:rPr lang="en-US" sz="2600" smtClean="0">
                <a:solidFill>
                  <a:srgbClr val="00B050"/>
                </a:solidFill>
              </a:rPr>
              <a:t>, PeiRos </a:t>
            </a:r>
            <a:r>
              <a:rPr lang="en-US" sz="2600" dirty="0" smtClean="0">
                <a:solidFill>
                  <a:srgbClr val="00B050"/>
                </a:solidFill>
              </a:rPr>
              <a:t>‘06, </a:t>
            </a:r>
            <a:r>
              <a:rPr lang="en-US" sz="2600" dirty="0" err="1" smtClean="0">
                <a:solidFill>
                  <a:srgbClr val="00B050"/>
                </a:solidFill>
              </a:rPr>
              <a:t>LyuMic</a:t>
            </a:r>
            <a:r>
              <a:rPr lang="en-US" sz="2600" dirty="0" smtClean="0">
                <a:solidFill>
                  <a:srgbClr val="00B050"/>
                </a:solidFill>
              </a:rPr>
              <a:t> ‘06]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Source of Inefficiency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951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951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951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951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23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523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23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523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095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095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095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6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095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7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667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667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667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9667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239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39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39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39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11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6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11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811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811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383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0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3383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383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383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33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95564" y="1892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34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95564" y="2349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795564" y="2806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6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795564" y="32637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" name="AutoShape 34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1295127" y="1892126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932487" y="2599357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39" name="AutoShape 36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16200000">
            <a:off x="3254102" y="2181051"/>
            <a:ext cx="336550" cy="3657600"/>
          </a:xfrm>
          <a:prstGeom prst="leftBrace">
            <a:avLst>
              <a:gd name="adj1" fmla="val 90566"/>
              <a:gd name="adj2" fmla="val 4999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252764" y="1892126"/>
            <a:ext cx="1588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738164" y="4178126"/>
            <a:ext cx="1371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2200" dirty="0" smtClean="0"/>
              <a:t>m</a:t>
            </a:r>
            <a:endParaRPr lang="en-US" sz="2200" dirty="0"/>
          </a:p>
        </p:txBody>
      </p:sp>
      <p:sp>
        <p:nvSpPr>
          <p:cNvPr id="42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20988" y="1149176"/>
            <a:ext cx="9144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latin typeface="+mj-lt"/>
              </a:rPr>
              <a:t>A</a:t>
            </a:r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254352" y="1892126"/>
            <a:ext cx="1587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2952" y="1088633"/>
            <a:ext cx="457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/>
          <a:p>
            <a:r>
              <a:rPr lang="en-US" sz="4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45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49288" y="6367288"/>
            <a:ext cx="80010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482952" y="37209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482952" y="4178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2952" y="4635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2952" y="5092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2952" y="37209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2952" y="41781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2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2952" y="46353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3" name="Rectangle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2952" y="5092526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4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2952" y="1903238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482952" y="2360438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6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482952" y="2817638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7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482952" y="3274838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372200" y="2492896"/>
            <a:ext cx="13716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latin typeface="+mj-lt"/>
              </a:rPr>
              <a:t>= h(z)</a:t>
            </a:r>
            <a:endParaRPr lang="en-US" sz="4000" dirty="0">
              <a:latin typeface="+mj-lt"/>
            </a:endParaRPr>
          </a:p>
        </p:txBody>
      </p:sp>
      <p:sp>
        <p:nvSpPr>
          <p:cNvPr id="5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-36512" y="5124276"/>
            <a:ext cx="66294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dirty="0" smtClean="0">
                <a:latin typeface="+mj-lt"/>
              </a:rPr>
              <a:t>Requires O(nm) </a:t>
            </a:r>
            <a:r>
              <a:rPr lang="en-US" sz="2600" dirty="0">
                <a:latin typeface="+mj-lt"/>
              </a:rPr>
              <a:t>storage</a:t>
            </a:r>
          </a:p>
          <a:p>
            <a:pPr>
              <a:lnSpc>
                <a:spcPct val="117000"/>
              </a:lnSpc>
            </a:pPr>
            <a:r>
              <a:rPr lang="en-US" sz="2600" dirty="0">
                <a:latin typeface="+mj-lt"/>
              </a:rPr>
              <a:t>Computing the function takes </a:t>
            </a:r>
            <a:r>
              <a:rPr lang="en-US" sz="2600" dirty="0" smtClean="0">
                <a:latin typeface="+mj-lt"/>
              </a:rPr>
              <a:t>O(nm) </a:t>
            </a:r>
            <a:r>
              <a:rPr lang="en-US" sz="2600" dirty="0">
                <a:latin typeface="+mj-lt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7476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Idea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37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37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37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37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09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09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809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09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381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1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1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1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3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3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953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953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3525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525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25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25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097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097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5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097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26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097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2669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669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69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669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24127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24127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724127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724127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5" name="AutoShape 34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1223689" y="1916832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327" y="2643907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37" name="AutoShape 36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16200000">
            <a:off x="3182664" y="2205757"/>
            <a:ext cx="336550" cy="3657600"/>
          </a:xfrm>
          <a:prstGeom prst="leftBrace">
            <a:avLst>
              <a:gd name="adj1" fmla="val 90566"/>
              <a:gd name="adj2" fmla="val 4999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666727" y="4202832"/>
            <a:ext cx="13716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2200" dirty="0" smtClean="0"/>
              <a:t>m</a:t>
            </a:r>
            <a:endParaRPr lang="en-US" sz="2200" dirty="0"/>
          </a:p>
        </p:txBody>
      </p:sp>
      <p:sp>
        <p:nvSpPr>
          <p:cNvPr id="41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-45070" y="5085184"/>
            <a:ext cx="73152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dirty="0">
                <a:latin typeface="+mj-lt"/>
              </a:rPr>
              <a:t>Now A only requires </a:t>
            </a:r>
            <a:r>
              <a:rPr lang="en-US" sz="2600" dirty="0" smtClean="0">
                <a:latin typeface="+mj-lt"/>
              </a:rPr>
              <a:t>O(m) storage</a:t>
            </a:r>
            <a:endParaRPr lang="en-US" sz="2600" dirty="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600" dirty="0" err="1">
                <a:latin typeface="+mj-lt"/>
              </a:rPr>
              <a:t>Az</a:t>
            </a:r>
            <a:r>
              <a:rPr lang="en-US" sz="2600" dirty="0">
                <a:latin typeface="+mj-lt"/>
              </a:rPr>
              <a:t> can be computed faster as well</a:t>
            </a:r>
          </a:p>
        </p:txBody>
      </p:sp>
      <p:sp>
        <p:nvSpPr>
          <p:cNvPr id="42" name="Rectangle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2952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482952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2952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82952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482952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482952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8" name="Rectangle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2952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9" name="Rectangle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2952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0" name="Rectangle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2952" y="1927945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1" name="Rectangle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2952" y="2385145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2" name="Rectangle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2952" y="2842345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3" name="Rectangle 5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2952" y="3299545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" name="Text Box 3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0988" y="1245890"/>
            <a:ext cx="9144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latin typeface="+mj-lt"/>
              </a:rPr>
              <a:t>A</a:t>
            </a:r>
          </a:p>
        </p:txBody>
      </p:sp>
      <p:sp>
        <p:nvSpPr>
          <p:cNvPr id="55" name="Text Box 4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482952" y="1185347"/>
            <a:ext cx="457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/>
          <a:p>
            <a:r>
              <a:rPr lang="en-US" sz="4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57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372200" y="2492896"/>
            <a:ext cx="13716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latin typeface="+mj-lt"/>
              </a:rPr>
              <a:t>= h(z)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20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Idea</a:t>
            </a:r>
            <a:endParaRPr lang="en-US" dirty="0"/>
          </a:p>
        </p:txBody>
      </p:sp>
      <p:sp>
        <p:nvSpPr>
          <p:cNvPr id="35" name="Text Box 3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79905" y="1245890"/>
            <a:ext cx="9144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/>
              <a:t>A</a:t>
            </a:r>
          </a:p>
        </p:txBody>
      </p:sp>
      <p:sp>
        <p:nvSpPr>
          <p:cNvPr id="83" name="Text Box 8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1560240" y="5211018"/>
            <a:ext cx="9372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2600" dirty="0">
                <a:latin typeface="+mj-lt"/>
              </a:rPr>
              <a:t>(4+7x+2x</a:t>
            </a:r>
            <a:r>
              <a:rPr lang="en-US" sz="2600" baseline="33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+x</a:t>
            </a:r>
            <a:r>
              <a:rPr lang="en-US" sz="2600" baseline="33000" dirty="0">
                <a:latin typeface="+mj-lt"/>
              </a:rPr>
              <a:t>3</a:t>
            </a:r>
            <a:r>
              <a:rPr lang="en-US" sz="2600" dirty="0">
                <a:latin typeface="+mj-lt"/>
              </a:rPr>
              <a:t>)(1+x</a:t>
            </a:r>
            <a:r>
              <a:rPr lang="en-US" sz="2600" baseline="33000" dirty="0">
                <a:latin typeface="+mj-lt"/>
              </a:rPr>
              <a:t>3</a:t>
            </a:r>
            <a:r>
              <a:rPr lang="en-US" sz="2600" dirty="0">
                <a:latin typeface="+mj-lt"/>
              </a:rPr>
              <a:t>) +(10+13x+x</a:t>
            </a:r>
            <a:r>
              <a:rPr lang="en-US" sz="2600" baseline="33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+7x</a:t>
            </a:r>
            <a:r>
              <a:rPr lang="en-US" sz="2600" baseline="33000" dirty="0">
                <a:latin typeface="+mj-lt"/>
              </a:rPr>
              <a:t>3</a:t>
            </a:r>
            <a:r>
              <a:rPr lang="en-US" sz="2600" dirty="0">
                <a:latin typeface="+mj-lt"/>
              </a:rPr>
              <a:t>)(x+x</a:t>
            </a:r>
            <a:r>
              <a:rPr lang="en-US" sz="2600" baseline="33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)  </a:t>
            </a:r>
          </a:p>
        </p:txBody>
      </p:sp>
      <p:sp>
        <p:nvSpPr>
          <p:cNvPr id="84" name="Text Box 8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660" y="6080968"/>
            <a:ext cx="5486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2600" dirty="0">
                <a:latin typeface="+mj-lt"/>
              </a:rPr>
              <a:t>in </a:t>
            </a:r>
            <a:r>
              <a:rPr lang="en-US" sz="2600" b="1" dirty="0" err="1">
                <a:latin typeface="+mj-lt"/>
              </a:rPr>
              <a:t>Z</a:t>
            </a:r>
            <a:r>
              <a:rPr lang="en-US" sz="2600" baseline="-33000" dirty="0" err="1">
                <a:latin typeface="+mj-lt"/>
              </a:rPr>
              <a:t>p</a:t>
            </a:r>
            <a:r>
              <a:rPr lang="en-US" sz="2600" dirty="0">
                <a:latin typeface="+mj-lt"/>
              </a:rPr>
              <a:t>[x]/(</a:t>
            </a:r>
            <a:r>
              <a:rPr lang="en-US" sz="2600" dirty="0" smtClean="0">
                <a:latin typeface="+mj-lt"/>
              </a:rPr>
              <a:t>x</a:t>
            </a:r>
            <a:r>
              <a:rPr lang="en-US" sz="2600" baseline="33000" dirty="0" smtClean="0">
                <a:latin typeface="+mj-lt"/>
              </a:rPr>
              <a:t>n</a:t>
            </a:r>
            <a:r>
              <a:rPr lang="en-US" sz="2600" dirty="0" smtClean="0">
                <a:latin typeface="+mj-lt"/>
              </a:rPr>
              <a:t>+1</a:t>
            </a:r>
            <a:r>
              <a:rPr lang="en-US" sz="2600" dirty="0">
                <a:latin typeface="+mj-lt"/>
              </a:rPr>
              <a:t>)</a:t>
            </a:r>
          </a:p>
        </p:txBody>
      </p:sp>
      <p:sp>
        <p:nvSpPr>
          <p:cNvPr id="85" name="Text Box 8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35896" y="1245890"/>
            <a:ext cx="457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08" rIns="90000" bIns="45000"/>
          <a:lstStyle/>
          <a:p>
            <a:r>
              <a:rPr lang="en-US" sz="4400" dirty="0">
                <a:solidFill>
                  <a:srgbClr val="000000"/>
                </a:solidFill>
              </a:rPr>
              <a:t>z</a:t>
            </a: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8684971" cy="33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4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Given k random polynomials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 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in </a:t>
            </a:r>
            <a:r>
              <a:rPr lang="en-US" sz="2800" b="1" dirty="0" err="1" smtClean="0"/>
              <a:t>Z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[x]/(x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+1),</a:t>
            </a:r>
          </a:p>
          <a:p>
            <a:pPr marL="0" indent="0" algn="ctr">
              <a:buNone/>
            </a:pPr>
            <a:r>
              <a:rPr lang="en-US" sz="2800" dirty="0"/>
              <a:t> </a:t>
            </a:r>
            <a:r>
              <a:rPr lang="en-US" sz="2800" dirty="0" smtClean="0"/>
              <a:t> find “small” polynomials z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 ,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such that</a:t>
            </a:r>
          </a:p>
          <a:p>
            <a:pPr marL="0" indent="0" algn="ctr">
              <a:buNone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z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 … +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= 0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6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64409" y="158005"/>
            <a:ext cx="2743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>
                <a:solidFill>
                  <a:srgbClr val="000000"/>
                </a:solidFill>
              </a:rPr>
              <a:t>Approximate SVP in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>
                <a:solidFill>
                  <a:srgbClr val="000000"/>
                </a:solidFill>
              </a:rPr>
              <a:t>(x</a:t>
            </a:r>
            <a:r>
              <a:rPr lang="en-US" sz="1600" baseline="30000">
                <a:solidFill>
                  <a:srgbClr val="000000"/>
                </a:solidFill>
              </a:rPr>
              <a:t>n</a:t>
            </a:r>
            <a:r>
              <a:rPr lang="en-US" sz="1600">
                <a:solidFill>
                  <a:srgbClr val="000000"/>
                </a:solidFill>
              </a:rPr>
              <a:t>+1)-ideal Lattices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" name="Oval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496" y="2215405"/>
            <a:ext cx="3124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Ring-SIS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859533" y="1072405"/>
            <a:ext cx="1374775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1" name="Freeform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691680" y="3129805"/>
            <a:ext cx="45719" cy="875259"/>
          </a:xfrm>
          <a:custGeom>
            <a:avLst/>
            <a:gdLst>
              <a:gd name="T0" fmla="*/ 0 w 1"/>
              <a:gd name="T1" fmla="*/ 0 h 4446"/>
              <a:gd name="T2" fmla="*/ 0 w 1"/>
              <a:gd name="T3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446">
                <a:moveTo>
                  <a:pt x="0" y="0"/>
                </a:moveTo>
                <a:lnTo>
                  <a:pt x="0" y="444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9736" y="3933056"/>
            <a:ext cx="3310136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One-Way Functions</a:t>
            </a:r>
          </a:p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Collision-Resistant Hash Functions</a:t>
            </a:r>
          </a:p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Digital Signatures</a:t>
            </a:r>
          </a:p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Identification Schemes</a:t>
            </a:r>
          </a:p>
          <a:p>
            <a:pPr algn="ctr">
              <a:lnSpc>
                <a:spcPct val="117000"/>
              </a:lnSpc>
            </a:pPr>
            <a:endParaRPr lang="en-US" sz="1600" dirty="0">
              <a:latin typeface="+mn-lt"/>
            </a:endParaRPr>
          </a:p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(</a:t>
            </a:r>
            <a:r>
              <a:rPr lang="en-US" sz="1600" dirty="0" err="1">
                <a:latin typeface="+mn-lt"/>
              </a:rPr>
              <a:t>Minicrypt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541" y="1242268"/>
            <a:ext cx="9144000" cy="158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0141" y="343784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Worst-Case</a:t>
            </a:r>
          </a:p>
        </p:txBody>
      </p:sp>
      <p:sp>
        <p:nvSpPr>
          <p:cNvPr id="17" name="Freeform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43541" y="1412776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Average-Case</a:t>
            </a:r>
          </a:p>
        </p:txBody>
      </p:sp>
    </p:spTree>
    <p:extLst>
      <p:ext uri="{BB962C8B-B14F-4D97-AF65-F5344CB8AC3E}">
        <p14:creationId xmlns:p14="http://schemas.microsoft.com/office/powerpoint/2010/main" val="2975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82949"/>
            <a:ext cx="7772400" cy="1362075"/>
          </a:xfrm>
        </p:spPr>
        <p:txBody>
          <a:bodyPr/>
          <a:lstStyle/>
          <a:p>
            <a:r>
              <a:rPr lang="en-US" dirty="0" smtClean="0"/>
              <a:t>Ring-</a:t>
            </a:r>
            <a:r>
              <a:rPr lang="en-US" dirty="0" err="1" smtClean="0"/>
              <a:t>lwe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224589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[</a:t>
            </a:r>
            <a:r>
              <a:rPr lang="en-US" sz="2600" dirty="0" err="1" smtClean="0">
                <a:solidFill>
                  <a:srgbClr val="00B050"/>
                </a:solidFill>
              </a:rPr>
              <a:t>LyuPeiReg</a:t>
            </a:r>
            <a:r>
              <a:rPr lang="en-US" sz="2600" dirty="0" smtClean="0">
                <a:solidFill>
                  <a:srgbClr val="00B050"/>
                </a:solidFill>
              </a:rPr>
              <a:t> ‘10]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708920"/>
            <a:ext cx="7772400" cy="1362075"/>
          </a:xfrm>
        </p:spPr>
        <p:txBody>
          <a:bodyPr/>
          <a:lstStyle/>
          <a:p>
            <a:r>
              <a:rPr lang="en-US" dirty="0" smtClean="0"/>
              <a:t>Ideal lattices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Source of Inefficiency in </a:t>
            </a:r>
            <a:br>
              <a:rPr lang="en-US" smtClean="0"/>
            </a:br>
            <a:r>
              <a:rPr lang="en-US" smtClean="0"/>
              <a:t>LWE Constructions</a:t>
            </a:r>
            <a:endParaRPr lang="en-US"/>
          </a:p>
        </p:txBody>
      </p:sp>
      <p:sp>
        <p:nvSpPr>
          <p:cNvPr id="21" name="AutoShape 3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93874" y="1916832"/>
            <a:ext cx="228600" cy="3657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3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3538463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 smtClean="0">
                <a:solidFill>
                  <a:srgbClr val="000000"/>
                </a:solidFill>
              </a:rPr>
              <a:t>m</a:t>
            </a: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41" name="AutoShape 3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6200000">
            <a:off x="1840831" y="4912741"/>
            <a:ext cx="336550" cy="1833563"/>
          </a:xfrm>
          <a:prstGeom prst="leftBrace">
            <a:avLst>
              <a:gd name="adj1" fmla="val 90566"/>
              <a:gd name="adj2" fmla="val 4999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3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81763" y="5997798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 smtClean="0">
                <a:solidFill>
                  <a:srgbClr val="000000"/>
                </a:solidFill>
              </a:rPr>
              <a:t>n</a:t>
            </a: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43" name="Rectangle 5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34073" y="19168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Rectangle 5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34073" y="23740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5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4073" y="28312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Rectangle 5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34073" y="32884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808" y="37209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86808" y="41781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86808" y="46353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86808" y="50925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4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6808" y="37209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4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86808" y="41781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Rectangle 4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86808" y="46353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ectangle 5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86808" y="50925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5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86808" y="19032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5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86808" y="23604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Rectangle 5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86808" y="28176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5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86808" y="32748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Rectangle 4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295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4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295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4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8295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4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8295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4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295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4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295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4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8295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Rectangle 5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295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ectangle 5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8295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ectangle 5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295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Rectangle 5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295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Rectangle 5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48295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32040" y="351442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=</a:t>
            </a:r>
            <a:endParaRPr lang="en-US" sz="3200"/>
          </a:p>
        </p:txBody>
      </p:sp>
      <p:sp>
        <p:nvSpPr>
          <p:cNvPr id="90" name="TextBox 89"/>
          <p:cNvSpPr txBox="1"/>
          <p:nvPr/>
        </p:nvSpPr>
        <p:spPr>
          <a:xfrm>
            <a:off x="3635896" y="34421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+</a:t>
            </a:r>
            <a:endParaRPr lang="en-US" sz="3200"/>
          </a:p>
        </p:txBody>
      </p:sp>
      <p:sp>
        <p:nvSpPr>
          <p:cNvPr id="91" name="Rectangle 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094706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" name="Rectangle 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094706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3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094706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094706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51906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96" name="Rectangle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551906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7" name="Rectangle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51906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98" name="Rectangle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551906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9" name="Rectangle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009106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00" name="Rectangle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009106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1" name="Rectangle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009106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02" name="Rectangle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009106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03" name="Rectangle 1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466306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04" name="Rectangle 15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466306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5" name="Rectangle 1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66306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6" name="Rectangle 1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66306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07" name="Rectangle 18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1094706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8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094706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109" name="Rectangle 2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094706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2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094706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11" name="Rectangle 22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551906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12" name="Rectangle 2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551906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3" name="Rectangle 24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551906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4" name="Rectangle 25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551906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5" name="Rectangle 26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009106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6" name="Rectangle 27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009106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7" name="Rectangle 28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009106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18" name="Rectangle 2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009106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19" name="Rectangle 30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466306" y="37456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20" name="Rectangle 31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66306" y="4202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1" name="Rectangle 32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466306" y="4660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22" name="Rectangle 33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466306" y="5117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3" name="Line 37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2923506" y="3745632"/>
            <a:ext cx="1588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4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2925094" y="3745632"/>
            <a:ext cx="1587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the Same “Efficient Idea”? </a:t>
            </a: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391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9391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9391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9391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5111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5111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5111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5111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0831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0831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0831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831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6551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551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6551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46551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" name="AutoShape 3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793874" y="1916832"/>
            <a:ext cx="228600" cy="3657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3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9512" y="3538463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 smtClean="0">
                <a:solidFill>
                  <a:srgbClr val="000000"/>
                </a:solidFill>
              </a:rPr>
              <a:t>m</a:t>
            </a: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41" name="AutoShape 36"/>
          <p:cNvSpPr>
            <a:spLocks/>
          </p:cNvSpPr>
          <p:nvPr>
            <p:custDataLst>
              <p:tags r:id="rId19"/>
            </p:custDataLst>
          </p:nvPr>
        </p:nvSpPr>
        <p:spPr bwMode="auto">
          <a:xfrm rot="16200000">
            <a:off x="1840831" y="4912741"/>
            <a:ext cx="336550" cy="1833563"/>
          </a:xfrm>
          <a:prstGeom prst="leftBrace">
            <a:avLst>
              <a:gd name="adj1" fmla="val 90566"/>
              <a:gd name="adj2" fmla="val 4999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3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81763" y="5997798"/>
            <a:ext cx="4572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/>
          <a:p>
            <a:pPr algn="ctr"/>
            <a:r>
              <a:rPr lang="en-US" sz="2200" smtClean="0">
                <a:solidFill>
                  <a:srgbClr val="000000"/>
                </a:solidFill>
              </a:rPr>
              <a:t>n</a:t>
            </a: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43" name="Rectangle 5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4073" y="19168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Rectangle 5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4073" y="23740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5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4073" y="28312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Rectangle 5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134073" y="3288432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86808" y="37209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86808" y="41781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6808" y="46353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6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86808" y="50925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4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86808" y="37209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4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86808" y="41781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Rectangle 4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86808" y="46353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ectangle 5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86808" y="5092526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186808" y="19032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5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86808" y="23604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Rectangl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86808" y="28176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86808" y="32748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Rectangle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8295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295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4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48295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295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4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8295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4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48295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4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48295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Rectangle 5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295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ectangle 51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2952" y="19168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ectangle 5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2952" y="23740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Rectangle 5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2952" y="28312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Rectangle 5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2952" y="3288432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109391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4" name="Rectangle 7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09391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5" name="Rectangle 7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09391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6" name="Rectangle 7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09391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7" name="Rectangle 76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55111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55111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9" name="Rectangle 78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55111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" name="Rectangle 79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55111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1" name="Rectangle 80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00831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00831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00831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4" name="Rectangle 83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00831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5" name="Rectangle 84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465512" y="37345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65512" y="41917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465512" y="46489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465512" y="510612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932040" y="351442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=</a:t>
            </a:r>
            <a:endParaRPr lang="en-US" sz="3200"/>
          </a:p>
        </p:txBody>
      </p:sp>
      <p:sp>
        <p:nvSpPr>
          <p:cNvPr id="90" name="TextBox 89"/>
          <p:cNvSpPr txBox="1"/>
          <p:nvPr/>
        </p:nvSpPr>
        <p:spPr>
          <a:xfrm>
            <a:off x="3635896" y="34421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+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94397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64409" y="158005"/>
            <a:ext cx="2743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Approximate SVP in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(x</a:t>
            </a:r>
            <a:r>
              <a:rPr lang="en-US" sz="1600" baseline="30000" dirty="0" smtClean="0">
                <a:solidFill>
                  <a:srgbClr val="000000"/>
                </a:solidFill>
              </a:rPr>
              <a:t>n</a:t>
            </a:r>
            <a:r>
              <a:rPr lang="en-US" sz="1600" dirty="0" smtClean="0">
                <a:solidFill>
                  <a:srgbClr val="000000"/>
                </a:solidFill>
              </a:rPr>
              <a:t>+1)-ideal Lattices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3609" y="2202705"/>
            <a:ext cx="31242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600">
                <a:solidFill>
                  <a:srgbClr val="000000"/>
                </a:solidFill>
              </a:rPr>
              <a:t>Learning With Errors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600">
                <a:solidFill>
                  <a:srgbClr val="000000"/>
                </a:solidFill>
              </a:rPr>
              <a:t>Problem  (LWE)</a:t>
            </a:r>
          </a:p>
        </p:txBody>
      </p:sp>
      <p:sp>
        <p:nvSpPr>
          <p:cNvPr id="1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061521" y="1072405"/>
            <a:ext cx="13716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" name="Freeform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876256" y="3129805"/>
            <a:ext cx="45719" cy="875259"/>
          </a:xfrm>
          <a:custGeom>
            <a:avLst/>
            <a:gdLst>
              <a:gd name="T0" fmla="*/ 0 w 1"/>
              <a:gd name="T1" fmla="*/ 0 h 4446"/>
              <a:gd name="T2" fmla="*/ 0 w 1"/>
              <a:gd name="T3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446">
                <a:moveTo>
                  <a:pt x="0" y="0"/>
                </a:moveTo>
                <a:lnTo>
                  <a:pt x="0" y="444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0520" y="4005064"/>
            <a:ext cx="45720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1600" dirty="0">
                <a:latin typeface="+mn-lt"/>
              </a:rPr>
              <a:t>Public Key </a:t>
            </a:r>
            <a:r>
              <a:rPr lang="en-US" sz="1600" dirty="0" smtClean="0">
                <a:latin typeface="+mn-lt"/>
              </a:rPr>
              <a:t>Encryption …</a:t>
            </a:r>
            <a:endParaRPr lang="en-US" sz="1600" dirty="0">
              <a:latin typeface="+mn-lt"/>
            </a:endParaRPr>
          </a:p>
          <a:p>
            <a:pPr algn="ctr">
              <a:lnSpc>
                <a:spcPct val="117000"/>
              </a:lnSpc>
            </a:pPr>
            <a:r>
              <a:rPr lang="en-US" sz="1600" dirty="0" smtClean="0">
                <a:latin typeface="+mn-lt"/>
              </a:rPr>
              <a:t>(</a:t>
            </a:r>
            <a:r>
              <a:rPr lang="en-US" sz="1600" dirty="0" err="1">
                <a:latin typeface="+mn-lt"/>
              </a:rPr>
              <a:t>Cryptomania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541" y="1242268"/>
            <a:ext cx="9144000" cy="158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6" name="Freeform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0141" y="343784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Worst-Case</a:t>
            </a:r>
          </a:p>
        </p:txBody>
      </p:sp>
      <p:sp>
        <p:nvSpPr>
          <p:cNvPr id="17" name="Freeform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43541" y="1412776"/>
            <a:ext cx="1828800" cy="685800"/>
          </a:xfrm>
          <a:custGeom>
            <a:avLst/>
            <a:gdLst>
              <a:gd name="T0" fmla="*/ 800 w 884"/>
              <a:gd name="T1" fmla="*/ 349 h 526"/>
              <a:gd name="T2" fmla="*/ 812 w 884"/>
              <a:gd name="T3" fmla="*/ 373 h 526"/>
              <a:gd name="T4" fmla="*/ 800 w 884"/>
              <a:gd name="T5" fmla="*/ 426 h 526"/>
              <a:gd name="T6" fmla="*/ 740 w 884"/>
              <a:gd name="T7" fmla="*/ 485 h 526"/>
              <a:gd name="T8" fmla="*/ 639 w 884"/>
              <a:gd name="T9" fmla="*/ 509 h 526"/>
              <a:gd name="T10" fmla="*/ 579 w 884"/>
              <a:gd name="T11" fmla="*/ 503 h 526"/>
              <a:gd name="T12" fmla="*/ 531 w 884"/>
              <a:gd name="T13" fmla="*/ 485 h 526"/>
              <a:gd name="T14" fmla="*/ 501 w 884"/>
              <a:gd name="T15" fmla="*/ 515 h 526"/>
              <a:gd name="T16" fmla="*/ 460 w 884"/>
              <a:gd name="T17" fmla="*/ 526 h 526"/>
              <a:gd name="T18" fmla="*/ 418 w 884"/>
              <a:gd name="T19" fmla="*/ 515 h 526"/>
              <a:gd name="T20" fmla="*/ 394 w 884"/>
              <a:gd name="T21" fmla="*/ 485 h 526"/>
              <a:gd name="T22" fmla="*/ 352 w 884"/>
              <a:gd name="T23" fmla="*/ 497 h 526"/>
              <a:gd name="T24" fmla="*/ 310 w 884"/>
              <a:gd name="T25" fmla="*/ 503 h 526"/>
              <a:gd name="T26" fmla="*/ 221 w 884"/>
              <a:gd name="T27" fmla="*/ 485 h 526"/>
              <a:gd name="T28" fmla="*/ 161 w 884"/>
              <a:gd name="T29" fmla="*/ 444 h 526"/>
              <a:gd name="T30" fmla="*/ 137 w 884"/>
              <a:gd name="T31" fmla="*/ 414 h 526"/>
              <a:gd name="T32" fmla="*/ 137 w 884"/>
              <a:gd name="T33" fmla="*/ 414 h 526"/>
              <a:gd name="T34" fmla="*/ 90 w 884"/>
              <a:gd name="T35" fmla="*/ 408 h 526"/>
              <a:gd name="T36" fmla="*/ 24 w 884"/>
              <a:gd name="T37" fmla="*/ 373 h 526"/>
              <a:gd name="T38" fmla="*/ 0 w 884"/>
              <a:gd name="T39" fmla="*/ 308 h 526"/>
              <a:gd name="T40" fmla="*/ 30 w 884"/>
              <a:gd name="T41" fmla="*/ 242 h 526"/>
              <a:gd name="T42" fmla="*/ 101 w 884"/>
              <a:gd name="T43" fmla="*/ 201 h 526"/>
              <a:gd name="T44" fmla="*/ 101 w 884"/>
              <a:gd name="T45" fmla="*/ 201 h 526"/>
              <a:gd name="T46" fmla="*/ 95 w 884"/>
              <a:gd name="T47" fmla="*/ 189 h 526"/>
              <a:gd name="T48" fmla="*/ 78 w 884"/>
              <a:gd name="T49" fmla="*/ 160 h 526"/>
              <a:gd name="T50" fmla="*/ 84 w 884"/>
              <a:gd name="T51" fmla="*/ 100 h 526"/>
              <a:gd name="T52" fmla="*/ 149 w 884"/>
              <a:gd name="T53" fmla="*/ 47 h 526"/>
              <a:gd name="T54" fmla="*/ 227 w 884"/>
              <a:gd name="T55" fmla="*/ 41 h 526"/>
              <a:gd name="T56" fmla="*/ 275 w 884"/>
              <a:gd name="T57" fmla="*/ 59 h 526"/>
              <a:gd name="T58" fmla="*/ 298 w 884"/>
              <a:gd name="T59" fmla="*/ 77 h 526"/>
              <a:gd name="T60" fmla="*/ 304 w 884"/>
              <a:gd name="T61" fmla="*/ 77 h 526"/>
              <a:gd name="T62" fmla="*/ 304 w 884"/>
              <a:gd name="T63" fmla="*/ 77 h 526"/>
              <a:gd name="T64" fmla="*/ 310 w 884"/>
              <a:gd name="T65" fmla="*/ 77 h 526"/>
              <a:gd name="T66" fmla="*/ 340 w 884"/>
              <a:gd name="T67" fmla="*/ 53 h 526"/>
              <a:gd name="T68" fmla="*/ 382 w 884"/>
              <a:gd name="T69" fmla="*/ 41 h 526"/>
              <a:gd name="T70" fmla="*/ 406 w 884"/>
              <a:gd name="T71" fmla="*/ 47 h 526"/>
              <a:gd name="T72" fmla="*/ 430 w 884"/>
              <a:gd name="T73" fmla="*/ 53 h 526"/>
              <a:gd name="T74" fmla="*/ 436 w 884"/>
              <a:gd name="T75" fmla="*/ 53 h 526"/>
              <a:gd name="T76" fmla="*/ 436 w 884"/>
              <a:gd name="T77" fmla="*/ 47 h 526"/>
              <a:gd name="T78" fmla="*/ 496 w 884"/>
              <a:gd name="T79" fmla="*/ 12 h 526"/>
              <a:gd name="T80" fmla="*/ 573 w 884"/>
              <a:gd name="T81" fmla="*/ 0 h 526"/>
              <a:gd name="T82" fmla="*/ 669 w 884"/>
              <a:gd name="T83" fmla="*/ 24 h 526"/>
              <a:gd name="T84" fmla="*/ 722 w 884"/>
              <a:gd name="T85" fmla="*/ 77 h 526"/>
              <a:gd name="T86" fmla="*/ 728 w 884"/>
              <a:gd name="T87" fmla="*/ 118 h 526"/>
              <a:gd name="T88" fmla="*/ 728 w 884"/>
              <a:gd name="T89" fmla="*/ 124 h 526"/>
              <a:gd name="T90" fmla="*/ 734 w 884"/>
              <a:gd name="T91" fmla="*/ 130 h 526"/>
              <a:gd name="T92" fmla="*/ 746 w 884"/>
              <a:gd name="T93" fmla="*/ 130 h 526"/>
              <a:gd name="T94" fmla="*/ 794 w 884"/>
              <a:gd name="T95" fmla="*/ 136 h 526"/>
              <a:gd name="T96" fmla="*/ 860 w 884"/>
              <a:gd name="T97" fmla="*/ 171 h 526"/>
              <a:gd name="T98" fmla="*/ 884 w 884"/>
              <a:gd name="T99" fmla="*/ 237 h 526"/>
              <a:gd name="T100" fmla="*/ 860 w 884"/>
              <a:gd name="T101" fmla="*/ 296 h 526"/>
              <a:gd name="T102" fmla="*/ 794 w 884"/>
              <a:gd name="T103" fmla="*/ 337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000000"/>
                </a:solidFill>
              </a:rPr>
              <a:t>Average-Case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7609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(quantum reduction)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Ring-LWE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5536" y="1628800"/>
            <a:ext cx="8032320" cy="4611364"/>
          </a:xfrm>
          <a:ln/>
        </p:spPr>
        <p:txBody>
          <a:bodyPr tIns="0">
            <a:normAutofit/>
          </a:bodyPr>
          <a:lstStyle/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latin typeface="+mj-lt"/>
              </a:rPr>
              <a:t>Ring R=Z</a:t>
            </a:r>
            <a:r>
              <a:rPr lang="en-US" sz="2200" baseline="-33000">
                <a:latin typeface="+mj-lt"/>
              </a:rPr>
              <a:t>q</a:t>
            </a:r>
            <a:r>
              <a:rPr lang="en-US" sz="2200">
                <a:latin typeface="+mj-lt"/>
              </a:rPr>
              <a:t>[x]/(x</a:t>
            </a:r>
            <a:r>
              <a:rPr lang="en-US" sz="2200" baseline="33000">
                <a:latin typeface="+mj-lt"/>
              </a:rPr>
              <a:t>n</a:t>
            </a:r>
            <a:r>
              <a:rPr lang="en-US" sz="2200">
                <a:latin typeface="+mj-lt"/>
              </a:rPr>
              <a:t>+1)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latin typeface="+mj-lt"/>
              </a:rPr>
              <a:t>Given: 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>
                <a:latin typeface="+mj-lt"/>
              </a:rPr>
              <a:t>, </a:t>
            </a: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smtClean="0">
                <a:latin typeface="+mj-lt"/>
              </a:rPr>
              <a:t>+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smtClean="0">
                <a:solidFill>
                  <a:srgbClr val="FF0000"/>
                </a:solidFill>
                <a:latin typeface="+mj-lt"/>
              </a:rPr>
              <a:t>1</a:t>
            </a:r>
            <a:endParaRPr lang="en-US" sz="2200" baseline="-33000">
              <a:solidFill>
                <a:srgbClr val="FF0000"/>
              </a:solidFill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>
                <a:latin typeface="+mj-lt"/>
              </a:rPr>
              <a:t>, </a:t>
            </a: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smtClean="0">
                <a:latin typeface="+mj-lt"/>
              </a:rPr>
              <a:t>+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smtClean="0">
                <a:solidFill>
                  <a:srgbClr val="FF0000"/>
                </a:solidFill>
                <a:latin typeface="+mj-lt"/>
              </a:rPr>
              <a:t>2</a:t>
            </a:r>
            <a:endParaRPr lang="en-US" sz="2200" baseline="-33000">
              <a:solidFill>
                <a:srgbClr val="FF0000"/>
              </a:solidFill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latin typeface="+mj-lt"/>
              </a:rPr>
              <a:t> … 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k</a:t>
            </a:r>
            <a:r>
              <a:rPr lang="en-US" sz="2200">
                <a:latin typeface="+mj-lt"/>
              </a:rPr>
              <a:t>, </a:t>
            </a:r>
            <a:r>
              <a:rPr lang="en-US" sz="2200" smtClean="0">
                <a:latin typeface="+mj-lt"/>
              </a:rPr>
              <a:t>a</a:t>
            </a:r>
            <a:r>
              <a:rPr lang="en-US" sz="2200" baseline="-33000" smtClean="0">
                <a:latin typeface="+mj-lt"/>
              </a:rPr>
              <a:t>k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200" smtClean="0">
                <a:latin typeface="+mj-lt"/>
              </a:rPr>
              <a:t>+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 smtClean="0">
                <a:solidFill>
                  <a:srgbClr val="FF0000"/>
                </a:solidFill>
                <a:latin typeface="+mj-lt"/>
              </a:rPr>
              <a:t>k</a:t>
            </a:r>
            <a:endParaRPr lang="en-US" sz="2200" baseline="-33000">
              <a:solidFill>
                <a:srgbClr val="FF0000"/>
              </a:solidFill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latin typeface="+mj-lt"/>
              </a:rPr>
              <a:t>Find: 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s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solidFill>
                  <a:srgbClr val="FF0000"/>
                </a:solidFill>
              </a:rPr>
              <a:t>s</a:t>
            </a:r>
            <a:r>
              <a:rPr lang="en-US" sz="2200"/>
              <a:t> is random in </a:t>
            </a:r>
            <a:r>
              <a:rPr lang="en-US" sz="2200" smtClean="0"/>
              <a:t>R</a:t>
            </a:r>
            <a:endParaRPr lang="en-US" sz="2200">
              <a:solidFill>
                <a:srgbClr val="FF0000"/>
              </a:solidFill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200" baseline="-33000">
                <a:solidFill>
                  <a:srgbClr val="FF0000"/>
                </a:solidFill>
                <a:latin typeface="+mj-lt"/>
              </a:rPr>
              <a:t>i </a:t>
            </a:r>
            <a:r>
              <a:rPr lang="en-US" sz="2200">
                <a:latin typeface="+mj-lt"/>
              </a:rPr>
              <a:t>are “small</a:t>
            </a:r>
            <a:r>
              <a:rPr lang="en-US" sz="2200" smtClean="0">
                <a:latin typeface="+mj-lt"/>
              </a:rPr>
              <a:t>” (</a:t>
            </a:r>
            <a:r>
              <a:rPr lang="en-US" sz="2200">
                <a:latin typeface="+mj-lt"/>
              </a:rPr>
              <a:t>distribution symmetric around 0</a:t>
            </a:r>
            <a:r>
              <a:rPr lang="en-US" sz="2200" smtClean="0">
                <a:latin typeface="+mj-lt"/>
              </a:rPr>
              <a:t>)</a:t>
            </a:r>
            <a:endParaRPr lang="en-US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1331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  <p:custDataLst>
              <p:tags r:id="rId1"/>
            </p:custDataLst>
          </p:nvPr>
        </p:nvSpPr>
        <p:spPr>
          <a:xfrm>
            <a:off x="395536" y="1460326"/>
            <a:ext cx="8032320" cy="3984898"/>
          </a:xfrm>
          <a:ln/>
        </p:spPr>
        <p:txBody>
          <a:bodyPr anchor="t">
            <a:noAutofit/>
          </a:bodyPr>
          <a:lstStyle/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Ring R=Z</a:t>
            </a:r>
            <a:r>
              <a:rPr lang="en-US" sz="2200" baseline="-33000"/>
              <a:t>q</a:t>
            </a:r>
            <a:r>
              <a:rPr lang="en-US" sz="2200"/>
              <a:t>[x]/(x</a:t>
            </a:r>
            <a:r>
              <a:rPr lang="en-US" sz="2200" baseline="33000"/>
              <a:t>n</a:t>
            </a:r>
            <a:r>
              <a:rPr lang="en-US" sz="2200"/>
              <a:t>+1)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Given: </a:t>
            </a: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1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2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>
                <a:solidFill>
                  <a:schemeClr val="tx1"/>
                </a:solidFill>
                <a:latin typeface="+mj-lt"/>
              </a:rPr>
              <a:t> … </a:t>
            </a:r>
          </a:p>
          <a:p>
            <a:pPr marL="1566743" lvl="1" indent="-519848" algn="l">
              <a:lnSpc>
                <a:spcPct val="117000"/>
              </a:lnSpc>
              <a:spcAft>
                <a:spcPts val="1032"/>
              </a:spcAft>
              <a:buClr>
                <a:srgbClr val="FF6633"/>
              </a:buClr>
              <a:buSzPct val="7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200" baseline="-33000" smtClean="0">
                <a:solidFill>
                  <a:schemeClr val="tx1"/>
                </a:solidFill>
                <a:latin typeface="+mj-lt"/>
              </a:rPr>
              <a:t>k</a:t>
            </a:r>
            <a:endParaRPr lang="en-US" sz="2200" baseline="-33000">
              <a:solidFill>
                <a:schemeClr val="tx1"/>
              </a:solidFill>
              <a:latin typeface="+mj-lt"/>
            </a:endParaRP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Question: Does there exist an s and “small” 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                      e</a:t>
            </a:r>
            <a:r>
              <a:rPr lang="en-US" sz="2200" baseline="-33000" smtClean="0"/>
              <a:t>1</a:t>
            </a:r>
            <a:r>
              <a:rPr lang="en-US" sz="2200"/>
              <a:t>, … , e</a:t>
            </a:r>
            <a:r>
              <a:rPr lang="en-US" sz="2200" baseline="-33000"/>
              <a:t>k</a:t>
            </a:r>
            <a:r>
              <a:rPr lang="en-US" sz="2200"/>
              <a:t> </a:t>
            </a:r>
            <a:r>
              <a:rPr lang="en-US" sz="2200" smtClean="0"/>
              <a:t>such </a:t>
            </a:r>
            <a:r>
              <a:rPr lang="en-US" sz="2200"/>
              <a:t>that </a:t>
            </a:r>
            <a:r>
              <a:rPr lang="en-US" sz="2200" smtClean="0"/>
              <a:t>b</a:t>
            </a:r>
            <a:r>
              <a:rPr lang="en-US" sz="2200" baseline="-33000" smtClean="0"/>
              <a:t>i</a:t>
            </a:r>
            <a:r>
              <a:rPr lang="en-US" sz="2200" smtClean="0"/>
              <a:t>=a</a:t>
            </a:r>
            <a:r>
              <a:rPr lang="en-US" sz="2200" baseline="-33000" smtClean="0"/>
              <a:t>i</a:t>
            </a:r>
            <a:r>
              <a:rPr lang="en-US" sz="2200" smtClean="0"/>
              <a:t>s+e</a:t>
            </a:r>
            <a:r>
              <a:rPr lang="en-US" sz="2200" baseline="-33000" smtClean="0"/>
              <a:t>i</a:t>
            </a:r>
            <a:r>
              <a:rPr lang="en-US" sz="2200" smtClean="0"/>
              <a:t> </a:t>
            </a:r>
          </a:p>
          <a:p>
            <a:pPr marL="97922" algn="l">
              <a:lnSpc>
                <a:spcPct val="117000"/>
              </a:lnSpc>
              <a:spcAft>
                <a:spcPts val="1293"/>
              </a:spcAft>
              <a:buClr>
                <a:srgbClr val="FF6633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/>
              <a:t>                   or are </a:t>
            </a:r>
            <a:r>
              <a:rPr lang="en-US" sz="2200"/>
              <a:t>all </a:t>
            </a:r>
            <a:r>
              <a:rPr lang="en-US" sz="2200" smtClean="0"/>
              <a:t>b</a:t>
            </a:r>
            <a:r>
              <a:rPr lang="en-US" sz="2200" baseline="-33000" smtClean="0"/>
              <a:t>i </a:t>
            </a:r>
            <a:r>
              <a:rPr lang="en-US" sz="2200"/>
              <a:t>uniformly random in R?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1"/>
            <p:custDataLst>
              <p:tags r:id="rId2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 tIns="0" anchor="ctr"/>
          <a:lstStyle/>
          <a:p>
            <a:pPr marL="0" indent="0" algn="ctr"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4000">
                <a:latin typeface="+mj-lt"/>
              </a:rPr>
              <a:t>Decision Ring-LWE</a:t>
            </a:r>
          </a:p>
        </p:txBody>
      </p:sp>
    </p:spTree>
    <p:extLst>
      <p:ext uri="{BB962C8B-B14F-4D97-AF65-F5344CB8AC3E}">
        <p14:creationId xmlns:p14="http://schemas.microsoft.com/office/powerpoint/2010/main" val="3622820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080" y="4028089"/>
            <a:ext cx="2280960" cy="2281199"/>
          </a:xfrm>
          <a:prstGeom prst="roundRect">
            <a:avLst>
              <a:gd name="adj" fmla="val 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10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2080" y="1124744"/>
            <a:ext cx="2280960" cy="2695963"/>
          </a:xfrm>
          <a:prstGeom prst="roundRect">
            <a:avLst>
              <a:gd name="adj" fmla="val 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07360" y="87850"/>
            <a:ext cx="8709120" cy="1517919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Decision Ring-LWE Problem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080" y="1137707"/>
            <a:ext cx="2488320" cy="261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u="sng">
                <a:latin typeface="+mj-lt"/>
              </a:rPr>
              <a:t>World 1: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s in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in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e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and “small”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2080" y="3951762"/>
            <a:ext cx="2280960" cy="228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u="sng">
                <a:latin typeface="+mj-lt"/>
              </a:rPr>
              <a:t>World 2: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in R</a:t>
            </a:r>
          </a:p>
          <a:p>
            <a:pPr>
              <a:lnSpc>
                <a:spcPct val="117000"/>
              </a:lnSpc>
            </a:pPr>
            <a:endParaRPr lang="en-US">
              <a:latin typeface="+mj-lt"/>
              <a:cs typeface="Arial" charset="0"/>
            </a:endParaRP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7414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04640" y="2606664"/>
            <a:ext cx="2439568" cy="1932703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Decision Ring-LWE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1741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58880" y="4026650"/>
            <a:ext cx="2280960" cy="1454553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23520" y="3089111"/>
            <a:ext cx="1451520" cy="62214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516000" y="3820707"/>
            <a:ext cx="4032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51400" y="3573016"/>
            <a:ext cx="23011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I am in World 1 (or 2)</a:t>
            </a:r>
          </a:p>
        </p:txBody>
      </p:sp>
      <p:sp>
        <p:nvSpPr>
          <p:cNvPr id="17419" name="AutoShape 11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1320480" y="4955546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7420" name="AutoShape 12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073600" y="2445363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233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What We Want to Construct</a:t>
            </a:r>
          </a:p>
        </p:txBody>
      </p:sp>
      <p:sp>
        <p:nvSpPr>
          <p:cNvPr id="18434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2080" y="1196752"/>
            <a:ext cx="2280960" cy="2695963"/>
          </a:xfrm>
          <a:prstGeom prst="roundRect">
            <a:avLst>
              <a:gd name="adj" fmla="val 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080" y="1211154"/>
            <a:ext cx="2488320" cy="261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s in ring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a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uniformly random 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   in ring R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e</a:t>
            </a:r>
            <a:r>
              <a:rPr lang="en-US" baseline="-33000">
                <a:latin typeface="+mj-lt"/>
              </a:rPr>
              <a:t>i</a:t>
            </a:r>
            <a:r>
              <a:rPr lang="en-US">
                <a:latin typeface="+mj-lt"/>
              </a:rPr>
              <a:t> random and “small”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1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1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2</a:t>
            </a:r>
            <a:r>
              <a:rPr lang="en-US">
                <a:latin typeface="+mj-lt"/>
              </a:rPr>
              <a:t>)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     …</a:t>
            </a:r>
          </a:p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(a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,b</a:t>
            </a:r>
            <a:r>
              <a:rPr lang="en-US" baseline="-33000">
                <a:latin typeface="+mj-lt"/>
              </a:rPr>
              <a:t>k </a:t>
            </a:r>
            <a:r>
              <a:rPr lang="en-US">
                <a:latin typeface="+mj-lt"/>
              </a:rPr>
              <a:t>= a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s+e</a:t>
            </a:r>
            <a:r>
              <a:rPr lang="en-US" baseline="-33000">
                <a:latin typeface="+mj-lt"/>
              </a:rPr>
              <a:t>k</a:t>
            </a:r>
            <a:r>
              <a:rPr lang="en-US">
                <a:latin typeface="+mj-lt"/>
              </a:rPr>
              <a:t>)</a:t>
            </a:r>
          </a:p>
        </p:txBody>
      </p:sp>
      <p:sp>
        <p:nvSpPr>
          <p:cNvPr id="18436" name="AutoShap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073600" y="2517370"/>
            <a:ext cx="207360" cy="1244291"/>
          </a:xfrm>
          <a:prstGeom prst="rightBrace">
            <a:avLst>
              <a:gd name="adj1" fmla="val 50000"/>
              <a:gd name="adj2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843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12000" y="3127994"/>
            <a:ext cx="165888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38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7200" y="2441043"/>
            <a:ext cx="1451520" cy="1451672"/>
          </a:xfrm>
          <a:prstGeom prst="roundRect">
            <a:avLst>
              <a:gd name="adj" fmla="val 97"/>
            </a:avLst>
          </a:prstGeom>
          <a:solidFill>
            <a:srgbClr val="00D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Search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Solver</a:t>
            </a:r>
          </a:p>
        </p:txBody>
      </p:sp>
      <p:sp>
        <p:nvSpPr>
          <p:cNvPr id="184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63520" y="3127994"/>
            <a:ext cx="145152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26560" y="2825562"/>
            <a:ext cx="4147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 sz="2200">
                <a:solidFill>
                  <a:srgbClr val="000000"/>
                </a:solidFill>
                <a:latin typeface="+mj-lt"/>
              </a:rPr>
              <a:t>s</a:t>
            </a:r>
          </a:p>
        </p:txBody>
      </p:sp>
      <p:sp>
        <p:nvSpPr>
          <p:cNvPr id="18441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47200" y="4516300"/>
            <a:ext cx="1451520" cy="1244291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Decision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Ring-LWE 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692961" y="3894155"/>
            <a:ext cx="1440" cy="6221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7681" y="3892715"/>
            <a:ext cx="1440" cy="625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63840" y="4101537"/>
            <a:ext cx="23011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I am in World 1 (or 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5951021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For LWE, this is very easy.  </a:t>
            </a:r>
          </a:p>
          <a:p>
            <a:pPr algn="ctr"/>
            <a:r>
              <a:rPr lang="en-US" smtClean="0"/>
              <a:t>For Ring-LWE, it is not as easy and introduces some restrictions.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2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Decision LWE Problem</a:t>
            </a:r>
          </a:p>
        </p:txBody>
      </p:sp>
      <p:sp>
        <p:nvSpPr>
          <p:cNvPr id="9218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97760" y="1601449"/>
            <a:ext cx="1166400" cy="2199111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400" b="1">
                <a:solidFill>
                  <a:srgbClr val="000000"/>
                </a:solidFill>
                <a:latin typeface="+mj-lt"/>
              </a:rPr>
              <a:t>. . .</a:t>
            </a:r>
          </a:p>
        </p:txBody>
      </p:sp>
      <p:sp>
        <p:nvSpPr>
          <p:cNvPr id="9219" name="Line 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97760" y="1873637"/>
            <a:ext cx="116640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97760" y="2158787"/>
            <a:ext cx="116640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97760" y="3542772"/>
            <a:ext cx="11664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86561" y="1409909"/>
            <a:ext cx="57456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9223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53441" y="1682097"/>
            <a:ext cx="78048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922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20321" y="3332510"/>
            <a:ext cx="78192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m</a:t>
            </a:r>
          </a:p>
        </p:txBody>
      </p:sp>
      <p:sp>
        <p:nvSpPr>
          <p:cNvPr id="9225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92320" y="1601448"/>
            <a:ext cx="259200" cy="1163642"/>
          </a:xfrm>
          <a:prstGeom prst="roundRect">
            <a:avLst>
              <a:gd name="adj" fmla="val 556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28640" y="2560589"/>
            <a:ext cx="21312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/>
          <a:lstStyle/>
          <a:p>
            <a:r>
              <a:rPr lang="en-US" sz="24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9227" name="AutoShap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99520" y="1601449"/>
            <a:ext cx="259200" cy="2199111"/>
          </a:xfrm>
          <a:prstGeom prst="roundRect">
            <a:avLst>
              <a:gd name="adj" fmla="val 556"/>
            </a:avLst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67520" y="2560589"/>
            <a:ext cx="38880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/>
          <a:lstStyle/>
          <a:p>
            <a:r>
              <a:rPr lang="en-US" sz="24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9229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56320" y="1601449"/>
            <a:ext cx="259200" cy="2199111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b</a:t>
            </a:r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2080" y="3886969"/>
            <a:ext cx="373248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2080" y="1113238"/>
            <a:ext cx="373248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9440" y="1113238"/>
            <a:ext cx="3317760" cy="46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200">
                <a:solidFill>
                  <a:srgbClr val="000000"/>
                </a:solidFill>
                <a:latin typeface="+mj-lt"/>
              </a:rPr>
              <a:t>World 1</a:t>
            </a:r>
          </a:p>
        </p:txBody>
      </p:sp>
      <p:sp>
        <p:nvSpPr>
          <p:cNvPr id="9233" name="AutoShap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29440" y="4360778"/>
            <a:ext cx="1166400" cy="2199111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400" b="1">
                <a:solidFill>
                  <a:srgbClr val="000000"/>
                </a:solidFill>
                <a:latin typeface="+mj-lt"/>
              </a:rPr>
              <a:t>. . .</a:t>
            </a:r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9440" y="4632967"/>
            <a:ext cx="116640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9440" y="4918117"/>
            <a:ext cx="116640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440" y="6302101"/>
            <a:ext cx="11664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85121" y="4441427"/>
            <a:ext cx="78048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1040" y="4164918"/>
            <a:ext cx="57456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99520" y="6100481"/>
            <a:ext cx="78192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m</a:t>
            </a:r>
          </a:p>
        </p:txBody>
      </p:sp>
      <p:sp>
        <p:nvSpPr>
          <p:cNvPr id="9240" name="AutoShap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6480" y="4360778"/>
            <a:ext cx="259200" cy="2199111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b</a:t>
            </a:r>
          </a:p>
        </p:txBody>
      </p:sp>
      <p:sp>
        <p:nvSpPr>
          <p:cNvPr id="9241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2901601" y="5521540"/>
            <a:ext cx="417600" cy="625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72000" y="6145126"/>
            <a:ext cx="1658880" cy="70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uniformly random in Z</a:t>
            </a:r>
            <a:r>
              <a:rPr lang="en-US" baseline="-33000">
                <a:solidFill>
                  <a:srgbClr val="000000"/>
                </a:solidFill>
                <a:latin typeface="+mj-lt"/>
              </a:rPr>
              <a:t>p</a:t>
            </a:r>
            <a:r>
              <a:rPr lang="en-US" baseline="33000">
                <a:solidFill>
                  <a:srgbClr val="000000"/>
                </a:solidFill>
                <a:latin typeface="+mj-lt"/>
              </a:rPr>
              <a:t>m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29440" y="3886969"/>
            <a:ext cx="3317760" cy="46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200">
                <a:solidFill>
                  <a:srgbClr val="000000"/>
                </a:solidFill>
                <a:latin typeface="+mj-lt"/>
              </a:rPr>
              <a:t>World 2</a:t>
            </a:r>
          </a:p>
        </p:txBody>
      </p:sp>
      <p:sp>
        <p:nvSpPr>
          <p:cNvPr id="9244" name="AutoShap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42400" y="4169238"/>
            <a:ext cx="1451520" cy="1451672"/>
          </a:xfrm>
          <a:prstGeom prst="roundRect">
            <a:avLst>
              <a:gd name="adj" fmla="val 9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LWE</a:t>
            </a:r>
          </a:p>
          <a:p>
            <a:pPr algn="ctr">
              <a:lnSpc>
                <a:spcPct val="117000"/>
              </a:lnSpc>
              <a:tabLst>
                <a:tab pos="656650" algn="l"/>
                <a:tab pos="1313299" algn="l"/>
              </a:tabLst>
            </a:pPr>
            <a:r>
              <a:rPr lang="en-US" sz="22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78880" y="6235855"/>
            <a:ext cx="23011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I am in World 1 (or 2)</a:t>
            </a:r>
          </a:p>
        </p:txBody>
      </p:sp>
      <p:sp>
        <p:nvSpPr>
          <p:cNvPr id="9246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62401" y="5620911"/>
            <a:ext cx="1440" cy="6221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47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62401" y="3786158"/>
            <a:ext cx="1440" cy="4147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48" name="AutoShap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35041" y="1461754"/>
            <a:ext cx="1166400" cy="2199110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 anchor="ctr" anchorCtr="1"/>
          <a:lstStyle/>
          <a:p>
            <a:pPr algn="ctr">
              <a:tabLst>
                <a:tab pos="656650" algn="l"/>
              </a:tabLst>
            </a:pPr>
            <a:r>
              <a:rPr lang="en-US" sz="2400" b="1">
                <a:solidFill>
                  <a:srgbClr val="000000"/>
                </a:solidFill>
                <a:latin typeface="+mj-lt"/>
              </a:rPr>
              <a:t>. . .</a:t>
            </a:r>
          </a:p>
        </p:txBody>
      </p:sp>
      <p:sp>
        <p:nvSpPr>
          <p:cNvPr id="9249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035041" y="1733942"/>
            <a:ext cx="11664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50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035041" y="2019092"/>
            <a:ext cx="11664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035041" y="3404517"/>
            <a:ext cx="116640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390720" y="1542403"/>
            <a:ext cx="78048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9253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16641" y="1265894"/>
            <a:ext cx="57456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9254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5121" y="3201457"/>
            <a:ext cx="781920" cy="5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400" baseline="-33000">
                <a:solidFill>
                  <a:srgbClr val="000000"/>
                </a:solidFill>
                <a:latin typeface="+mj-lt"/>
              </a:rPr>
              <a:t>m</a:t>
            </a:r>
          </a:p>
        </p:txBody>
      </p:sp>
      <p:sp>
        <p:nvSpPr>
          <p:cNvPr id="9255" name="AutoShape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42080" y="1461754"/>
            <a:ext cx="259200" cy="2199110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37473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30" grpId="0" animBg="1"/>
      <p:bldP spid="9230" grpId="1" animBg="1"/>
      <p:bldP spid="9231" grpId="0" animBg="1"/>
      <p:bldP spid="9234" grpId="0" animBg="1"/>
      <p:bldP spid="9235" grpId="0" animBg="1"/>
      <p:bldP spid="9236" grpId="0" animBg="1"/>
      <p:bldP spid="9241" grpId="0" animBg="1"/>
      <p:bldP spid="9246" grpId="0" animBg="1"/>
      <p:bldP spid="9247" grpId="0" animBg="1"/>
      <p:bldP spid="9249" grpId="0" animBg="1"/>
      <p:bldP spid="9249" grpId="1" animBg="1"/>
      <p:bldP spid="9250" grpId="0" animBg="1"/>
      <p:bldP spid="9250" grpId="1" animBg="1"/>
      <p:bldP spid="9251" grpId="0" animBg="1"/>
      <p:bldP spid="9251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Search LWE &lt; Decision LWE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5600" y="3243220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5600" y="3634941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5600" y="4026663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12</a:t>
            </a:r>
          </a:p>
        </p:txBody>
      </p:sp>
      <p:sp>
        <p:nvSpPr>
          <p:cNvPr id="1024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5600" y="4418384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sp>
        <p:nvSpPr>
          <p:cNvPr id="1024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58720" y="3243220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024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67040" y="3243220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024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75360" y="3243220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0249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83680" y="3243220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0250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26880" y="3243220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73440" y="3329630"/>
            <a:ext cx="20736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*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58240" y="3308028"/>
            <a:ext cx="20736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72640" y="3309468"/>
            <a:ext cx="20736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0254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00160" y="5806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300">
                <a:solidFill>
                  <a:srgbClr val="000000"/>
                </a:solidFill>
                <a:latin typeface="+mj-lt"/>
              </a:rPr>
              <a:t>13+rg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2080" y="1332140"/>
            <a:ext cx="8087040" cy="2114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Use the Decision oracle to figure out the coefficients of s one at a time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Let </a:t>
            </a:r>
            <a:r>
              <a:rPr lang="en-US">
                <a:solidFill>
                  <a:srgbClr val="000080"/>
                </a:solidFill>
                <a:latin typeface="+mj-lt"/>
              </a:rPr>
              <a:t>g</a:t>
            </a:r>
            <a:r>
              <a:rPr lang="en-US">
                <a:solidFill>
                  <a:srgbClr val="000000"/>
                </a:solidFill>
                <a:latin typeface="+mj-lt"/>
              </a:rPr>
              <a:t> be our guess for the first coefficient of </a:t>
            </a:r>
            <a:r>
              <a:rPr lang="en-US">
                <a:solidFill>
                  <a:srgbClr val="000080"/>
                </a:solidFill>
                <a:latin typeface="+mj-lt"/>
              </a:rPr>
              <a:t>s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Repeat the following:</a:t>
            </a: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        Receive LWE pair </a:t>
            </a:r>
            <a:r>
              <a:rPr lang="en-US">
                <a:solidFill>
                  <a:srgbClr val="000080"/>
                </a:solidFill>
                <a:latin typeface="+mj-lt"/>
              </a:rPr>
              <a:t>(a,b)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4800" y="4987244"/>
            <a:ext cx="5184000" cy="13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Pick random </a:t>
            </a:r>
            <a:r>
              <a:rPr lang="en-US">
                <a:solidFill>
                  <a:srgbClr val="000080"/>
                </a:solidFill>
                <a:latin typeface="+mj-lt"/>
              </a:rPr>
              <a:t>r in Z</a:t>
            </a:r>
            <a:r>
              <a:rPr lang="en-US" baseline="-33000">
                <a:solidFill>
                  <a:srgbClr val="000080"/>
                </a:solidFill>
                <a:latin typeface="+mj-lt"/>
              </a:rPr>
              <a:t>17</a:t>
            </a: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Send sample below to the Decision Oracle</a:t>
            </a:r>
          </a:p>
          <a:p>
            <a:pPr eaLnBrk="1">
              <a:lnSpc>
                <a:spcPct val="117000"/>
              </a:lnSpc>
            </a:pPr>
            <a:endParaRPr lang="en-US" baseline="-33000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endParaRPr lang="en-US" baseline="-33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257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19200" y="5806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025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27520" y="5806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0259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35840" y="5806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0260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244160" y="5806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2+r</a:t>
            </a:r>
          </a:p>
        </p:txBody>
      </p:sp>
      <p:sp>
        <p:nvSpPr>
          <p:cNvPr id="10261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34720" y="3251861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0262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98720" y="2029173"/>
            <a:ext cx="1440" cy="45623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06080" y="1944204"/>
            <a:ext cx="3110400" cy="41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If </a:t>
            </a:r>
            <a:r>
              <a:rPr lang="en-US">
                <a:solidFill>
                  <a:srgbClr val="000080"/>
                </a:solidFill>
                <a:latin typeface="+mj-lt"/>
              </a:rPr>
              <a:t>g</a:t>
            </a:r>
            <a:r>
              <a:rPr lang="en-US">
                <a:solidFill>
                  <a:srgbClr val="000000"/>
                </a:solidFill>
                <a:latin typeface="+mj-lt"/>
              </a:rPr>
              <a:t> is right, then we are sending a distribution from World 1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If </a:t>
            </a:r>
            <a:r>
              <a:rPr lang="en-US">
                <a:solidFill>
                  <a:srgbClr val="000080"/>
                </a:solidFill>
                <a:latin typeface="+mj-lt"/>
              </a:rPr>
              <a:t>g</a:t>
            </a:r>
            <a:r>
              <a:rPr lang="en-US">
                <a:solidFill>
                  <a:srgbClr val="000000"/>
                </a:solidFill>
                <a:latin typeface="+mj-lt"/>
              </a:rPr>
              <a:t> is wrong, then we are sending a distribution from World 2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We will find the right </a:t>
            </a:r>
            <a:r>
              <a:rPr lang="en-US">
                <a:solidFill>
                  <a:srgbClr val="000080"/>
                </a:solidFill>
                <a:latin typeface="+mj-lt"/>
              </a:rPr>
              <a:t>g</a:t>
            </a:r>
            <a:r>
              <a:rPr lang="en-US">
                <a:solidFill>
                  <a:srgbClr val="000000"/>
                </a:solidFill>
                <a:latin typeface="+mj-lt"/>
              </a:rPr>
              <a:t> in </a:t>
            </a:r>
            <a:r>
              <a:rPr lang="en-US">
                <a:solidFill>
                  <a:srgbClr val="000080"/>
                </a:solidFill>
                <a:latin typeface="+mj-lt"/>
              </a:rPr>
              <a:t>O(p)</a:t>
            </a:r>
            <a:r>
              <a:rPr lang="en-US">
                <a:solidFill>
                  <a:srgbClr val="000000"/>
                </a:solidFill>
                <a:latin typeface="+mj-lt"/>
              </a:rPr>
              <a:t> time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Use the same idea to recover all coefficients of </a:t>
            </a:r>
            <a:r>
              <a:rPr lang="en-US">
                <a:solidFill>
                  <a:srgbClr val="000080"/>
                </a:solidFill>
                <a:latin typeface="+mj-lt"/>
              </a:rPr>
              <a:t>s </a:t>
            </a:r>
            <a:r>
              <a:rPr lang="en-US">
                <a:solidFill>
                  <a:srgbClr val="000000"/>
                </a:solidFill>
                <a:latin typeface="+mj-lt"/>
              </a:rPr>
              <a:t>one at a time</a:t>
            </a:r>
          </a:p>
        </p:txBody>
      </p:sp>
      <p:sp>
        <p:nvSpPr>
          <p:cNvPr id="10264" name="AutoShape 24"/>
          <p:cNvSpPr>
            <a:spLocks/>
          </p:cNvSpPr>
          <p:nvPr>
            <p:custDataLst>
              <p:tags r:id="rId24"/>
            </p:custDataLst>
          </p:nvPr>
        </p:nvSpPr>
        <p:spPr bwMode="auto">
          <a:xfrm rot="5400000">
            <a:off x="1861909" y="3008563"/>
            <a:ext cx="207382" cy="165888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0265" name="AutoShape 25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5400000">
            <a:off x="4841269" y="3597519"/>
            <a:ext cx="207382" cy="41472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833120" y="3940254"/>
            <a:ext cx="4147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80"/>
                </a:solidFill>
                <a:latin typeface="+mj-lt"/>
              </a:rPr>
              <a:t>a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90880" y="3940254"/>
            <a:ext cx="41472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8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16231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nimBg="1"/>
      <p:bldP spid="10264" grpId="0" animBg="1"/>
      <p:bldP spid="1026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13953"/>
            <a:ext cx="9144000" cy="1062832"/>
          </a:xfrm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Difference between LWE and Ring-LWE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5600" y="1520799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sp>
        <p:nvSpPr>
          <p:cNvPr id="1536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25600" y="1912521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536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25600" y="2304242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12</a:t>
            </a:r>
          </a:p>
        </p:txBody>
      </p:sp>
      <p:sp>
        <p:nvSpPr>
          <p:cNvPr id="1536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25600" y="2695963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sp>
        <p:nvSpPr>
          <p:cNvPr id="1536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38720" y="152079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536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47040" y="152079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36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5360" y="152079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5369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680" y="152079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5370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6880" y="1520799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52000" y="1607209"/>
            <a:ext cx="20736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*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95592" y="5458191"/>
            <a:ext cx="20736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22952" y="5458191"/>
            <a:ext cx="20736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5374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4720" y="1528001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2400" y="1430071"/>
            <a:ext cx="4306104" cy="1533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</a:rPr>
              <a:t>LWE: Getting </a:t>
            </a:r>
            <a:r>
              <a:rPr lang="en-US">
                <a:solidFill>
                  <a:srgbClr val="000000"/>
                </a:solidFill>
                <a:latin typeface="+mj-lt"/>
              </a:rPr>
              <a:t>just one extra random-looking number requires n random </a:t>
            </a:r>
            <a:r>
              <a:rPr lang="en-US" smtClean="0">
                <a:solidFill>
                  <a:srgbClr val="000000"/>
                </a:solidFill>
                <a:latin typeface="+mj-lt"/>
              </a:rPr>
              <a:t>numbers</a:t>
            </a: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</a:rPr>
              <a:t>On the other hand, just need to guess one bit of the secret to make valid instance</a:t>
            </a:r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5536" y="3678148"/>
            <a:ext cx="8712968" cy="140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</a:rPr>
              <a:t>Ring-LWE: get n random numbers and produce O(n) pseudo-random numbers in “one shot”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</a:rPr>
              <a:t>On the other hand, need to guess all bits of the secret to make valid instance </a:t>
            </a: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117000"/>
              </a:lnSpc>
            </a:pPr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377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39752" y="4861968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8</a:t>
            </a:r>
          </a:p>
        </p:txBody>
      </p:sp>
      <p:sp>
        <p:nvSpPr>
          <p:cNvPr id="1537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39752" y="5253689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5379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39752" y="5646851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12</a:t>
            </a:r>
          </a:p>
        </p:txBody>
      </p:sp>
      <p:sp>
        <p:nvSpPr>
          <p:cNvPr id="15380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339752" y="6038572"/>
            <a:ext cx="414720" cy="414764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5</a:t>
            </a:r>
          </a:p>
        </p:txBody>
      </p:sp>
      <p:sp>
        <p:nvSpPr>
          <p:cNvPr id="15381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49440" y="4861968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5382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549440" y="5253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13</a:t>
            </a:r>
          </a:p>
        </p:txBody>
      </p:sp>
      <p:sp>
        <p:nvSpPr>
          <p:cNvPr id="15383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549440" y="5646851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384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549440" y="6038572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5385" name="Rectangl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67112" y="4861968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5386" name="Rectangl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267112" y="5253689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5387" name="Rectangl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67112" y="5646851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5388" name="Rectangl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67112" y="6038572"/>
            <a:ext cx="414720" cy="414764"/>
          </a:xfrm>
          <a:prstGeom prst="rect">
            <a:avLst/>
          </a:prstGeom>
          <a:solidFill>
            <a:srgbClr val="23B8D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5389" name="Rectangle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72872" y="4861968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5390" name="Rectangl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72872" y="5253689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5391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72872" y="5646851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5392" name="Rectangl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2872" y="6038572"/>
            <a:ext cx="414720" cy="41476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69920" y="1559684"/>
            <a:ext cx="20736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699360" y="1559684"/>
            <a:ext cx="20736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2" name="Oval 1"/>
          <p:cNvSpPr/>
          <p:nvPr/>
        </p:nvSpPr>
        <p:spPr>
          <a:xfrm>
            <a:off x="2060384" y="5554690"/>
            <a:ext cx="207360" cy="2073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5"/>
          </p:cNvCxnSpPr>
          <p:nvPr/>
        </p:nvCxnSpPr>
        <p:spPr>
          <a:xfrm>
            <a:off x="2090751" y="5585060"/>
            <a:ext cx="146626" cy="1466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2" idx="7"/>
          </p:cNvCxnSpPr>
          <p:nvPr/>
        </p:nvCxnSpPr>
        <p:spPr>
          <a:xfrm flipV="1">
            <a:off x="2090751" y="5585060"/>
            <a:ext cx="146626" cy="1466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36096" y="5253689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Still, a reduction is possible for all cyclotomic rings!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63741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 animBg="1"/>
      <p:bldP spid="15390" grpId="0" animBg="1"/>
      <p:bldP spid="15391" grpId="0" animBg="1"/>
      <p:bldP spid="15392" grpId="0" animBg="1"/>
      <p:bldP spid="2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 dirty="0"/>
              <a:t>Cyclic </a:t>
            </a:r>
            <a:r>
              <a:rPr lang="en-US" sz="3800" dirty="0" smtClean="0"/>
              <a:t>Lattices</a:t>
            </a:r>
            <a:endParaRPr lang="en-US" sz="3800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cyclic lattice </a:t>
            </a:r>
            <a:r>
              <a:rPr lang="en-US" sz="2200" dirty="0" smtClean="0">
                <a:latin typeface="+mj-lt"/>
              </a:rPr>
              <a:t>if:</a:t>
            </a:r>
            <a:endParaRPr lang="en-US" sz="2200" dirty="0">
              <a:latin typeface="+mj-lt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a cyclic shift of v is also in </a:t>
            </a:r>
            <a:r>
              <a:rPr lang="en-US" sz="2200" dirty="0" smtClean="0">
                <a:latin typeface="+mj-lt"/>
              </a:rPr>
              <a:t>L</a:t>
            </a:r>
            <a:endParaRPr lang="en-US" sz="2200" dirty="0">
              <a:latin typeface="+mj-lt"/>
            </a:endParaRP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1333077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The Ring R=Z</a:t>
            </a:r>
            <a:r>
              <a:rPr lang="en-US" baseline="-33000"/>
              <a:t>17</a:t>
            </a:r>
            <a:r>
              <a:rPr lang="en-US"/>
              <a:t>[x]/(x</a:t>
            </a:r>
            <a:r>
              <a:rPr lang="en-US" baseline="33000"/>
              <a:t>4</a:t>
            </a:r>
            <a:r>
              <a:rPr lang="en-US"/>
              <a:t>+1)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4324774"/>
          </a:xfrm>
          <a:ln/>
        </p:spPr>
        <p:txBody>
          <a:bodyPr tIns="0">
            <a:normAutofit lnSpcReduction="10000"/>
          </a:bodyPr>
          <a:lstStyle/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x</a:t>
            </a:r>
            <a:r>
              <a:rPr lang="en-US" sz="2400" baseline="33000">
                <a:latin typeface="+mj-lt"/>
              </a:rPr>
              <a:t>4</a:t>
            </a:r>
            <a:r>
              <a:rPr lang="en-US" sz="2400">
                <a:latin typeface="+mj-lt"/>
              </a:rPr>
              <a:t>+1 =  (x-2)(x-8)(x+2)(x+8) mod 17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      </a:t>
            </a:r>
            <a:r>
              <a:rPr lang="en-US" sz="2400" smtClean="0">
                <a:latin typeface="+mj-lt"/>
              </a:rPr>
              <a:t>  =  </a:t>
            </a:r>
            <a:r>
              <a:rPr lang="en-US" sz="2400">
                <a:latin typeface="+mj-lt"/>
              </a:rPr>
              <a:t>(x-2)(x-2</a:t>
            </a:r>
            <a:r>
              <a:rPr lang="en-US" sz="2400" baseline="33000">
                <a:latin typeface="+mj-lt"/>
              </a:rPr>
              <a:t>3</a:t>
            </a:r>
            <a:r>
              <a:rPr lang="en-US" sz="2400">
                <a:latin typeface="+mj-lt"/>
              </a:rPr>
              <a:t>)(x-2</a:t>
            </a:r>
            <a:r>
              <a:rPr lang="en-US" sz="2400" baseline="33000">
                <a:latin typeface="+mj-lt"/>
              </a:rPr>
              <a:t>5</a:t>
            </a:r>
            <a:r>
              <a:rPr lang="en-US" sz="2400">
                <a:latin typeface="+mj-lt"/>
              </a:rPr>
              <a:t>)(x-2</a:t>
            </a:r>
            <a:r>
              <a:rPr lang="en-US" sz="2400" baseline="33000">
                <a:latin typeface="+mj-lt"/>
              </a:rPr>
              <a:t>7</a:t>
            </a:r>
            <a:r>
              <a:rPr lang="en-US" sz="2400">
                <a:latin typeface="+mj-lt"/>
              </a:rPr>
              <a:t>) mod 17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smtClean="0"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Every </a:t>
            </a:r>
            <a:r>
              <a:rPr lang="en-US" sz="2400">
                <a:latin typeface="+mj-lt"/>
              </a:rPr>
              <a:t>polynomial z in R has a unique “Chinese Remainder” representation </a:t>
            </a:r>
            <a:r>
              <a:rPr lang="en-US" sz="2400" smtClean="0">
                <a:latin typeface="+mj-lt"/>
              </a:rPr>
              <a:t> (</a:t>
            </a:r>
            <a:r>
              <a:rPr lang="en-US" sz="2400">
                <a:latin typeface="+mj-lt"/>
              </a:rPr>
              <a:t>z(2), z(8), z(-2), z(-8))</a:t>
            </a: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400" smtClean="0">
              <a:latin typeface="+mj-lt"/>
            </a:endParaRPr>
          </a:p>
          <a:p>
            <a:pPr marL="97922" indent="0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For </a:t>
            </a:r>
            <a:r>
              <a:rPr lang="en-US" sz="2400">
                <a:latin typeface="+mj-lt"/>
              </a:rPr>
              <a:t>any c in Z</a:t>
            </a:r>
            <a:r>
              <a:rPr lang="en-US" sz="2400" baseline="-33000">
                <a:latin typeface="+mj-lt"/>
              </a:rPr>
              <a:t>17</a:t>
            </a:r>
            <a:r>
              <a:rPr lang="en-US" sz="2400">
                <a:latin typeface="+mj-lt"/>
              </a:rPr>
              <a:t>, and two polynomials z, z</a:t>
            </a:r>
            <a:r>
              <a:rPr lang="en-US" sz="2400" smtClean="0">
                <a:latin typeface="+mj-lt"/>
              </a:rPr>
              <a:t>'</a:t>
            </a:r>
            <a:endParaRPr lang="en-US" sz="2400">
              <a:latin typeface="+mj-lt"/>
            </a:endParaRP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z(c)+z'(c) = (z+z')(c)</a:t>
            </a:r>
          </a:p>
          <a:p>
            <a:pPr marL="1566743" lvl="1" indent="-519848">
              <a:lnSpc>
                <a:spcPct val="117000"/>
              </a:lnSpc>
              <a:buClr>
                <a:srgbClr val="FF6633"/>
              </a:buClr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z(c</a:t>
            </a:r>
            <a:r>
              <a:rPr lang="en-US" sz="2400" smtClean="0">
                <a:latin typeface="+mj-lt"/>
              </a:rPr>
              <a:t>)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z</a:t>
            </a:r>
            <a:r>
              <a:rPr lang="en-US" sz="2400">
                <a:latin typeface="+mj-lt"/>
              </a:rPr>
              <a:t>'(c) = (</a:t>
            </a:r>
            <a:r>
              <a:rPr lang="en-US" sz="2400" smtClean="0">
                <a:latin typeface="+mj-lt"/>
              </a:rPr>
              <a:t>z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z</a:t>
            </a:r>
            <a:r>
              <a:rPr lang="en-US" sz="2400">
                <a:latin typeface="+mj-lt"/>
              </a:rPr>
              <a:t>')(c</a:t>
            </a:r>
            <a:r>
              <a:rPr lang="en-US" sz="2400" smtClean="0">
                <a:latin typeface="+mj-lt"/>
              </a:rPr>
              <a:t>)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088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52" y="3487293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4672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09792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96351" y="3490174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878" y="2047133"/>
            <a:ext cx="8970122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(1 </a:t>
            </a:r>
            <a:r>
              <a:rPr lang="en-US" sz="2200"/>
              <a:t>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r>
              <a:rPr lang="en-US" sz="2200"/>
              <a:t>)  </a:t>
            </a:r>
            <a:r>
              <a:rPr lang="en-US" sz="2200" smtClean="0"/>
              <a:t>∙  (5 </a:t>
            </a:r>
            <a:r>
              <a:rPr lang="en-US" sz="2200"/>
              <a:t>- 3x + 4x</a:t>
            </a:r>
            <a:r>
              <a:rPr lang="en-US" sz="2200" baseline="30000"/>
              <a:t>2</a:t>
            </a:r>
            <a:r>
              <a:rPr lang="en-US" sz="2200"/>
              <a:t> + </a:t>
            </a:r>
            <a:r>
              <a:rPr lang="en-US" sz="2200" smtClean="0"/>
              <a:t>3x</a:t>
            </a:r>
            <a:r>
              <a:rPr lang="en-US" sz="2200" baseline="30000" smtClean="0"/>
              <a:t>3</a:t>
            </a:r>
            <a:r>
              <a:rPr lang="en-US" sz="2200" smtClean="0"/>
              <a:t>)  +  (</a:t>
            </a:r>
            <a:r>
              <a:rPr lang="en-US" sz="2200"/>
              <a:t>1 + x - x</a:t>
            </a:r>
            <a:r>
              <a:rPr lang="en-US" sz="2200" baseline="30000"/>
              <a:t>2</a:t>
            </a:r>
            <a:r>
              <a:rPr lang="en-US" sz="2200"/>
              <a:t>  + 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r>
              <a:rPr lang="en-US" sz="2200" smtClean="0"/>
              <a:t>)  =   (-</a:t>
            </a:r>
            <a:r>
              <a:rPr lang="en-US" sz="2200"/>
              <a:t>6 +2x - 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4x</a:t>
            </a:r>
            <a:r>
              <a:rPr lang="en-US" sz="2200" baseline="30000" smtClean="0"/>
              <a:t>3</a:t>
            </a:r>
            <a:r>
              <a:rPr lang="en-US" sz="2200" smtClean="0"/>
              <a:t>)</a:t>
            </a:r>
            <a:endParaRPr lang="en-US" sz="2200" baseline="30000"/>
          </a:p>
          <a:p>
            <a:r>
              <a:rPr lang="en-US" sz="2200" smtClean="0"/>
              <a:t>  </a:t>
            </a:r>
            <a:endParaRPr lang="en-US" sz="2200" baseline="30000"/>
          </a:p>
          <a:p>
            <a:r>
              <a:rPr lang="en-US" sz="2200" baseline="30000" smtClean="0"/>
              <a:t> </a:t>
            </a:r>
            <a:endParaRPr lang="en-US" sz="2200" baseline="30000"/>
          </a:p>
        </p:txBody>
      </p:sp>
      <p:sp>
        <p:nvSpPr>
          <p:cNvPr id="10" name="Rectangle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52759" y="3487293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39320" y="3488733"/>
            <a:ext cx="30096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24440" y="3488733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09560" y="3490174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8457" y="3487292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43577" y="3488732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28697" y="3488732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15256" y="3490173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42706" y="3487291"/>
            <a:ext cx="30240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7826" y="3488731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12946" y="3488731"/>
            <a:ext cx="302400" cy="3009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23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199505" y="3490172"/>
            <a:ext cx="300960" cy="30099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334539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∙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34828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+</a:t>
            </a:r>
            <a:endParaRPr lang="en-US" sz="3200"/>
          </a:p>
        </p:txBody>
      </p:sp>
      <p:sp>
        <p:nvSpPr>
          <p:cNvPr id="27" name="TextBox 26"/>
          <p:cNvSpPr txBox="1"/>
          <p:nvPr/>
        </p:nvSpPr>
        <p:spPr>
          <a:xfrm>
            <a:off x="6660232" y="334539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=</a:t>
            </a:r>
            <a:endParaRPr lang="en-US" sz="3200"/>
          </a:p>
        </p:txBody>
      </p:sp>
      <p:sp>
        <p:nvSpPr>
          <p:cNvPr id="2" name="Up-Down Arrow 1"/>
          <p:cNvSpPr/>
          <p:nvPr/>
        </p:nvSpPr>
        <p:spPr>
          <a:xfrm>
            <a:off x="1021196" y="2484135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3489800" y="2484134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>
            <a:off x="5771660" y="2484133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-Down Arrow 28"/>
          <p:cNvSpPr/>
          <p:nvPr/>
        </p:nvSpPr>
        <p:spPr>
          <a:xfrm>
            <a:off x="7824350" y="2484132"/>
            <a:ext cx="211752" cy="8842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" grpId="0" animBg="1"/>
      <p:bldP spid="24" grpId="0" animBg="1"/>
      <p:bldP spid="28" grpId="0" animBg="1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86410"/>
            <a:ext cx="8228160" cy="1517919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Representation of Elements in R=Z</a:t>
            </a:r>
            <a:r>
              <a:rPr lang="en-US" baseline="-33000"/>
              <a:t>17</a:t>
            </a:r>
            <a:r>
              <a:rPr lang="en-US"/>
              <a:t>[x]/(x</a:t>
            </a:r>
            <a:r>
              <a:rPr lang="en-US" baseline="33000"/>
              <a:t>4</a:t>
            </a:r>
            <a:r>
              <a:rPr lang="en-US"/>
              <a:t>+1</a:t>
            </a:r>
            <a:r>
              <a:rPr lang="en-US">
                <a:cs typeface="Tahoma" pitchFamily="32" charset="0"/>
              </a:rPr>
              <a:t>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73600" y="1962927"/>
            <a:ext cx="5184000" cy="85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(x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4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+1) = (x-2)(x-2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3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5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)(x-2</a:t>
            </a:r>
            <a:r>
              <a:rPr lang="en-US" sz="2400" baseline="33000">
                <a:solidFill>
                  <a:schemeClr val="tx1"/>
                </a:solidFill>
                <a:latin typeface="+mj-lt"/>
              </a:rPr>
              <a:t>7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) mod 17</a:t>
            </a:r>
          </a:p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          = (x-2)(x-8)(x+2)(x+8)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9440" y="3110726"/>
            <a:ext cx="767232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solidFill>
                  <a:schemeClr val="tx1"/>
                </a:solidFill>
                <a:latin typeface="+mj-lt"/>
              </a:rPr>
              <a:t>Represent polynomials z(x) as (z(2</a:t>
            </a:r>
            <a:r>
              <a:rPr lang="en-US" sz="2400">
                <a:solidFill>
                  <a:schemeClr val="tx1"/>
                </a:solidFill>
                <a:latin typeface="+mj-lt"/>
                <a:cs typeface="Tahoma" pitchFamily="32" charset="0"/>
              </a:rPr>
              <a:t>), z(8), z(-2), z(-8))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32481" y="415340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253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17601" y="415340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2534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02721" y="4153404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2535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08104" y="4149080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2536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07521" y="407707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2537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41808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253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29840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2539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17872" y="415340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2540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07344" y="4149080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85440" y="378904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57600" y="378904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2543" name="Freeform 15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622080" y="4185081"/>
            <a:ext cx="1036800" cy="1441"/>
          </a:xfrm>
          <a:custGeom>
            <a:avLst/>
            <a:gdLst>
              <a:gd name="T0" fmla="*/ 0 w 3176"/>
              <a:gd name="T1" fmla="*/ 0 h 1"/>
              <a:gd name="T2" fmla="*/ 3175 w 317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76" h="1">
                <a:moveTo>
                  <a:pt x="0" y="0"/>
                </a:moveTo>
                <a:lnTo>
                  <a:pt x="317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56800" y="3879769"/>
            <a:ext cx="248832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900">
                <a:latin typeface="+mj-lt"/>
              </a:rPr>
              <a:t>(a(x),b(x))   =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864" y="4959895"/>
            <a:ext cx="7584480" cy="91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Notation:</a:t>
            </a:r>
          </a:p>
          <a:p>
            <a:pPr>
              <a:lnSpc>
                <a:spcPct val="117000"/>
              </a:lnSpc>
            </a:pPr>
            <a:endParaRPr lang="en-US" sz="2400">
              <a:latin typeface="+mj-lt"/>
            </a:endParaRPr>
          </a:p>
        </p:txBody>
      </p:sp>
      <p:sp>
        <p:nvSpPr>
          <p:cNvPr id="22546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98015" y="508518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2547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83135" y="508662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2548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68255" y="508662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2549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67744" y="508518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55776" y="4959895"/>
            <a:ext cx="4976640" cy="66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means that the coefficients </a:t>
            </a:r>
            <a:endParaRPr lang="en-US" sz="2200" smtClean="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200" smtClean="0">
                <a:latin typeface="+mj-lt"/>
              </a:rPr>
              <a:t>that should </a:t>
            </a:r>
            <a:r>
              <a:rPr lang="en-US" sz="2200">
                <a:latin typeface="+mj-lt"/>
              </a:rPr>
              <a:t>be </a:t>
            </a:r>
            <a:r>
              <a:rPr lang="en-US" sz="2200" smtClean="0">
                <a:latin typeface="+mj-lt"/>
              </a:rPr>
              <a:t>b(2</a:t>
            </a:r>
            <a:r>
              <a:rPr lang="en-US" sz="2200">
                <a:latin typeface="+mj-lt"/>
              </a:rPr>
              <a:t>) and b(8) </a:t>
            </a:r>
            <a:endParaRPr lang="en-US" sz="2200" smtClean="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200" smtClean="0">
                <a:latin typeface="+mj-lt"/>
              </a:rPr>
              <a:t>are instead </a:t>
            </a:r>
            <a:r>
              <a:rPr lang="en-US" sz="2200">
                <a:latin typeface="+mj-lt"/>
              </a:rPr>
              <a:t>uniformly random </a:t>
            </a:r>
          </a:p>
        </p:txBody>
      </p:sp>
    </p:spTree>
    <p:extLst>
      <p:ext uri="{BB962C8B-B14F-4D97-AF65-F5344CB8AC3E}">
        <p14:creationId xmlns:p14="http://schemas.microsoft.com/office/powerpoint/2010/main" val="571245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6" grpId="0" animBg="1"/>
      <p:bldP spid="225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63520" y="1823246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8640" y="1823246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5201" y="1823246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20321" y="1824685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40001" y="1746917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58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4816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355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3328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356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18401" y="1823246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61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04960" y="1824685"/>
            <a:ext cx="30096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17920" y="1553937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90080" y="1553937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64" name="Freeform 12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4191840" y="197590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4000" y="165906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66" name="Freeform 14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013440" y="197590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42880" y="1768520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3568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3520" y="267149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69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50081" y="2672935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70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35201" y="267293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71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020321" y="267293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340001" y="259660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73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648161" y="267149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74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33281" y="267293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3575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19840" y="267293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76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504960" y="2672935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17920" y="240218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790080" y="240218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79" name="Freeform 27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4191840" y="2825591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184000" y="250875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81" name="Freeform 29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6013440" y="2825591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44320" y="2618209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3583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164961" y="352118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84" name="Rectangl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450081" y="352118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585" name="Rectangle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735201" y="352262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586" name="Rectangle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020321" y="352262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340001" y="3444855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588" name="Rectangle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648161" y="352118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89" name="Rectangle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934720" y="352118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590" name="Rectangle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19840" y="352262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3591" name="Rectangle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04960" y="352262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19360" y="325187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790080" y="325187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594" name="Freeform 42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4191840" y="3673839"/>
            <a:ext cx="829440" cy="1441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4000" y="3358447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596" name="Freeform 44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6013440" y="3673839"/>
            <a:ext cx="829440" cy="1441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597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44320" y="3466458"/>
            <a:ext cx="186624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598" name="Rectangle 4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164961" y="4304626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599" name="Rectangle 4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50081" y="4306067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600" name="Rectangle 4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735201" y="4306067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601" name="Rectangle 4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020321" y="4306067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340001" y="4229737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603" name="Rectangle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649600" y="4304626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4" name="Rectangle 52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34720" y="4306067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5" name="Rectangle 53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219840" y="4306067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06" name="Rectangle 5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04960" y="4306067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19360" y="4035318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790080" y="4035318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609" name="Freeform 57"/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4191840" y="445872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10" name="Rectangle 5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5440" y="4141889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611" name="Freeform 59"/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6014880" y="4458722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12" name="Text Box 6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4320" y="4251340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613" name="Rectangle 6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164961" y="5088068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3614" name="Rectangle 62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1450081" y="5089509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3615" name="Rectangle 63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1736640" y="5089509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3616" name="Rectangle 64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021760" y="5090948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340001" y="5013180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3618" name="Rectangle 66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2649600" y="50880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19" name="Rectangle 67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934720" y="508950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0" name="Rectangle 68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219840" y="508950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1" name="Rectangle 69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506401" y="5090948"/>
            <a:ext cx="30096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3622" name="Text Box 70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19360" y="481876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3623" name="Text Box 7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791520" y="4818760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3624" name="Freeform 72"/>
          <p:cNvSpPr>
            <a:spLocks/>
          </p:cNvSpPr>
          <p:nvPr>
            <p:custDataLst>
              <p:tags r:id="rId72"/>
            </p:custDataLst>
          </p:nvPr>
        </p:nvSpPr>
        <p:spPr bwMode="auto">
          <a:xfrm>
            <a:off x="4193280" y="5242165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25" name="Rectangle 73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185440" y="4925331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3626" name="Freeform 74"/>
          <p:cNvSpPr>
            <a:spLocks/>
          </p:cNvSpPr>
          <p:nvPr>
            <p:custDataLst>
              <p:tags r:id="rId74"/>
            </p:custDataLst>
          </p:nvPr>
        </p:nvSpPr>
        <p:spPr bwMode="auto">
          <a:xfrm>
            <a:off x="6014880" y="5242165"/>
            <a:ext cx="829440" cy="1440"/>
          </a:xfrm>
          <a:custGeom>
            <a:avLst/>
            <a:gdLst>
              <a:gd name="T0" fmla="*/ 0 w 2541"/>
              <a:gd name="T1" fmla="*/ 0 h 1"/>
              <a:gd name="T2" fmla="*/ 2540 w 2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1">
                <a:moveTo>
                  <a:pt x="0" y="0"/>
                </a:moveTo>
                <a:lnTo>
                  <a:pt x="25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3627" name="Text Box 75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844320" y="5034782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3628" name="Rectangle 76"/>
          <p:cNvSpPr>
            <a:spLocks noGrp="1" noChangeArrowheads="1"/>
          </p:cNvSpPr>
          <p:nvPr>
            <p:ph type="title"/>
            <p:custDataLst>
              <p:tags r:id="rId76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</p:spTree>
    <p:extLst>
      <p:ext uri="{BB962C8B-B14F-4D97-AF65-F5344CB8AC3E}">
        <p14:creationId xmlns:p14="http://schemas.microsoft.com/office/powerpoint/2010/main" val="2274059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6" grpId="0" animBg="1"/>
      <p:bldP spid="23573" grpId="0" animBg="1"/>
      <p:bldP spid="23579" grpId="0" animBg="1"/>
      <p:bldP spid="23581" grpId="0" animBg="1"/>
      <p:bldP spid="23588" grpId="0" animBg="1"/>
      <p:bldP spid="23589" grpId="0" animBg="1"/>
      <p:bldP spid="23594" grpId="0" animBg="1"/>
      <p:bldP spid="23596" grpId="0" animBg="1"/>
      <p:bldP spid="23603" grpId="0" animBg="1"/>
      <p:bldP spid="23604" grpId="0" animBg="1"/>
      <p:bldP spid="23605" grpId="0" animBg="1"/>
      <p:bldP spid="23609" grpId="0" animBg="1"/>
      <p:bldP spid="23611" grpId="0" animBg="1"/>
      <p:bldP spid="23618" grpId="0" animBg="1"/>
      <p:bldP spid="23619" grpId="0" animBg="1"/>
      <p:bldP spid="23620" grpId="0" animBg="1"/>
      <p:bldP spid="23621" grpId="0" animBg="1"/>
      <p:bldP spid="23624" grpId="0" animBg="1"/>
      <p:bldP spid="236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3520" y="2042124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457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0081" y="2043565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4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5201" y="204356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458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20321" y="2043565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40001" y="1967236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458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48161" y="2042124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58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33281" y="204356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4585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19840" y="2043565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4586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4960" y="2043565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17920" y="177281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90080" y="1772816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4589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1840" y="2196221"/>
            <a:ext cx="82944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590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84000" y="1879388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4591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13440" y="2196221"/>
            <a:ext cx="82944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4320" y="1988839"/>
            <a:ext cx="1866240" cy="37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1”</a:t>
            </a:r>
          </a:p>
        </p:txBody>
      </p:sp>
      <p:sp>
        <p:nvSpPr>
          <p:cNvPr id="24593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64961" y="289181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4594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450081" y="289181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4595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5201" y="289325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4596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20321" y="289325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0001" y="2815485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459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48161" y="289181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599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34720" y="289181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4600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19840" y="2893254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4601" name="Rectangl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4960" y="289325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9360" y="262250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90080" y="2622505"/>
            <a:ext cx="41472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4604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191840" y="3044469"/>
            <a:ext cx="82944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605" name="Rectangle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4000" y="2729077"/>
            <a:ext cx="622080" cy="62214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Decision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Ring-LWE</a:t>
            </a:r>
          </a:p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Oracle</a:t>
            </a:r>
          </a:p>
        </p:txBody>
      </p:sp>
      <p:sp>
        <p:nvSpPr>
          <p:cNvPr id="24606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013440" y="3044469"/>
            <a:ext cx="82944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44320" y="2837088"/>
            <a:ext cx="1866240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>
                <a:latin typeface="+mj-lt"/>
              </a:rPr>
              <a:t>“I am in World 2”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2080" y="4064097"/>
            <a:ext cx="8294400" cy="9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Can learn whether this position is random or b(8)=a(8</a:t>
            </a:r>
            <a:r>
              <a:rPr lang="en-US" sz="2400" smtClean="0">
                <a:latin typeface="+mj-lt"/>
              </a:rPr>
              <a:t>)</a:t>
            </a:r>
            <a:r>
              <a:rPr lang="en-US" sz="2400" smtClean="0"/>
              <a:t>∙</a:t>
            </a:r>
            <a:r>
              <a:rPr lang="en-US" sz="2400" smtClean="0">
                <a:latin typeface="+mj-lt"/>
              </a:rPr>
              <a:t>s(8</a:t>
            </a:r>
            <a:r>
              <a:rPr lang="en-US" sz="2400">
                <a:latin typeface="+mj-lt"/>
              </a:rPr>
              <a:t>)+e(8) </a:t>
            </a:r>
          </a:p>
          <a:p>
            <a:pPr>
              <a:lnSpc>
                <a:spcPct val="117000"/>
              </a:lnSpc>
            </a:pPr>
            <a:endParaRPr lang="en-US" sz="240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2400">
                <a:latin typeface="+mj-lt"/>
              </a:rPr>
              <a:t>This can be used to learn s(8)</a:t>
            </a:r>
          </a:p>
        </p:txBody>
      </p:sp>
      <p:sp>
        <p:nvSpPr>
          <p:cNvPr id="24609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793600" y="3025748"/>
            <a:ext cx="316800" cy="10397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141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5200" y="2305692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41761" y="2307132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560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26881" y="2307132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12001" y="2308573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0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39841" y="23056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2560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24961" y="23071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10081" y="23071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0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6640" y="23085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9600" y="2036384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81760" y="2036384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31681" y="2230804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12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8960" y="2363298"/>
            <a:ext cx="622080" cy="20738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36800" y="1418567"/>
            <a:ext cx="7927688" cy="70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Let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g in Z</a:t>
            </a:r>
            <a:r>
              <a:rPr lang="en-US" sz="2200" baseline="-33000">
                <a:solidFill>
                  <a:srgbClr val="800000"/>
                </a:solidFill>
                <a:latin typeface="+mj-lt"/>
              </a:rPr>
              <a:t>17</a:t>
            </a:r>
            <a:r>
              <a:rPr lang="en-US" sz="2200">
                <a:latin typeface="+mj-lt"/>
              </a:rPr>
              <a:t> be our guess for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s(8)</a:t>
            </a:r>
            <a:r>
              <a:rPr lang="en-US" sz="2200">
                <a:latin typeface="+mj-lt"/>
              </a:rPr>
              <a:t>   (there are 17 possibilities)</a:t>
            </a:r>
          </a:p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We will use the decision Ring-LWE oracle to test the guess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87624" y="4124616"/>
            <a:ext cx="3213616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Pick random </a:t>
            </a:r>
            <a:r>
              <a:rPr lang="en-US" sz="2200">
                <a:solidFill>
                  <a:srgbClr val="800000"/>
                </a:solidFill>
                <a:latin typeface="+mj-lt"/>
              </a:rPr>
              <a:t>r in Z</a:t>
            </a:r>
            <a:r>
              <a:rPr lang="en-US" sz="2200" baseline="-33000">
                <a:solidFill>
                  <a:srgbClr val="800000"/>
                </a:solidFill>
                <a:latin typeface="+mj-lt"/>
              </a:rPr>
              <a:t>17</a:t>
            </a:r>
          </a:p>
        </p:txBody>
      </p:sp>
      <p:sp>
        <p:nvSpPr>
          <p:cNvPr id="25615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55200" y="3529829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16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41761" y="3531268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25617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26881" y="3531268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1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12001" y="3532709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19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39841" y="3529829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20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24961" y="35312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25621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10081" y="3531268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22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96640" y="3532709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09600" y="3260520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81760" y="3260520"/>
            <a:ext cx="41472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731681" y="3454940"/>
            <a:ext cx="30096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15616" y="2900480"/>
            <a:ext cx="7632848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Make the first position of f(b) uniformly random in Z</a:t>
            </a:r>
            <a:r>
              <a:rPr lang="en-US" sz="2200" baseline="-33000">
                <a:latin typeface="+mj-lt"/>
              </a:rPr>
              <a:t>17</a:t>
            </a:r>
          </a:p>
        </p:txBody>
      </p:sp>
      <p:sp>
        <p:nvSpPr>
          <p:cNvPr id="25627" name="Rectangl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29144" y="4697797"/>
            <a:ext cx="46368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5628" name="Rectangl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69785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a(8)+r</a:t>
            </a:r>
          </a:p>
        </p:txBody>
      </p:sp>
      <p:sp>
        <p:nvSpPr>
          <p:cNvPr id="25629" name="Rectangle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984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25630" name="Rectangl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949624" y="4699238"/>
            <a:ext cx="46512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5631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915865" y="4697797"/>
            <a:ext cx="46512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25632" name="Rectangl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56505" y="4699238"/>
            <a:ext cx="46512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b(8)+gr</a:t>
            </a:r>
          </a:p>
        </p:txBody>
      </p:sp>
      <p:sp>
        <p:nvSpPr>
          <p:cNvPr id="25633" name="Rectangle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795704" y="4699238"/>
            <a:ext cx="46512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25634" name="Rectangle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36345" y="4699238"/>
            <a:ext cx="46368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0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194264" y="4428489"/>
            <a:ext cx="63936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(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73464" y="4428489"/>
            <a:ext cx="639360" cy="77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84023" rIns="81639" bIns="40820"/>
          <a:lstStyle/>
          <a:p>
            <a:r>
              <a:rPr lang="en-US" sz="49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442105" y="4622909"/>
            <a:ext cx="463680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6421" rIns="81639" bIns="40820"/>
          <a:lstStyle/>
          <a:p>
            <a:r>
              <a:rPr lang="en-US" sz="2900">
                <a:solidFill>
                  <a:srgbClr val="000000"/>
                </a:solidFill>
                <a:latin typeface="+mj-lt"/>
              </a:rPr>
              <a:t>,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59632" y="5204730"/>
            <a:ext cx="4407119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200">
                <a:latin typeface="+mj-lt"/>
              </a:rPr>
              <a:t>Send to the decision oracle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-15472" y="5675654"/>
            <a:ext cx="7899840" cy="70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1700">
                <a:latin typeface="+mj-lt"/>
              </a:rPr>
              <a:t>If g=s(8), then (a(8)+r</a:t>
            </a:r>
            <a:r>
              <a:rPr lang="en-US" sz="1700" smtClean="0">
                <a:latin typeface="+mj-lt"/>
              </a:rPr>
              <a:t>)∙s(8</a:t>
            </a:r>
            <a:r>
              <a:rPr lang="en-US" sz="1700">
                <a:latin typeface="+mj-lt"/>
              </a:rPr>
              <a:t>)+e(8)=b(8)+gr    (Oracle </a:t>
            </a:r>
            <a:r>
              <a:rPr lang="en-US" sz="1700" smtClean="0">
                <a:latin typeface="+mj-lt"/>
              </a:rPr>
              <a:t>says “W. 1”)</a:t>
            </a:r>
            <a:endParaRPr lang="en-US" sz="1700">
              <a:latin typeface="+mj-lt"/>
            </a:endParaRPr>
          </a:p>
          <a:p>
            <a:pPr>
              <a:lnSpc>
                <a:spcPct val="117000"/>
              </a:lnSpc>
            </a:pPr>
            <a:r>
              <a:rPr lang="en-US" sz="1700">
                <a:latin typeface="+mj-lt"/>
              </a:rPr>
              <a:t>If g</a:t>
            </a:r>
            <a:r>
              <a:rPr lang="en-US" sz="1700">
                <a:latin typeface="+mj-lt"/>
                <a:cs typeface="Arial" charset="0"/>
              </a:rPr>
              <a:t>≠s(8), then b(8)+gr is uniformly random in Z</a:t>
            </a:r>
            <a:r>
              <a:rPr lang="en-US" sz="1700" baseline="-33000">
                <a:latin typeface="+mj-lt"/>
                <a:cs typeface="Arial" charset="0"/>
              </a:rPr>
              <a:t>17 </a:t>
            </a:r>
            <a:r>
              <a:rPr lang="en-US" sz="1700" baseline="-33000" smtClean="0">
                <a:latin typeface="+mj-lt"/>
                <a:cs typeface="Arial" charset="0"/>
              </a:rPr>
              <a:t> </a:t>
            </a:r>
            <a:r>
              <a:rPr lang="en-US" sz="1700" smtClean="0">
                <a:latin typeface="+mj-lt"/>
                <a:cs typeface="Arial" charset="0"/>
              </a:rPr>
              <a:t>(</a:t>
            </a:r>
            <a:r>
              <a:rPr lang="en-US" sz="1700">
                <a:latin typeface="+mj-lt"/>
                <a:cs typeface="Arial" charset="0"/>
              </a:rPr>
              <a:t>Oracle </a:t>
            </a:r>
            <a:r>
              <a:rPr lang="en-US" sz="1700" smtClean="0">
                <a:latin typeface="+mj-lt"/>
                <a:cs typeface="Arial" charset="0"/>
              </a:rPr>
              <a:t>says “W. </a:t>
            </a:r>
            <a:r>
              <a:rPr lang="en-US" sz="1700">
                <a:latin typeface="+mj-lt"/>
                <a:cs typeface="Arial" charset="0"/>
              </a:rPr>
              <a:t>2”)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title"/>
            <p:custDataLst>
              <p:tags r:id="rId40"/>
            </p:custDataLst>
          </p:nvPr>
        </p:nvSpPr>
        <p:spPr>
          <a:xfrm>
            <a:off x="207360" y="313953"/>
            <a:ext cx="870912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/>
              <a:t>Learning One Position of the Secret</a:t>
            </a:r>
          </a:p>
        </p:txBody>
      </p:sp>
    </p:spTree>
    <p:extLst>
      <p:ext uri="{BB962C8B-B14F-4D97-AF65-F5344CB8AC3E}">
        <p14:creationId xmlns:p14="http://schemas.microsoft.com/office/powerpoint/2010/main" val="410269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/>
      <p:bldP spid="25619" grpId="0" animBg="1"/>
      <p:bldP spid="256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Learning the Other Positions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633131"/>
            <a:ext cx="8032320" cy="4902275"/>
          </a:xfrm>
          <a:ln/>
        </p:spPr>
        <p:txBody>
          <a:bodyPr tIns="0"/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We can use the decision oracle to learn s(8</a:t>
            </a:r>
            <a:r>
              <a:rPr lang="en-US" smtClean="0">
                <a:latin typeface="+mj-lt"/>
              </a:rPr>
              <a:t>)</a:t>
            </a:r>
            <a:endParaRPr lang="en-US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How do we learn s(2),s(-2), and s(-8</a:t>
            </a:r>
            <a:r>
              <a:rPr lang="en-US" smtClean="0">
                <a:latin typeface="+mj-lt"/>
              </a:rPr>
              <a:t>)?</a:t>
            </a:r>
            <a:endParaRPr lang="en-US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Idea: Permute the input to the oracle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>
                <a:latin typeface="+mj-lt"/>
              </a:rPr>
              <a:t>   </a:t>
            </a:r>
            <a:r>
              <a:rPr lang="en-US" sz="2400" smtClean="0">
                <a:latin typeface="+mj-lt"/>
              </a:rPr>
              <a:t>Make </a:t>
            </a:r>
            <a:r>
              <a:rPr lang="en-US" sz="2400">
                <a:latin typeface="+mj-lt"/>
              </a:rPr>
              <a:t>the oracle give us s'(8) for a different, </a:t>
            </a:r>
            <a:r>
              <a:rPr lang="en-US" sz="2400" smtClean="0">
                <a:latin typeface="+mj-lt"/>
              </a:rPr>
              <a:t>but 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smtClean="0">
                <a:latin typeface="+mj-lt"/>
              </a:rPr>
              <a:t>     related</a:t>
            </a:r>
            <a:r>
              <a:rPr lang="en-US" sz="2400">
                <a:latin typeface="+mj-lt"/>
              </a:rPr>
              <a:t>, secret s</a:t>
            </a:r>
            <a:r>
              <a:rPr lang="en-US" sz="2400" smtClean="0">
                <a:latin typeface="+mj-lt"/>
              </a:rPr>
              <a:t>'. 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                From </a:t>
            </a:r>
            <a:r>
              <a:rPr lang="en-US" sz="2400">
                <a:latin typeface="+mj-lt"/>
              </a:rPr>
              <a:t>s'(8) we can recover s(2) </a:t>
            </a:r>
            <a:endParaRPr lang="en-US" sz="2400" smtClean="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                         (</a:t>
            </a:r>
            <a:r>
              <a:rPr lang="en-US" sz="2400">
                <a:latin typeface="+mj-lt"/>
              </a:rPr>
              <a:t>and s(-2) and s(-8))</a:t>
            </a:r>
          </a:p>
        </p:txBody>
      </p:sp>
    </p:spTree>
    <p:extLst>
      <p:ext uri="{BB962C8B-B14F-4D97-AF65-F5344CB8AC3E}">
        <p14:creationId xmlns:p14="http://schemas.microsoft.com/office/powerpoint/2010/main" val="1751156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Possible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a(8)</a:t>
            </a: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a(-2)</a:t>
            </a: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b(8)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b(-2)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s(8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2)</a:t>
            </a: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e(8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2)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24" name="TextBox 23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5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88024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26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074585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59705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44825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88026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73146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</a:t>
            </a:r>
            <a:r>
              <a:rPr lang="en-US" sz="1100" smtClean="0">
                <a:solidFill>
                  <a:srgbClr val="000000"/>
                </a:solidFill>
                <a:latin typeface="+mj-lt"/>
              </a:rPr>
              <a:t>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58266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b(8)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44825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88025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34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073145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58265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6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44824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s(-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88025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e(2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73145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" name="Rectangle 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58265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644824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e(-</a:t>
            </a:r>
            <a:r>
              <a:rPr lang="en-US" sz="1100">
                <a:solidFill>
                  <a:srgbClr val="000000"/>
                </a:solidFill>
                <a:latin typeface="+mj-lt"/>
              </a:rPr>
              <a:t>8)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01431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42" name="TextBox 41"/>
          <p:cNvSpPr txBox="1"/>
          <p:nvPr/>
        </p:nvSpPr>
        <p:spPr>
          <a:xfrm>
            <a:off x="5201431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692721" y="5316911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a(2)</a:t>
            </a: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9282" y="5318351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264402" y="5318351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a(8)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49522" y="5319792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a(-8)</a:t>
            </a: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206329" y="5316911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b(2)</a:t>
            </a: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9144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</a:t>
            </a:r>
            <a:r>
              <a:rPr lang="en-US" sz="1100" smtClean="0">
                <a:solidFill>
                  <a:srgbClr val="000000"/>
                </a:solidFill>
                <a:latin typeface="+mj-lt"/>
              </a:rPr>
              <a:t>(-2)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77656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 smtClean="0">
                <a:solidFill>
                  <a:srgbClr val="000000"/>
                </a:solidFill>
                <a:latin typeface="+mj-lt"/>
              </a:rPr>
              <a:t>b(8)</a:t>
            </a:r>
            <a:endParaRPr lang="en-US" sz="11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63128" y="5319792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100">
                <a:solidFill>
                  <a:srgbClr val="000000"/>
                </a:solidFill>
                <a:latin typeface="+mj-lt"/>
              </a:rPr>
              <a:t>b(-8)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1176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509807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67544" y="458112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5" name="Text Box 3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73796" y="583673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smtClean="0">
                <a:latin typeface="+mj-lt"/>
              </a:rPr>
              <a:t>Is this a valid distribution??</a:t>
            </a:r>
            <a:endParaRPr lang="en-US" sz="2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26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Possible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92721" y="5316911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79282" y="5318351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4402" y="5318351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49522" y="5319792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06329" y="5316911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144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76569" y="5318351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63128" y="5319792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1176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509807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5085184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7544" y="458112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5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3796" y="5836738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 smtClean="0">
                <a:latin typeface="+mj-lt"/>
              </a:rPr>
              <a:t>Is this a valid distribution??</a:t>
            </a:r>
            <a:endParaRPr lang="en-US" sz="2600">
              <a:latin typeface="+mj-lt"/>
            </a:endParaRPr>
          </a:p>
        </p:txBody>
      </p:sp>
      <p:sp>
        <p:nvSpPr>
          <p:cNvPr id="66" name="Rectangle 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924967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7" name="Rectangle 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211528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8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96648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9" name="Rectangle 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1768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0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924969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1008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2" name="Rectangle 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9520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3" name="Rectangle 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81768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74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4968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1008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6" name="Rectangle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9520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7" name="Rectangle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781767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8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924968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9" name="Rectangle 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008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Rectangle 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9520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Rectangle 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781767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5" name="TextBox 84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86" name="TextBox 85"/>
          <p:cNvSpPr txBox="1"/>
          <p:nvPr/>
        </p:nvSpPr>
        <p:spPr>
          <a:xfrm>
            <a:off x="5345447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7" name="TextBox 86"/>
          <p:cNvSpPr txBox="1"/>
          <p:nvPr/>
        </p:nvSpPr>
        <p:spPr>
          <a:xfrm>
            <a:off x="5345447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65542" y="1931960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5 - 3x + 4x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2" y="2285372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8" name="TextBox 87"/>
          <p:cNvSpPr txBox="1"/>
          <p:nvPr/>
        </p:nvSpPr>
        <p:spPr>
          <a:xfrm>
            <a:off x="107502" y="291904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x </a:t>
            </a:r>
            <a:r>
              <a:rPr lang="en-US" sz="2200" smtClean="0"/>
              <a:t>- x</a:t>
            </a:r>
            <a:r>
              <a:rPr lang="en-US" sz="2200" baseline="30000" smtClean="0"/>
              <a:t>2</a:t>
            </a:r>
            <a:r>
              <a:rPr lang="en-US" sz="2200" smtClean="0"/>
              <a:t> 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9" name="TextBox 88"/>
          <p:cNvSpPr txBox="1"/>
          <p:nvPr/>
        </p:nvSpPr>
        <p:spPr>
          <a:xfrm>
            <a:off x="107504" y="36391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+2x - 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- 4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0" name="TextBox 89"/>
          <p:cNvSpPr txBox="1"/>
          <p:nvPr/>
        </p:nvSpPr>
        <p:spPr>
          <a:xfrm>
            <a:off x="6228184" y="1908051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+ x + 8x</a:t>
            </a:r>
            <a:r>
              <a:rPr lang="en-US" sz="2200" baseline="30000" smtClean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28184" y="2325940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</a:t>
            </a:r>
            <a:r>
              <a:rPr lang="en-US" sz="2200" smtClean="0"/>
              <a:t>- </a:t>
            </a:r>
            <a:r>
              <a:rPr lang="en-US" sz="2200"/>
              <a:t>x </a:t>
            </a:r>
            <a:r>
              <a:rPr lang="en-US" sz="2200" smtClean="0"/>
              <a:t>- 5x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</a:t>
            </a:r>
            <a:r>
              <a:rPr lang="en-US" sz="2200" smtClean="0"/>
              <a:t>7x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2" name="TextBox 91"/>
          <p:cNvSpPr txBox="1"/>
          <p:nvPr/>
        </p:nvSpPr>
        <p:spPr>
          <a:xfrm>
            <a:off x="6228184" y="295961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</a:t>
            </a:r>
            <a:r>
              <a:rPr lang="en-US" sz="2200" smtClean="0"/>
              <a:t>3x - 6x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3" name="TextBox 92"/>
          <p:cNvSpPr txBox="1"/>
          <p:nvPr/>
        </p:nvSpPr>
        <p:spPr>
          <a:xfrm>
            <a:off x="6300190" y="36450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+6x + 6x</a:t>
            </a:r>
            <a:r>
              <a:rPr lang="en-US" sz="2200" baseline="30000" smtClean="0"/>
              <a:t>2</a:t>
            </a:r>
            <a:endParaRPr lang="en-US" sz="2200" baseline="30000"/>
          </a:p>
        </p:txBody>
      </p:sp>
      <p:sp>
        <p:nvSpPr>
          <p:cNvPr id="5" name="Oval 4"/>
          <p:cNvSpPr/>
          <p:nvPr/>
        </p:nvSpPr>
        <p:spPr>
          <a:xfrm>
            <a:off x="6010533" y="2919044"/>
            <a:ext cx="2449899" cy="5785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24128" y="2607295"/>
            <a:ext cx="346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WRONG DISTRIBUTION !!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8" grpId="0"/>
      <p:bldP spid="89" grpId="0"/>
      <p:bldP spid="90" grpId="0"/>
      <p:bldP spid="91" grpId="0"/>
      <p:bldP spid="92" grpId="0"/>
      <p:bldP spid="93" grpId="0"/>
      <p:bldP spid="5" grpId="0" animBg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Automorphisms of </a:t>
            </a:r>
            <a:r>
              <a:rPr lang="en-US"/>
              <a:t>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3673825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2000" y="1484797"/>
            <a:ext cx="7879680" cy="96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2900">
                <a:solidFill>
                  <a:srgbClr val="000080"/>
                </a:solidFill>
                <a:latin typeface="+mj-lt"/>
              </a:rPr>
              <a:t>x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4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+1 = (x-2)(x-2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3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5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)(x-2</a:t>
            </a:r>
            <a:r>
              <a:rPr lang="en-US" sz="2900" baseline="33000">
                <a:solidFill>
                  <a:srgbClr val="000080"/>
                </a:solidFill>
                <a:latin typeface="+mj-lt"/>
              </a:rPr>
              <a:t>7</a:t>
            </a:r>
            <a:r>
              <a:rPr lang="en-US" sz="2900">
                <a:solidFill>
                  <a:srgbClr val="000080"/>
                </a:solidFill>
                <a:latin typeface="+mj-lt"/>
              </a:rPr>
              <a:t>) mod 17</a:t>
            </a: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2556040"/>
              </p:ext>
            </p:extLst>
          </p:nvPr>
        </p:nvGraphicFramePr>
        <p:xfrm>
          <a:off x="1888832" y="2625409"/>
          <a:ext cx="4603680" cy="188026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20160"/>
                <a:gridCol w="920160"/>
                <a:gridCol w="921600"/>
                <a:gridCol w="920160"/>
                <a:gridCol w="921600"/>
              </a:tblGrid>
              <a:tr h="37605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600" b="0" i="0" u="none" strike="noStrike" cap="none" normalizeH="0" baseline="3300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  <a:tr h="37605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z(x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</a:t>
                      </a:r>
                      <a:r>
                        <a:rPr kumimoji="0" lang="en-US" sz="1600" u="none" strike="noStrike" cap="none" normalizeH="0" baseline="33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mic Sans MS" pitchFamily="64" charset="0"/>
                        <a:ea typeface="MS Gothic" charset="-128"/>
                      </a:endParaRPr>
                    </a:p>
                  </a:txBody>
                  <a:tcPr marL="81638" marR="81638" marT="42456" marB="42456" horzOverflow="overflow"/>
                </a:tc>
              </a:tr>
            </a:tbl>
          </a:graphicData>
        </a:graphic>
      </p:graphicFrame>
      <p:sp>
        <p:nvSpPr>
          <p:cNvPr id="28762" name="Line 9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561633" y="2799666"/>
            <a:ext cx="103968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28765" name="Text Box 9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23888" y="2592284"/>
            <a:ext cx="1547664" cy="66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mtClean="0">
                <a:latin typeface="+mj-lt"/>
              </a:rPr>
              <a:t>roots of </a:t>
            </a:r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33000">
                <a:solidFill>
                  <a:schemeClr val="tx1"/>
                </a:solidFill>
              </a:rPr>
              <a:t>4</a:t>
            </a:r>
            <a:r>
              <a:rPr lang="en-US">
                <a:solidFill>
                  <a:schemeClr val="tx1"/>
                </a:solidFill>
              </a:rPr>
              <a:t>+1</a:t>
            </a:r>
            <a:r>
              <a:rPr lang="en-US" smtClean="0">
                <a:latin typeface="+mj-lt"/>
              </a:rPr>
              <a:t> </a:t>
            </a:r>
            <a:endParaRPr lang="en-US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3379639"/>
            <a:ext cx="791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/>
              <a:t>z(x)</a:t>
            </a:r>
            <a:endParaRPr lang="en-US" sz="2200">
              <a:solidFill>
                <a:srgbClr val="000080"/>
              </a:solidFill>
              <a:latin typeface="Comic Sans MS" pitchFamily="64" charset="0"/>
              <a:ea typeface="MS Gothic" charset="-128"/>
            </a:endParaRPr>
          </a:p>
          <a:p>
            <a:endParaRPr lang="en-US" sz="22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83568" y="3212976"/>
            <a:ext cx="115212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3568" y="3565541"/>
            <a:ext cx="1152128" cy="7948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3568" y="3645024"/>
            <a:ext cx="1152128" cy="28803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3568" y="3645024"/>
            <a:ext cx="1152128" cy="72008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27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/>
              <a:t>Cyclic Lattices = Ideals in </a:t>
            </a:r>
            <a:r>
              <a:rPr lang="en-US" sz="3800" b="1"/>
              <a:t>Z</a:t>
            </a:r>
            <a:r>
              <a:rPr lang="en-US" sz="3800"/>
              <a:t>[x]/(x</a:t>
            </a:r>
            <a:r>
              <a:rPr lang="en-US" sz="3800" baseline="33000"/>
              <a:t>n</a:t>
            </a:r>
            <a:r>
              <a:rPr lang="en-US" sz="3800"/>
              <a:t>-1)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cyclic lattice </a:t>
            </a:r>
            <a:r>
              <a:rPr lang="en-US" sz="2200" dirty="0">
                <a:latin typeface="+mj-lt"/>
              </a:rPr>
              <a:t>if L is an </a:t>
            </a:r>
            <a:r>
              <a:rPr lang="en-US" sz="2200" i="1" dirty="0">
                <a:latin typeface="+mj-lt"/>
              </a:rPr>
              <a:t>ideal </a:t>
            </a:r>
            <a:r>
              <a:rPr lang="en-US" sz="2200" dirty="0">
                <a:latin typeface="+mj-lt"/>
              </a:rPr>
              <a:t>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[x]/(x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-1)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</a:t>
            </a:r>
            <a:r>
              <a:rPr lang="en-US" sz="2200" strike="sngStrike" dirty="0">
                <a:latin typeface="+mj-lt"/>
              </a:rPr>
              <a:t>a cyclic shift of v is also in L </a:t>
            </a:r>
            <a:r>
              <a:rPr lang="en-US" sz="2200" dirty="0" err="1">
                <a:latin typeface="+mj-lt"/>
              </a:rPr>
              <a:t>vx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1172544" y="2568121"/>
            <a:ext cx="735989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 +  (-</a:t>
            </a:r>
            <a:r>
              <a:rPr lang="en-US" sz="2200" dirty="0">
                <a:latin typeface="+mj-lt"/>
              </a:rPr>
              <a:t>7-2x+3x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+6x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)=  (-</a:t>
            </a:r>
            <a:r>
              <a:rPr lang="en-US" sz="2200" dirty="0">
                <a:latin typeface="+mj-lt"/>
              </a:rPr>
              <a:t>8+0x+6x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1115616" y="3717032"/>
            <a:ext cx="433556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       (1-2x-3x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2449757" y="4582537"/>
            <a:ext cx="2074253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2449757" y="5085184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)x=-4-x+2x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+3x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2449757" y="5517232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=3-4x-x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2415745" y="5995499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 =2+3x-4x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3093916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65" grpId="0"/>
      <p:bldP spid="6176" grpId="0"/>
      <p:bldP spid="6245" grpId="0"/>
      <p:bldP spid="6246" grpId="0"/>
      <p:bldP spid="6247" grpId="0"/>
      <p:bldP spid="6248" grpId="0"/>
      <p:bldP spid="6249" grpId="0"/>
      <p:bldP spid="6250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/>
      <p:bldP spid="125" grpId="0"/>
      <p:bldP spid="126" grpId="0" animBg="1"/>
      <p:bldP spid="127" grpId="0" animBg="1"/>
      <p:bldP spid="128" grpId="0" animBg="1"/>
      <p:bldP spid="12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6481" y="139696"/>
            <a:ext cx="8228160" cy="1412788"/>
          </a:xfrm>
          <a:ln/>
        </p:spPr>
        <p:txBody>
          <a:bodyPr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mtClean="0"/>
              <a:t>Automorphisms of R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3760" y="1795869"/>
            <a:ext cx="8032320" cy="4879232"/>
          </a:xfrm>
          <a:ln/>
        </p:spPr>
        <p:txBody>
          <a:bodyPr tIns="0">
            <a:norm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3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6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9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 - 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5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5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15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-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- 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smtClean="0">
                <a:latin typeface="+mj-lt"/>
              </a:rPr>
              <a:t>z(x</a:t>
            </a:r>
            <a:r>
              <a:rPr lang="en-US" sz="2200" baseline="33000" smtClean="0">
                <a:latin typeface="+mj-lt"/>
              </a:rPr>
              <a:t>7</a:t>
            </a:r>
            <a:r>
              <a:rPr lang="en-US" sz="2200">
                <a:latin typeface="+mj-lt"/>
              </a:rPr>
              <a:t>) 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7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14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+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21  </a:t>
            </a:r>
            <a:r>
              <a:rPr lang="en-US" sz="2200">
                <a:latin typeface="+mj-lt"/>
              </a:rPr>
              <a:t>=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0</a:t>
            </a:r>
            <a:r>
              <a:rPr lang="en-US" sz="2200" smtClean="0">
                <a:latin typeface="+mj-lt"/>
              </a:rPr>
              <a:t> </a:t>
            </a:r>
            <a:r>
              <a:rPr lang="en-US" sz="2200">
                <a:latin typeface="+mj-lt"/>
              </a:rPr>
              <a:t>- </a:t>
            </a:r>
            <a:r>
              <a:rPr lang="en-US" sz="2200" smtClean="0">
                <a:latin typeface="+mj-lt"/>
              </a:rPr>
              <a:t>z</a:t>
            </a:r>
            <a:r>
              <a:rPr lang="en-US" sz="2200" baseline="-33000" smtClean="0">
                <a:latin typeface="+mj-lt"/>
              </a:rPr>
              <a:t>3</a:t>
            </a:r>
            <a:r>
              <a:rPr lang="en-US" sz="2200" smtClean="0">
                <a:latin typeface="+mj-lt"/>
              </a:rPr>
              <a:t>x - z</a:t>
            </a:r>
            <a:r>
              <a:rPr lang="en-US" sz="2200" baseline="-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2</a:t>
            </a:r>
            <a:r>
              <a:rPr lang="en-US" sz="2200" smtClean="0">
                <a:latin typeface="+mj-lt"/>
              </a:rPr>
              <a:t> - z</a:t>
            </a:r>
            <a:r>
              <a:rPr lang="en-US" sz="2200" baseline="-33000" smtClean="0">
                <a:latin typeface="+mj-lt"/>
              </a:rPr>
              <a:t>1</a:t>
            </a:r>
            <a:r>
              <a:rPr lang="en-US" sz="2200" smtClean="0">
                <a:latin typeface="+mj-lt"/>
              </a:rPr>
              <a:t>x</a:t>
            </a:r>
            <a:r>
              <a:rPr lang="en-US" sz="2200" baseline="33000" smtClean="0">
                <a:latin typeface="+mj-lt"/>
              </a:rPr>
              <a:t>3</a:t>
            </a:r>
            <a:endParaRPr lang="en-US" sz="2200" baseline="33000">
              <a:latin typeface="+mj-lt"/>
            </a:endParaRP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baseline="3300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4128575"/>
            <a:ext cx="8784976" cy="884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/>
              <a:t>If coefficients of </a:t>
            </a:r>
            <a:r>
              <a:rPr lang="en-US" sz="2200" smtClean="0"/>
              <a:t>z(x</a:t>
            </a:r>
            <a:r>
              <a:rPr lang="en-US" sz="2200"/>
              <a:t>) have distribution D symmetric around 0, then so do </a:t>
            </a:r>
            <a:r>
              <a:rPr lang="en-US" sz="2200" smtClean="0"/>
              <a:t>the coefficients </a:t>
            </a:r>
            <a:r>
              <a:rPr lang="en-US" sz="2200"/>
              <a:t>of </a:t>
            </a:r>
            <a:r>
              <a:rPr lang="en-US" sz="2200" smtClean="0"/>
              <a:t>z(x</a:t>
            </a:r>
            <a:r>
              <a:rPr lang="en-US" sz="2200" baseline="33000" smtClean="0"/>
              <a:t>3</a:t>
            </a:r>
            <a:r>
              <a:rPr lang="en-US" sz="2200"/>
              <a:t>), </a:t>
            </a:r>
            <a:r>
              <a:rPr lang="en-US" sz="2200" smtClean="0"/>
              <a:t>z(x</a:t>
            </a:r>
            <a:r>
              <a:rPr lang="en-US" sz="2200" baseline="33000" smtClean="0"/>
              <a:t>5</a:t>
            </a:r>
            <a:r>
              <a:rPr lang="en-US" sz="2200"/>
              <a:t>), </a:t>
            </a:r>
            <a:r>
              <a:rPr lang="en-US" sz="2200" smtClean="0"/>
              <a:t>z(x</a:t>
            </a:r>
            <a:r>
              <a:rPr lang="en-US" sz="2200" baseline="33000" smtClean="0"/>
              <a:t>7</a:t>
            </a:r>
            <a:r>
              <a:rPr lang="en-US" sz="2200"/>
              <a:t>) </a:t>
            </a:r>
            <a:r>
              <a:rPr lang="en-US" sz="2200" smtClean="0"/>
              <a:t>!!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66592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Correct Swap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736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2297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67417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2537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5738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8085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65978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4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2537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7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5737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8085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65977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536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95737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8085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65977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2536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707904" y="27089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92721" y="5069413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4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79282" y="5070853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4402" y="5070853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49522" y="5072294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7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06329" y="5069413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1449" y="507085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76569" y="5070853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63128" y="5072294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11760" y="483768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(</a:t>
            </a:r>
            <a:endParaRPr lang="en-US" sz="4200"/>
          </a:p>
        </p:txBody>
      </p:sp>
      <p:sp>
        <p:nvSpPr>
          <p:cNvPr id="62" name="TextBox 61"/>
          <p:cNvSpPr txBox="1"/>
          <p:nvPr/>
        </p:nvSpPr>
        <p:spPr>
          <a:xfrm>
            <a:off x="3905287" y="485057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,</a:t>
            </a:r>
            <a:endParaRPr lang="en-US" sz="4200"/>
          </a:p>
        </p:txBody>
      </p:sp>
      <p:sp>
        <p:nvSpPr>
          <p:cNvPr id="63" name="TextBox 62"/>
          <p:cNvSpPr txBox="1"/>
          <p:nvPr/>
        </p:nvSpPr>
        <p:spPr>
          <a:xfrm>
            <a:off x="5292080" y="4837686"/>
            <a:ext cx="360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smtClean="0"/>
              <a:t>)</a:t>
            </a:r>
            <a:endParaRPr lang="en-US" sz="4200"/>
          </a:p>
        </p:txBody>
      </p:sp>
      <p:sp>
        <p:nvSpPr>
          <p:cNvPr id="64" name="Text Box 3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7544" y="4333630"/>
            <a:ext cx="5436737" cy="37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17000"/>
              </a:lnSpc>
            </a:pPr>
            <a:r>
              <a:rPr lang="en-US" sz="2600">
                <a:latin typeface="+mj-lt"/>
              </a:rPr>
              <a:t>Send to the decision oracle</a:t>
            </a:r>
          </a:p>
        </p:txBody>
      </p:sp>
      <p:sp>
        <p:nvSpPr>
          <p:cNvPr id="66" name="Rectangle 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24967" y="1973000"/>
            <a:ext cx="30096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7" name="Rectangle 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211528" y="1974440"/>
            <a:ext cx="30096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8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96648" y="1974440"/>
            <a:ext cx="302400" cy="30099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9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81768" y="1975881"/>
            <a:ext cx="302400" cy="30099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0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24969" y="3701192"/>
            <a:ext cx="30240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6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1008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2" name="Rectangle 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495209" y="3702632"/>
            <a:ext cx="302400" cy="30099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3" name="Rectangle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781768" y="3704073"/>
            <a:ext cx="300960" cy="30099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" name="Rectangle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24968" y="2347440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21008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6" name="Rectangle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495208" y="2348880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-8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7" name="Rectangle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81767" y="2350321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-1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8" name="Rectangle 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924968" y="2981112"/>
            <a:ext cx="30240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-2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9" name="Rectangl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21008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7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0" name="Rectangle 7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5208" y="2982552"/>
            <a:ext cx="302400" cy="30099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-5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1" name="Rectangle 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781767" y="2983993"/>
            <a:ext cx="300960" cy="30099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lnSpc>
                <a:spcPct val="117000"/>
              </a:lnSpc>
            </a:pPr>
            <a:r>
              <a:rPr lang="en-US" sz="1400" smtClean="0">
                <a:solidFill>
                  <a:srgbClr val="000000"/>
                </a:solidFill>
                <a:latin typeface="+mj-lt"/>
              </a:rPr>
              <a:t>4</a:t>
            </a:r>
            <a:endParaRPr lang="en-US" sz="14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27784" y="2564904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5" name="TextBox 84"/>
          <p:cNvSpPr txBox="1"/>
          <p:nvPr/>
        </p:nvSpPr>
        <p:spPr>
          <a:xfrm>
            <a:off x="2609143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86" name="TextBox 85"/>
          <p:cNvSpPr txBox="1"/>
          <p:nvPr/>
        </p:nvSpPr>
        <p:spPr>
          <a:xfrm>
            <a:off x="5345447" y="2576517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+</a:t>
            </a:r>
            <a:endParaRPr lang="en-US" sz="2200"/>
          </a:p>
        </p:txBody>
      </p:sp>
      <p:sp>
        <p:nvSpPr>
          <p:cNvPr id="87" name="TextBox 86"/>
          <p:cNvSpPr txBox="1"/>
          <p:nvPr/>
        </p:nvSpPr>
        <p:spPr>
          <a:xfrm>
            <a:off x="5345447" y="3282103"/>
            <a:ext cx="378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=</a:t>
            </a:r>
            <a:endParaRPr 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65542" y="1931960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5 - 3x + 4x</a:t>
            </a:r>
            <a:r>
              <a:rPr lang="en-US" sz="2200" baseline="30000" smtClean="0"/>
              <a:t>2</a:t>
            </a:r>
            <a:r>
              <a:rPr lang="en-US" sz="2200" smtClean="0"/>
              <a:t> + 3x</a:t>
            </a:r>
            <a:r>
              <a:rPr lang="en-US" sz="2200" baseline="30000" smtClean="0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2" y="2285372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+ x + 7x</a:t>
            </a:r>
            <a:r>
              <a:rPr lang="en-US" sz="2200" baseline="30000"/>
              <a:t>2</a:t>
            </a:r>
            <a:r>
              <a:rPr lang="en-US" sz="2200"/>
              <a:t> - </a:t>
            </a:r>
            <a:r>
              <a:rPr lang="en-US" sz="2200" smtClean="0"/>
              <a:t>5x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8" name="TextBox 87"/>
          <p:cNvSpPr txBox="1"/>
          <p:nvPr/>
        </p:nvSpPr>
        <p:spPr>
          <a:xfrm>
            <a:off x="107502" y="291904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x </a:t>
            </a:r>
            <a:r>
              <a:rPr lang="en-US" sz="2200" smtClean="0"/>
              <a:t>- x</a:t>
            </a:r>
            <a:r>
              <a:rPr lang="en-US" sz="2200" baseline="30000" smtClean="0"/>
              <a:t>2</a:t>
            </a:r>
            <a:r>
              <a:rPr lang="en-US" sz="2200" smtClean="0"/>
              <a:t> 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89" name="TextBox 88"/>
          <p:cNvSpPr txBox="1"/>
          <p:nvPr/>
        </p:nvSpPr>
        <p:spPr>
          <a:xfrm>
            <a:off x="107504" y="36391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+ 2x - x</a:t>
            </a:r>
            <a:r>
              <a:rPr lang="en-US" sz="2200" baseline="30000" smtClean="0"/>
              <a:t>2</a:t>
            </a:r>
            <a:r>
              <a:rPr lang="en-US" sz="2200" smtClean="0"/>
              <a:t> </a:t>
            </a:r>
            <a:r>
              <a:rPr lang="en-US" sz="2200"/>
              <a:t>- 4</a:t>
            </a:r>
            <a:r>
              <a:rPr lang="en-US" sz="2200" smtClean="0"/>
              <a:t>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0" name="TextBox 89"/>
          <p:cNvSpPr txBox="1"/>
          <p:nvPr/>
        </p:nvSpPr>
        <p:spPr>
          <a:xfrm>
            <a:off x="6228184" y="1908051"/>
            <a:ext cx="2130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5 + 3x - 4x</a:t>
            </a:r>
            <a:r>
              <a:rPr lang="en-US" sz="2200" baseline="30000" smtClean="0"/>
              <a:t>2</a:t>
            </a:r>
            <a:r>
              <a:rPr lang="en-US" sz="2200" smtClean="0"/>
              <a:t> - 3x</a:t>
            </a:r>
            <a:r>
              <a:rPr lang="en-US" sz="2200" baseline="30000" smtClean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28184" y="2325940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1 </a:t>
            </a:r>
            <a:r>
              <a:rPr lang="en-US" sz="2200" smtClean="0"/>
              <a:t>- 5x - 7x</a:t>
            </a:r>
            <a:r>
              <a:rPr lang="en-US" sz="2200" baseline="30000" smtClean="0"/>
              <a:t>2</a:t>
            </a:r>
            <a:r>
              <a:rPr lang="en-US" sz="2200" smtClean="0"/>
              <a:t>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2" name="TextBox 91"/>
          <p:cNvSpPr txBox="1"/>
          <p:nvPr/>
        </p:nvSpPr>
        <p:spPr>
          <a:xfrm>
            <a:off x="6228184" y="295961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1 </a:t>
            </a:r>
            <a:r>
              <a:rPr lang="en-US" sz="2200"/>
              <a:t>+ </a:t>
            </a:r>
            <a:r>
              <a:rPr lang="en-US" sz="2200" smtClean="0"/>
              <a:t>x + x</a:t>
            </a:r>
            <a:r>
              <a:rPr lang="en-US" sz="2200" baseline="30000" smtClean="0"/>
              <a:t>2</a:t>
            </a:r>
            <a:r>
              <a:rPr lang="en-US" sz="2200" smtClean="0"/>
              <a:t> + 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93" name="TextBox 92"/>
          <p:cNvSpPr txBox="1"/>
          <p:nvPr/>
        </p:nvSpPr>
        <p:spPr>
          <a:xfrm>
            <a:off x="6300190" y="3645024"/>
            <a:ext cx="208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-6 -4x + x</a:t>
            </a:r>
            <a:r>
              <a:rPr lang="en-US" sz="2200" baseline="30000" smtClean="0"/>
              <a:t>2 </a:t>
            </a:r>
            <a:r>
              <a:rPr lang="en-US" sz="2200" smtClean="0"/>
              <a:t>+2x</a:t>
            </a:r>
            <a:r>
              <a:rPr lang="en-US" sz="2200" baseline="30000" smtClean="0"/>
              <a:t>3</a:t>
            </a:r>
            <a:endParaRPr lang="en-US" sz="2200" baseline="30000"/>
          </a:p>
        </p:txBody>
      </p:sp>
      <p:sp>
        <p:nvSpPr>
          <p:cNvPr id="23" name="Oval 22"/>
          <p:cNvSpPr/>
          <p:nvPr/>
        </p:nvSpPr>
        <p:spPr>
          <a:xfrm>
            <a:off x="5098881" y="1639252"/>
            <a:ext cx="493132" cy="2736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098648" y="1612960"/>
            <a:ext cx="493132" cy="2736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80857" y="1772816"/>
            <a:ext cx="27465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496" y="5589240"/>
            <a:ext cx="6120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smtClean="0"/>
              <a:t>This will recover s(2).  </a:t>
            </a:r>
          </a:p>
          <a:p>
            <a:pPr algn="ctr"/>
            <a:r>
              <a:rPr lang="en-US" sz="2100" smtClean="0"/>
              <a:t>Repeat the analogous procedure to recover s(-2), s(-8)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28974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Caveat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The adversary is not worst-case, so he is not guaranteed to always work on all secrets s(x), s(x</a:t>
            </a:r>
            <a:r>
              <a:rPr lang="en-US" sz="2400" baseline="30000" smtClean="0"/>
              <a:t>3</a:t>
            </a:r>
            <a:r>
              <a:rPr lang="en-US" sz="2400" smtClean="0"/>
              <a:t>), s(x</a:t>
            </a:r>
            <a:r>
              <a:rPr lang="en-US" sz="2400" baseline="30000" smtClean="0"/>
              <a:t>5</a:t>
            </a:r>
            <a:r>
              <a:rPr lang="en-US" sz="2400" smtClean="0"/>
              <a:t>), s(x</a:t>
            </a:r>
            <a:r>
              <a:rPr lang="en-US" sz="2400" baseline="30000" smtClean="0"/>
              <a:t>7</a:t>
            </a:r>
            <a:r>
              <a:rPr lang="en-US" sz="2400" smtClean="0"/>
              <a:t>)</a:t>
            </a:r>
          </a:p>
          <a:p>
            <a:endParaRPr lang="en-US" sz="2400"/>
          </a:p>
          <a:p>
            <a:r>
              <a:rPr lang="en-US" sz="2400" smtClean="0"/>
              <a:t>But … Ring-LWE (just like LWE) is random self-reducible 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 smtClean="0"/>
              <a:t>given (a, b=as+e), we can pick a random s’ and output </a:t>
            </a:r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      (a, b’= b+as’ = a(s+s’)+e)</a:t>
            </a:r>
          </a:p>
          <a:p>
            <a:pPr marL="0" indent="0">
              <a:buNone/>
            </a:pPr>
            <a:r>
              <a:rPr lang="en-US" sz="2400"/>
              <a:t>s</a:t>
            </a:r>
            <a:r>
              <a:rPr lang="en-US" sz="2400" smtClean="0"/>
              <a:t>o the new secret is the uniformly-random s+s’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thus to recover every position, we always re-randomize the secret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930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Caveat …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550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>
                <a:solidFill>
                  <a:srgbClr val="0070C0"/>
                </a:solidFill>
              </a:rPr>
              <a:t>“If </a:t>
            </a:r>
            <a:r>
              <a:rPr lang="en-US" sz="2200" dirty="0">
                <a:solidFill>
                  <a:srgbClr val="0070C0"/>
                </a:solidFill>
              </a:rPr>
              <a:t>coefficients of </a:t>
            </a:r>
            <a:r>
              <a:rPr lang="en-US" sz="2200" dirty="0" smtClean="0">
                <a:solidFill>
                  <a:srgbClr val="0070C0"/>
                </a:solidFill>
              </a:rPr>
              <a:t>z(x</a:t>
            </a:r>
            <a:r>
              <a:rPr lang="en-US" sz="2200" dirty="0">
                <a:solidFill>
                  <a:srgbClr val="0070C0"/>
                </a:solidFill>
              </a:rPr>
              <a:t>) have distribution D symmetric around 0, then so do </a:t>
            </a:r>
            <a:r>
              <a:rPr lang="en-US" sz="2200" dirty="0" smtClean="0">
                <a:solidFill>
                  <a:srgbClr val="0070C0"/>
                </a:solidFill>
              </a:rPr>
              <a:t>the coefficients </a:t>
            </a:r>
            <a:r>
              <a:rPr lang="en-US" sz="2200" dirty="0">
                <a:solidFill>
                  <a:srgbClr val="0070C0"/>
                </a:solidFill>
              </a:rPr>
              <a:t>of </a:t>
            </a:r>
            <a:r>
              <a:rPr lang="en-US" sz="2200" dirty="0" smtClean="0">
                <a:solidFill>
                  <a:srgbClr val="0070C0"/>
                </a:solidFill>
              </a:rPr>
              <a:t>z(x</a:t>
            </a:r>
            <a:r>
              <a:rPr lang="en-US" sz="2200" baseline="33000" dirty="0" smtClean="0">
                <a:solidFill>
                  <a:srgbClr val="0070C0"/>
                </a:solidFill>
              </a:rPr>
              <a:t>3</a:t>
            </a:r>
            <a:r>
              <a:rPr lang="en-US" sz="2200" dirty="0">
                <a:solidFill>
                  <a:srgbClr val="0070C0"/>
                </a:solidFill>
              </a:rPr>
              <a:t>), </a:t>
            </a:r>
            <a:r>
              <a:rPr lang="en-US" sz="2200" dirty="0" smtClean="0">
                <a:solidFill>
                  <a:srgbClr val="0070C0"/>
                </a:solidFill>
              </a:rPr>
              <a:t>z(x</a:t>
            </a:r>
            <a:r>
              <a:rPr lang="en-US" sz="2200" baseline="33000" dirty="0" smtClean="0">
                <a:solidFill>
                  <a:srgbClr val="0070C0"/>
                </a:solidFill>
              </a:rPr>
              <a:t>5</a:t>
            </a:r>
            <a:r>
              <a:rPr lang="en-US" sz="2200" dirty="0">
                <a:solidFill>
                  <a:srgbClr val="0070C0"/>
                </a:solidFill>
              </a:rPr>
              <a:t>), </a:t>
            </a:r>
            <a:r>
              <a:rPr lang="en-US" sz="2200" dirty="0" smtClean="0">
                <a:solidFill>
                  <a:srgbClr val="0070C0"/>
                </a:solidFill>
              </a:rPr>
              <a:t>z(x</a:t>
            </a:r>
            <a:r>
              <a:rPr lang="en-US" sz="2200" baseline="33000" dirty="0" smtClean="0">
                <a:solidFill>
                  <a:srgbClr val="0070C0"/>
                </a:solidFill>
              </a:rPr>
              <a:t>7</a:t>
            </a:r>
            <a:r>
              <a:rPr lang="en-US" sz="2200" dirty="0">
                <a:solidFill>
                  <a:srgbClr val="0070C0"/>
                </a:solidFill>
              </a:rPr>
              <a:t>) </a:t>
            </a:r>
            <a:r>
              <a:rPr lang="en-US" sz="2200" dirty="0" smtClean="0">
                <a:solidFill>
                  <a:srgbClr val="0070C0"/>
                </a:solidFill>
              </a:rPr>
              <a:t>!! ”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dirty="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This only holds true for Z[x]/(x</a:t>
            </a:r>
            <a:r>
              <a:rPr lang="en-US" sz="2200" baseline="30000" dirty="0" smtClean="0"/>
              <a:t>n</a:t>
            </a:r>
            <a:r>
              <a:rPr lang="en-US" sz="2200" dirty="0" smtClean="0"/>
              <a:t>+1)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dirty="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Can work with all </a:t>
            </a:r>
            <a:r>
              <a:rPr lang="en-US" sz="2200" i="1" dirty="0" err="1" smtClean="0"/>
              <a:t>cyclotomic</a:t>
            </a:r>
            <a:r>
              <a:rPr lang="en-US" sz="2200" i="1" dirty="0" smtClean="0"/>
              <a:t> </a:t>
            </a:r>
            <a:r>
              <a:rPr lang="en-US" sz="2200" dirty="0" smtClean="0"/>
              <a:t>polynomials by representing elements differently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dirty="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In a ring of integers R=Z[x]/(</a:t>
            </a:r>
            <a:r>
              <a:rPr lang="el-GR" sz="2200" dirty="0" smtClean="0"/>
              <a:t>Φ</a:t>
            </a:r>
            <a:r>
              <a:rPr lang="en-US" sz="2200" baseline="-25000" dirty="0" smtClean="0"/>
              <a:t>m</a:t>
            </a:r>
            <a:r>
              <a:rPr lang="en-US" sz="2200" dirty="0" smtClean="0"/>
              <a:t>(x)), z </a:t>
            </a:r>
            <a:r>
              <a:rPr lang="en-US" sz="2200" dirty="0" smtClean="0"/>
              <a:t>is thought of as</a:t>
            </a:r>
            <a:r>
              <a:rPr lang="el-GR" sz="2200" dirty="0" smtClean="0"/>
              <a:t> σ</a:t>
            </a:r>
            <a:r>
              <a:rPr lang="en-US" sz="2200" dirty="0" smtClean="0"/>
              <a:t>(z) :=</a:t>
            </a:r>
            <a:r>
              <a:rPr lang="en-US" sz="2200" dirty="0" smtClean="0"/>
              <a:t> (</a:t>
            </a:r>
            <a:r>
              <a:rPr lang="el-GR" sz="2200" dirty="0" smtClean="0"/>
              <a:t>σ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(z</a:t>
            </a:r>
            <a:r>
              <a:rPr lang="en-US" sz="2200" dirty="0" smtClean="0"/>
              <a:t>), … , </a:t>
            </a:r>
            <a:r>
              <a:rPr lang="el-GR" sz="2200" dirty="0" smtClean="0"/>
              <a:t>σ</a:t>
            </a:r>
            <a:r>
              <a:rPr lang="el-GR" sz="2200" baseline="-25000" dirty="0" smtClean="0"/>
              <a:t>φ</a:t>
            </a:r>
            <a:r>
              <a:rPr lang="en-US" sz="2200" baseline="-25000" dirty="0" smtClean="0"/>
              <a:t>(m)</a:t>
            </a:r>
            <a:r>
              <a:rPr lang="en-US" sz="2200" dirty="0" smtClean="0"/>
              <a:t>(z)) 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where </a:t>
            </a:r>
            <a:r>
              <a:rPr lang="el-GR" sz="2200" dirty="0" smtClean="0"/>
              <a:t>σ</a:t>
            </a:r>
            <a:r>
              <a:rPr lang="en-US" sz="2200" baseline="-25000" dirty="0" err="1" smtClean="0"/>
              <a:t>i</a:t>
            </a:r>
            <a:r>
              <a:rPr lang="en-US" sz="2200" dirty="0"/>
              <a:t> </a:t>
            </a:r>
            <a:r>
              <a:rPr lang="en-US" sz="2200" dirty="0" smtClean="0"/>
              <a:t>is the </a:t>
            </a:r>
            <a:r>
              <a:rPr lang="en-US" sz="2200" dirty="0" err="1" smtClean="0"/>
              <a:t>i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canonical embedding (i.e. </a:t>
            </a:r>
            <a:r>
              <a:rPr lang="el-GR" sz="2200" dirty="0" smtClean="0"/>
              <a:t>σ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(z) = z(</a:t>
            </a:r>
            <a:r>
              <a:rPr lang="el-GR" sz="2200" dirty="0" smtClean="0"/>
              <a:t>ζ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) where </a:t>
            </a:r>
            <a:r>
              <a:rPr lang="el-GR" sz="2200" dirty="0"/>
              <a:t>ζ</a:t>
            </a:r>
            <a:r>
              <a:rPr lang="en-US" sz="2200" baseline="-25000" dirty="0" err="1"/>
              <a:t>i</a:t>
            </a:r>
            <a:r>
              <a:rPr lang="en-US" sz="2200" dirty="0" smtClean="0"/>
              <a:t> is the </a:t>
            </a:r>
            <a:r>
              <a:rPr lang="en-US" sz="2200" dirty="0" err="1" smtClean="0"/>
              <a:t>i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root of </a:t>
            </a:r>
            <a:r>
              <a:rPr lang="el-GR" sz="2200" dirty="0" smtClean="0"/>
              <a:t>Φ</a:t>
            </a:r>
            <a:r>
              <a:rPr lang="en-US" sz="2200" baseline="-25000" dirty="0"/>
              <a:t>m</a:t>
            </a:r>
            <a:r>
              <a:rPr lang="en-US" sz="2200" dirty="0"/>
              <a:t>(x</a:t>
            </a:r>
            <a:r>
              <a:rPr lang="en-US" sz="2200" dirty="0" smtClean="0"/>
              <a:t>))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dirty="0" smtClean="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So for all </a:t>
            </a:r>
            <a:r>
              <a:rPr lang="en-US" sz="2200" dirty="0" err="1" smtClean="0"/>
              <a:t>i</a:t>
            </a:r>
            <a:r>
              <a:rPr lang="en-US" sz="2200" dirty="0" smtClean="0"/>
              <a:t> and </a:t>
            </a:r>
            <a:r>
              <a:rPr lang="en-US" sz="2200" dirty="0" smtClean="0"/>
              <a:t>j relatively prime to m, z(x</a:t>
            </a:r>
            <a:r>
              <a:rPr lang="en-US" sz="2200" baseline="30000" dirty="0" smtClean="0"/>
              <a:t>i</a:t>
            </a:r>
            <a:r>
              <a:rPr lang="en-US" sz="2200" dirty="0" smtClean="0"/>
              <a:t>) </a:t>
            </a:r>
            <a:r>
              <a:rPr lang="en-US" sz="2200" dirty="0" smtClean="0"/>
              <a:t>is a permutation of </a:t>
            </a:r>
            <a:r>
              <a:rPr lang="en-US" sz="2200" dirty="0" smtClean="0"/>
              <a:t>z(</a:t>
            </a:r>
            <a:r>
              <a:rPr lang="en-US" sz="2200" dirty="0" err="1" smtClean="0"/>
              <a:t>x</a:t>
            </a:r>
            <a:r>
              <a:rPr lang="en-US" sz="2200" baseline="30000" dirty="0" err="1" smtClean="0"/>
              <a:t>j</a:t>
            </a:r>
            <a:r>
              <a:rPr lang="en-US" sz="2200" dirty="0" smtClean="0"/>
              <a:t>)</a:t>
            </a:r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dirty="0" smtClean="0"/>
              <a:t>                                                        i.e. </a:t>
            </a:r>
            <a:r>
              <a:rPr lang="el-GR" sz="2200" dirty="0"/>
              <a:t>σ</a:t>
            </a:r>
            <a:r>
              <a:rPr lang="en-US" sz="2200" dirty="0" smtClean="0"/>
              <a:t>(z(x</a:t>
            </a:r>
            <a:r>
              <a:rPr lang="en-US" sz="2200" baseline="30000" dirty="0" smtClean="0"/>
              <a:t>i</a:t>
            </a:r>
            <a:r>
              <a:rPr lang="en-US" sz="2200" dirty="0" smtClean="0"/>
              <a:t>)) is a permutation of </a:t>
            </a:r>
            <a:r>
              <a:rPr lang="el-GR" sz="2200" dirty="0"/>
              <a:t>σ</a:t>
            </a:r>
            <a:r>
              <a:rPr lang="en-US" sz="2200" dirty="0" smtClean="0"/>
              <a:t>(z(</a:t>
            </a:r>
            <a:r>
              <a:rPr lang="en-US" sz="2200" dirty="0" err="1" smtClean="0"/>
              <a:t>x</a:t>
            </a:r>
            <a:r>
              <a:rPr lang="en-US" sz="2200" baseline="30000" dirty="0" err="1" smtClean="0"/>
              <a:t>j</a:t>
            </a:r>
            <a:r>
              <a:rPr lang="en-US" sz="2200" dirty="0" smtClean="0"/>
              <a:t>))</a:t>
            </a:r>
            <a:endParaRPr lang="en-US" sz="2200" dirty="0" smtClean="0"/>
          </a:p>
          <a:p>
            <a:pPr marL="391686" indent="-293764">
              <a:lnSpc>
                <a:spcPct val="117000"/>
              </a:lnSpc>
              <a:buClr>
                <a:srgbClr val="FF6633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26774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Why Cyclic Lattices?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5" y="1605095"/>
            <a:ext cx="8229311" cy="4600791"/>
          </a:xfrm>
          <a:ln/>
        </p:spPr>
        <p:txBody>
          <a:bodyPr>
            <a:normAutofit fontScale="850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Succinct representations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Can represent an n-dimensional lattice with 1 vector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 smtClean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+mj-lt"/>
              </a:rPr>
              <a:t>Algebraic </a:t>
            </a:r>
            <a:r>
              <a:rPr lang="en-US" dirty="0">
                <a:latin typeface="+mj-lt"/>
              </a:rPr>
              <a:t>structure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Allows for fast arithmetic (using FFT)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Makes proofs possible</a:t>
            </a:r>
          </a:p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NTRU cryptosystem  </a:t>
            </a:r>
            <a:endParaRPr lang="en-US" dirty="0" smtClean="0">
              <a:latin typeface="+mj-lt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>
                <a:latin typeface="+mj-lt"/>
              </a:rPr>
              <a:t>One-way </a:t>
            </a:r>
            <a:r>
              <a:rPr lang="en-US" dirty="0">
                <a:latin typeface="+mj-lt"/>
              </a:rPr>
              <a:t>functions based on </a:t>
            </a:r>
            <a:endParaRPr lang="en-US" dirty="0" smtClean="0">
              <a:latin typeface="+mj-lt"/>
            </a:endParaRPr>
          </a:p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worst-case hardness of SVP in </a:t>
            </a:r>
          </a:p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ideal lattices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[Mic02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92362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Is </a:t>
            </a:r>
            <a:r>
              <a:rPr lang="en-US" dirty="0" err="1"/>
              <a:t>SVP</a:t>
            </a:r>
            <a:r>
              <a:rPr lang="en-US" baseline="-33000" dirty="0" err="1"/>
              <a:t>poly</a:t>
            </a:r>
            <a:r>
              <a:rPr lang="en-US" baseline="-33000" dirty="0"/>
              <a:t>(n)</a:t>
            </a:r>
            <a:r>
              <a:rPr lang="en-US" dirty="0"/>
              <a:t> Hard for Cyclic Lattices?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5377" y="1605095"/>
            <a:ext cx="8838624" cy="4297046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>
                <a:latin typeface="+mj-lt"/>
              </a:rPr>
              <a:t>Short answer: we don't know but conjecture it is.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smtClean="0">
                <a:latin typeface="+mj-lt"/>
              </a:rPr>
              <a:t>What's </a:t>
            </a:r>
            <a:r>
              <a:rPr lang="en-US" sz="2600" dirty="0">
                <a:latin typeface="+mj-lt"/>
              </a:rPr>
              <a:t>wrong with the following argument that </a:t>
            </a:r>
            <a:r>
              <a:rPr lang="en-US" sz="2600" dirty="0" err="1">
                <a:latin typeface="+mj-lt"/>
              </a:rPr>
              <a:t>SVP</a:t>
            </a:r>
            <a:r>
              <a:rPr lang="en-US" sz="2600" baseline="-33000" dirty="0" err="1">
                <a:latin typeface="+mj-lt"/>
              </a:rPr>
              <a:t>n</a:t>
            </a:r>
            <a:r>
              <a:rPr lang="en-US" sz="2600" dirty="0">
                <a:latin typeface="+mj-lt"/>
              </a:rPr>
              <a:t> is easy?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>
                <a:latin typeface="+mj-lt"/>
              </a:rPr>
              <a:t>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>
              <a:latin typeface="+mj-lt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689978" y="2708920"/>
            <a:ext cx="1588820" cy="413149"/>
            <a:chOff x="479" y="2199"/>
            <a:chExt cx="1103" cy="287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4" name="AutoShape 22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16" name="AutoShape 24"/>
            <p:cNvSpPr>
              <a:spLocks noChangeArrowheads="1"/>
            </p:cNvSpPr>
            <p:nvPr/>
          </p:nvSpPr>
          <p:spPr bwMode="auto">
            <a:xfrm>
              <a:off x="1296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17" name="AutoShape 25"/>
            <p:cNvSpPr>
              <a:spLocks noChangeArrowheads="1"/>
            </p:cNvSpPr>
            <p:nvPr/>
          </p:nvSpPr>
          <p:spPr bwMode="auto">
            <a:xfrm>
              <a:off x="1023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18" name="AutoShape 26"/>
            <p:cNvSpPr>
              <a:spLocks noChangeArrowheads="1"/>
            </p:cNvSpPr>
            <p:nvPr/>
          </p:nvSpPr>
          <p:spPr bwMode="auto">
            <a:xfrm>
              <a:off x="752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19" name="AutoShape 27"/>
            <p:cNvSpPr>
              <a:spLocks noChangeArrowheads="1"/>
            </p:cNvSpPr>
            <p:nvPr/>
          </p:nvSpPr>
          <p:spPr bwMode="auto">
            <a:xfrm>
              <a:off x="479" y="219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</p:grp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977418" y="2773699"/>
            <a:ext cx="2695088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>
                <a:latin typeface="+mj-lt"/>
              </a:rPr>
              <a:t>v is a shortest vector in L </a:t>
            </a:r>
          </a:p>
        </p:txBody>
      </p: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689978" y="3198365"/>
            <a:ext cx="1588820" cy="413149"/>
            <a:chOff x="479" y="2539"/>
            <a:chExt cx="1103" cy="287"/>
          </a:xfrm>
        </p:grpSpPr>
        <p:sp>
          <p:nvSpPr>
            <p:cNvPr id="8222" name="AutoShape 30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23" name="AutoShape 31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24" name="AutoShape 32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25" name="AutoShape 33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26" name="AutoShape 34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27" name="AutoShape 35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28" name="AutoShape 36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29" name="AutoShape 37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0" name="AutoShape 38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33" name="AutoShape 41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4" name="AutoShape 42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5" name="AutoShape 43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36" name="AutoShape 44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37" name="AutoShape 45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38" name="AutoShape 46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39" name="AutoShape 47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0" name="AutoShape 48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41" name="AutoShape 49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42" name="AutoShape 50"/>
            <p:cNvSpPr>
              <a:spLocks noChangeArrowheads="1"/>
            </p:cNvSpPr>
            <p:nvPr/>
          </p:nvSpPr>
          <p:spPr bwMode="auto">
            <a:xfrm>
              <a:off x="1296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3" name="AutoShape 51"/>
            <p:cNvSpPr>
              <a:spLocks noChangeArrowheads="1"/>
            </p:cNvSpPr>
            <p:nvPr/>
          </p:nvSpPr>
          <p:spPr bwMode="auto">
            <a:xfrm>
              <a:off x="1023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44" name="AutoShape 52"/>
            <p:cNvSpPr>
              <a:spLocks noChangeArrowheads="1"/>
            </p:cNvSpPr>
            <p:nvPr/>
          </p:nvSpPr>
          <p:spPr bwMode="auto">
            <a:xfrm>
              <a:off x="752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45" name="AutoShape 53"/>
            <p:cNvSpPr>
              <a:spLocks noChangeArrowheads="1"/>
            </p:cNvSpPr>
            <p:nvPr/>
          </p:nvSpPr>
          <p:spPr bwMode="auto">
            <a:xfrm>
              <a:off x="479" y="253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</p:grp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689978" y="3689251"/>
            <a:ext cx="1588820" cy="413150"/>
            <a:chOff x="479" y="2880"/>
            <a:chExt cx="1103" cy="287"/>
          </a:xfrm>
        </p:grpSpPr>
        <p:sp>
          <p:nvSpPr>
            <p:cNvPr id="8247" name="AutoShape 55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48" name="AutoShape 56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49" name="AutoShape 57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0" name="AutoShape 58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1" name="AutoShape 59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52" name="AutoShape 60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53" name="AutoShape 61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4" name="AutoShape 62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5" name="AutoShape 63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56" name="AutoShape 64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57" name="AutoShape 65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58" name="AutoShape 66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59" name="AutoShape 67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60" name="AutoShape 68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61" name="AutoShape 69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2" name="AutoShape 70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63" name="AutoShape 71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64" name="AutoShape 72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65" name="AutoShape 73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6" name="AutoShape 74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67" name="AutoShape 75"/>
            <p:cNvSpPr>
              <a:spLocks noChangeArrowheads="1"/>
            </p:cNvSpPr>
            <p:nvPr/>
          </p:nvSpPr>
          <p:spPr bwMode="auto">
            <a:xfrm>
              <a:off x="1296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auto">
            <a:xfrm>
              <a:off x="1023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auto">
            <a:xfrm>
              <a:off x="752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70" name="AutoShape 78"/>
            <p:cNvSpPr>
              <a:spLocks noChangeArrowheads="1"/>
            </p:cNvSpPr>
            <p:nvPr/>
          </p:nvSpPr>
          <p:spPr bwMode="auto">
            <a:xfrm>
              <a:off x="479" y="288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8271" name="Group 79"/>
          <p:cNvGrpSpPr>
            <a:grpSpLocks/>
          </p:cNvGrpSpPr>
          <p:nvPr/>
        </p:nvGrpSpPr>
        <p:grpSpPr bwMode="auto">
          <a:xfrm>
            <a:off x="689978" y="4178697"/>
            <a:ext cx="1588820" cy="413150"/>
            <a:chOff x="479" y="3220"/>
            <a:chExt cx="1103" cy="287"/>
          </a:xfrm>
        </p:grpSpPr>
        <p:sp>
          <p:nvSpPr>
            <p:cNvPr id="8272" name="AutoShape 80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73" name="AutoShape 81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74" name="AutoShape 82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75" name="AutoShape 83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76" name="AutoShape 84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77" name="AutoShape 85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78" name="AutoShape 86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79" name="AutoShape 87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0" name="AutoShape 88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1" name="AutoShape 89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82" name="AutoShape 90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83" name="AutoShape 91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4" name="AutoShape 92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5" name="AutoShape 93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86" name="AutoShape 94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87" name="AutoShape 95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88" name="AutoShape 96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89" name="AutoShape 97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0" name="AutoShape 98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291" name="AutoShape 99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292" name="AutoShape 100"/>
            <p:cNvSpPr>
              <a:spLocks noChangeArrowheads="1"/>
            </p:cNvSpPr>
            <p:nvPr/>
          </p:nvSpPr>
          <p:spPr bwMode="auto">
            <a:xfrm>
              <a:off x="1296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8293" name="AutoShape 101"/>
            <p:cNvSpPr>
              <a:spLocks noChangeArrowheads="1"/>
            </p:cNvSpPr>
            <p:nvPr/>
          </p:nvSpPr>
          <p:spPr bwMode="auto">
            <a:xfrm>
              <a:off x="1023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94" name="AutoShape 102"/>
            <p:cNvSpPr>
              <a:spLocks noChangeArrowheads="1"/>
            </p:cNvSpPr>
            <p:nvPr/>
          </p:nvSpPr>
          <p:spPr bwMode="auto">
            <a:xfrm>
              <a:off x="752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5" name="AutoShape 103"/>
            <p:cNvSpPr>
              <a:spLocks noChangeArrowheads="1"/>
            </p:cNvSpPr>
            <p:nvPr/>
          </p:nvSpPr>
          <p:spPr bwMode="auto">
            <a:xfrm>
              <a:off x="479" y="3220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8296" name="Group 104"/>
          <p:cNvGrpSpPr>
            <a:grpSpLocks/>
          </p:cNvGrpSpPr>
          <p:nvPr/>
        </p:nvGrpSpPr>
        <p:grpSpPr bwMode="auto">
          <a:xfrm>
            <a:off x="689978" y="4830811"/>
            <a:ext cx="1588820" cy="413149"/>
            <a:chOff x="479" y="3673"/>
            <a:chExt cx="1103" cy="287"/>
          </a:xfrm>
        </p:grpSpPr>
        <p:sp>
          <p:nvSpPr>
            <p:cNvPr id="8297" name="AutoShape 105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298" name="AutoShape 106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299" name="AutoShape 107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0" name="AutoShape 108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1" name="AutoShape 109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02" name="AutoShape 110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03" name="AutoShape 111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4" name="AutoShape 112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5" name="AutoShape 113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06" name="AutoShape 114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07" name="AutoShape 115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08" name="AutoShape 116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09" name="AutoShape 117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10" name="AutoShape 118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11" name="AutoShape 119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12" name="AutoShape 120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13" name="AutoShape 121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8314" name="AutoShape 122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8315" name="AutoShape 123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8316" name="AutoShape 124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8317" name="AutoShape 125"/>
            <p:cNvSpPr>
              <a:spLocks noChangeArrowheads="1"/>
            </p:cNvSpPr>
            <p:nvPr/>
          </p:nvSpPr>
          <p:spPr bwMode="auto">
            <a:xfrm>
              <a:off x="1296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18" name="AutoShape 126"/>
            <p:cNvSpPr>
              <a:spLocks noChangeArrowheads="1"/>
            </p:cNvSpPr>
            <p:nvPr/>
          </p:nvSpPr>
          <p:spPr bwMode="auto">
            <a:xfrm>
              <a:off x="1023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19" name="AutoShape 127"/>
            <p:cNvSpPr>
              <a:spLocks noChangeArrowheads="1"/>
            </p:cNvSpPr>
            <p:nvPr/>
          </p:nvSpPr>
          <p:spPr bwMode="auto">
            <a:xfrm>
              <a:off x="752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8320" name="AutoShape 128"/>
            <p:cNvSpPr>
              <a:spLocks noChangeArrowheads="1"/>
            </p:cNvSpPr>
            <p:nvPr/>
          </p:nvSpPr>
          <p:spPr bwMode="auto">
            <a:xfrm>
              <a:off x="479" y="367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+mj-lt"/>
                </a:rPr>
                <a:t>10</a:t>
              </a:r>
            </a:p>
          </p:txBody>
        </p:sp>
      </p:grpSp>
      <p:sp>
        <p:nvSpPr>
          <p:cNvPr id="8321" name="Freeform 129"/>
          <p:cNvSpPr>
            <a:spLocks noChangeArrowheads="1"/>
          </p:cNvSpPr>
          <p:nvPr/>
        </p:nvSpPr>
        <p:spPr bwMode="auto">
          <a:xfrm>
            <a:off x="414851" y="4705570"/>
            <a:ext cx="2074253" cy="1440"/>
          </a:xfrm>
          <a:custGeom>
            <a:avLst/>
            <a:gdLst>
              <a:gd name="T0" fmla="*/ 0 w 6349"/>
              <a:gd name="T1" fmla="*/ 0 h 1"/>
              <a:gd name="T2" fmla="*/ 6348 w 634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9" h="1">
                <a:moveTo>
                  <a:pt x="0" y="0"/>
                </a:moveTo>
                <a:lnTo>
                  <a:pt x="63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2" name="Text Box 130"/>
          <p:cNvSpPr txBox="1">
            <a:spLocks noChangeArrowheads="1"/>
          </p:cNvSpPr>
          <p:nvPr/>
        </p:nvSpPr>
        <p:spPr bwMode="auto">
          <a:xfrm>
            <a:off x="97951" y="422620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8323" name="AutoShape 131"/>
          <p:cNvSpPr>
            <a:spLocks/>
          </p:cNvSpPr>
          <p:nvPr/>
        </p:nvSpPr>
        <p:spPr bwMode="auto">
          <a:xfrm>
            <a:off x="2487664" y="3189728"/>
            <a:ext cx="414851" cy="2072947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>
              <a:latin typeface="+mj-lt"/>
            </a:endParaRPr>
          </a:p>
        </p:txBody>
      </p:sp>
      <p:sp>
        <p:nvSpPr>
          <p:cNvPr id="8324" name="Text Box 132"/>
          <p:cNvSpPr txBox="1">
            <a:spLocks noChangeArrowheads="1"/>
          </p:cNvSpPr>
          <p:nvPr/>
        </p:nvSpPr>
        <p:spPr bwMode="auto">
          <a:xfrm>
            <a:off x="2902514" y="4018907"/>
            <a:ext cx="1037127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>
                <a:latin typeface="+mj-lt"/>
              </a:rPr>
              <a:t>Also in L</a:t>
            </a:r>
          </a:p>
        </p:txBody>
      </p:sp>
      <p:sp>
        <p:nvSpPr>
          <p:cNvPr id="8325" name="Freeform 133"/>
          <p:cNvSpPr>
            <a:spLocks/>
          </p:cNvSpPr>
          <p:nvPr/>
        </p:nvSpPr>
        <p:spPr bwMode="auto">
          <a:xfrm>
            <a:off x="2814646" y="5055381"/>
            <a:ext cx="502719" cy="1439"/>
          </a:xfrm>
          <a:custGeom>
            <a:avLst/>
            <a:gdLst>
              <a:gd name="T0" fmla="*/ 1540 w 1541"/>
              <a:gd name="T1" fmla="*/ 0 h 1"/>
              <a:gd name="T2" fmla="*/ 0 w 1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41" h="1">
                <a:moveTo>
                  <a:pt x="1540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6" name="Text Box 134"/>
          <p:cNvSpPr txBox="1">
            <a:spLocks noChangeArrowheads="1"/>
          </p:cNvSpPr>
          <p:nvPr/>
        </p:nvSpPr>
        <p:spPr bwMode="auto">
          <a:xfrm>
            <a:off x="3363460" y="4879756"/>
            <a:ext cx="2360668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dirty="0">
                <a:latin typeface="+mj-lt"/>
              </a:rPr>
              <a:t>Length at most n</a:t>
            </a:r>
            <a:r>
              <a:rPr lang="en-US" dirty="0">
                <a:latin typeface="Arial" pitchFamily="34" charset="0"/>
                <a:cs typeface="Arial" pitchFamily="34" charset="0"/>
              </a:rPr>
              <a:t>||v||</a:t>
            </a:r>
          </a:p>
        </p:txBody>
      </p:sp>
      <p:sp>
        <p:nvSpPr>
          <p:cNvPr id="8327" name="Freeform 135"/>
          <p:cNvSpPr>
            <a:spLocks/>
          </p:cNvSpPr>
          <p:nvPr/>
        </p:nvSpPr>
        <p:spPr bwMode="auto">
          <a:xfrm>
            <a:off x="2389714" y="2932049"/>
            <a:ext cx="502718" cy="1440"/>
          </a:xfrm>
          <a:custGeom>
            <a:avLst/>
            <a:gdLst>
              <a:gd name="T0" fmla="*/ 1540 w 1541"/>
              <a:gd name="T1" fmla="*/ 0 h 1"/>
              <a:gd name="T2" fmla="*/ 0 w 154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41" h="1">
                <a:moveTo>
                  <a:pt x="1540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>
              <a:latin typeface="+mj-lt"/>
            </a:endParaRPr>
          </a:p>
        </p:txBody>
      </p:sp>
      <p:sp>
        <p:nvSpPr>
          <p:cNvPr id="8328" name="Text Box 136"/>
          <p:cNvSpPr txBox="1">
            <a:spLocks noChangeArrowheads="1"/>
          </p:cNvSpPr>
          <p:nvPr/>
        </p:nvSpPr>
        <p:spPr bwMode="auto">
          <a:xfrm>
            <a:off x="207426" y="5488870"/>
            <a:ext cx="8708983" cy="103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dirty="0">
                <a:latin typeface="+mj-lt"/>
              </a:rPr>
              <a:t>Algorithm for solving </a:t>
            </a:r>
            <a:r>
              <a:rPr lang="en-US" dirty="0" err="1">
                <a:latin typeface="+mj-lt"/>
              </a:rPr>
              <a:t>SVP</a:t>
            </a:r>
            <a:r>
              <a:rPr lang="en-US" baseline="-33000" dirty="0" err="1">
                <a:latin typeface="+mj-lt"/>
              </a:rPr>
              <a:t>n</a:t>
            </a:r>
            <a:r>
              <a:rPr lang="en-US" dirty="0">
                <a:latin typeface="+mj-lt"/>
              </a:rPr>
              <a:t>(L) for a cyclic lattice L:</a:t>
            </a:r>
          </a:p>
          <a:p>
            <a:r>
              <a:rPr lang="en-US" dirty="0">
                <a:latin typeface="+mj-lt"/>
              </a:rPr>
              <a:t>1.  Construct 1-dimensional lattice L'=L </a:t>
            </a:r>
            <a:r>
              <a:rPr lang="en-US" dirty="0">
                <a:latin typeface="+mj-lt"/>
                <a:cs typeface="Arial" charset="0"/>
              </a:rPr>
              <a:t>∩ {1</a:t>
            </a:r>
            <a:r>
              <a:rPr lang="en-US" baseline="33000" dirty="0">
                <a:latin typeface="+mj-lt"/>
                <a:cs typeface="Arial" charset="0"/>
              </a:rPr>
              <a:t>n</a:t>
            </a:r>
            <a:r>
              <a:rPr lang="en-US" dirty="0">
                <a:latin typeface="+mj-lt"/>
                <a:cs typeface="Arial" charset="0"/>
              </a:rPr>
              <a:t>}</a:t>
            </a:r>
          </a:p>
          <a:p>
            <a:r>
              <a:rPr lang="en-US" dirty="0">
                <a:latin typeface="+mj-lt"/>
                <a:cs typeface="Arial" charset="0"/>
              </a:rPr>
              <a:t>2.  Find and output the shortest vector in L'</a:t>
            </a:r>
          </a:p>
        </p:txBody>
      </p:sp>
    </p:spTree>
    <p:extLst>
      <p:ext uri="{BB962C8B-B14F-4D97-AF65-F5344CB8AC3E}">
        <p14:creationId xmlns:p14="http://schemas.microsoft.com/office/powerpoint/2010/main" val="325673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1" grpId="0" animBg="1"/>
      <p:bldP spid="8323" grpId="0" animBg="1"/>
      <p:bldP spid="8325" grpId="0" animBg="1"/>
      <p:bldP spid="83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Hard Cyclic Lattice Instances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91418" y="1566227"/>
            <a:ext cx="1588821" cy="413150"/>
            <a:chOff x="480" y="1088"/>
            <a:chExt cx="1103" cy="287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1" name="AutoShape 15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39" name="AutoShape 23"/>
            <p:cNvSpPr>
              <a:spLocks noChangeArrowheads="1"/>
            </p:cNvSpPr>
            <p:nvPr/>
          </p:nvSpPr>
          <p:spPr bwMode="auto">
            <a:xfrm>
              <a:off x="1296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40" name="AutoShape 24"/>
            <p:cNvSpPr>
              <a:spLocks noChangeArrowheads="1"/>
            </p:cNvSpPr>
            <p:nvPr/>
          </p:nvSpPr>
          <p:spPr bwMode="auto">
            <a:xfrm>
              <a:off x="1024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>
              <a:off x="752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>
              <a:off x="480" y="108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78859" y="1631007"/>
            <a:ext cx="3105309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v is a shortest vector in L </a:t>
            </a:r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691418" y="2055673"/>
            <a:ext cx="1588821" cy="413150"/>
            <a:chOff x="480" y="1428"/>
            <a:chExt cx="1103" cy="287"/>
          </a:xfrm>
        </p:grpSpPr>
        <p:sp>
          <p:nvSpPr>
            <p:cNvPr id="9245" name="AutoShape 29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46" name="AutoShape 30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47" name="AutoShape 31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48" name="AutoShape 32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49" name="AutoShape 33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0" name="AutoShape 34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1" name="AutoShape 35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52" name="AutoShape 36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53" name="AutoShape 37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4" name="AutoShape 38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5" name="AutoShape 39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56" name="AutoShape 40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57" name="AutoShape 41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58" name="AutoShape 42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59" name="AutoShape 43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0" name="AutoShape 44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1" name="AutoShape 45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62" name="AutoShape 46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63" name="AutoShape 47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4" name="AutoShape 48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5" name="AutoShape 49"/>
            <p:cNvSpPr>
              <a:spLocks noChangeArrowheads="1"/>
            </p:cNvSpPr>
            <p:nvPr/>
          </p:nvSpPr>
          <p:spPr bwMode="auto">
            <a:xfrm>
              <a:off x="1296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66" name="AutoShape 50"/>
            <p:cNvSpPr>
              <a:spLocks noChangeArrowheads="1"/>
            </p:cNvSpPr>
            <p:nvPr/>
          </p:nvSpPr>
          <p:spPr bwMode="auto">
            <a:xfrm>
              <a:off x="1024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67" name="AutoShape 51"/>
            <p:cNvSpPr>
              <a:spLocks noChangeArrowheads="1"/>
            </p:cNvSpPr>
            <p:nvPr/>
          </p:nvSpPr>
          <p:spPr bwMode="auto">
            <a:xfrm>
              <a:off x="752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68" name="AutoShape 52"/>
            <p:cNvSpPr>
              <a:spLocks noChangeArrowheads="1"/>
            </p:cNvSpPr>
            <p:nvPr/>
          </p:nvSpPr>
          <p:spPr bwMode="auto">
            <a:xfrm>
              <a:off x="480" y="142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691418" y="2545119"/>
            <a:ext cx="1588821" cy="413150"/>
            <a:chOff x="480" y="1768"/>
            <a:chExt cx="1103" cy="287"/>
          </a:xfrm>
        </p:grpSpPr>
        <p:sp>
          <p:nvSpPr>
            <p:cNvPr id="9270" name="AutoShape 54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1" name="AutoShape 55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2" name="AutoShape 56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3" name="AutoShape 57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74" name="AutoShape 58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5" name="AutoShape 59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6" name="AutoShape 60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7" name="AutoShape 61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78" name="AutoShape 62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79" name="AutoShape 63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0" name="AutoShape 64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1" name="AutoShape 65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82" name="AutoShape 66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83" name="AutoShape 67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4" name="AutoShape 68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5" name="AutoShape 69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86" name="AutoShape 70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87" name="AutoShape 71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88" name="AutoShape 72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89" name="AutoShape 73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0" name="AutoShape 74"/>
            <p:cNvSpPr>
              <a:spLocks noChangeArrowheads="1"/>
            </p:cNvSpPr>
            <p:nvPr/>
          </p:nvSpPr>
          <p:spPr bwMode="auto">
            <a:xfrm>
              <a:off x="1296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91" name="AutoShape 75"/>
            <p:cNvSpPr>
              <a:spLocks noChangeArrowheads="1"/>
            </p:cNvSpPr>
            <p:nvPr/>
          </p:nvSpPr>
          <p:spPr bwMode="auto">
            <a:xfrm>
              <a:off x="1024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2" name="AutoShape 76"/>
            <p:cNvSpPr>
              <a:spLocks noChangeArrowheads="1"/>
            </p:cNvSpPr>
            <p:nvPr/>
          </p:nvSpPr>
          <p:spPr bwMode="auto">
            <a:xfrm>
              <a:off x="752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93" name="AutoShape 77"/>
            <p:cNvSpPr>
              <a:spLocks noChangeArrowheads="1"/>
            </p:cNvSpPr>
            <p:nvPr/>
          </p:nvSpPr>
          <p:spPr bwMode="auto">
            <a:xfrm>
              <a:off x="480" y="176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9294" name="Group 78"/>
          <p:cNvGrpSpPr>
            <a:grpSpLocks/>
          </p:cNvGrpSpPr>
          <p:nvPr/>
        </p:nvGrpSpPr>
        <p:grpSpPr bwMode="auto">
          <a:xfrm>
            <a:off x="691418" y="3034565"/>
            <a:ext cx="1588821" cy="413150"/>
            <a:chOff x="480" y="2108"/>
            <a:chExt cx="1103" cy="287"/>
          </a:xfrm>
        </p:grpSpPr>
        <p:sp>
          <p:nvSpPr>
            <p:cNvPr id="9295" name="AutoShape 79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296" name="AutoShape 80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297" name="AutoShape 81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298" name="AutoShape 82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299" name="AutoShape 83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0" name="AutoShape 84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1" name="AutoShape 85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02" name="AutoShape 86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03" name="AutoShape 87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4" name="AutoShape 88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5" name="AutoShape 89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06" name="AutoShape 90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07" name="AutoShape 91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08" name="AutoShape 92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09" name="AutoShape 93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10" name="AutoShape 94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1" name="AutoShape 95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12" name="AutoShape 96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13" name="AutoShape 97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14" name="AutoShape 98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5" name="AutoShape 99"/>
            <p:cNvSpPr>
              <a:spLocks noChangeArrowheads="1"/>
            </p:cNvSpPr>
            <p:nvPr/>
          </p:nvSpPr>
          <p:spPr bwMode="auto">
            <a:xfrm>
              <a:off x="1296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16" name="AutoShape 100"/>
            <p:cNvSpPr>
              <a:spLocks noChangeArrowheads="1"/>
            </p:cNvSpPr>
            <p:nvPr/>
          </p:nvSpPr>
          <p:spPr bwMode="auto">
            <a:xfrm>
              <a:off x="1024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17" name="AutoShape 101"/>
            <p:cNvSpPr>
              <a:spLocks noChangeArrowheads="1"/>
            </p:cNvSpPr>
            <p:nvPr/>
          </p:nvSpPr>
          <p:spPr bwMode="auto">
            <a:xfrm>
              <a:off x="752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18" name="AutoShape 102"/>
            <p:cNvSpPr>
              <a:spLocks noChangeArrowheads="1"/>
            </p:cNvSpPr>
            <p:nvPr/>
          </p:nvSpPr>
          <p:spPr bwMode="auto">
            <a:xfrm>
              <a:off x="480" y="210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9319" name="Group 103"/>
          <p:cNvGrpSpPr>
            <a:grpSpLocks/>
          </p:cNvGrpSpPr>
          <p:nvPr/>
        </p:nvGrpSpPr>
        <p:grpSpPr bwMode="auto">
          <a:xfrm>
            <a:off x="691418" y="3688119"/>
            <a:ext cx="1588821" cy="413150"/>
            <a:chOff x="480" y="2562"/>
            <a:chExt cx="1103" cy="287"/>
          </a:xfrm>
        </p:grpSpPr>
        <p:sp>
          <p:nvSpPr>
            <p:cNvPr id="9320" name="AutoShape 104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1" name="AutoShape 105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22" name="AutoShape 106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23" name="AutoShape 107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24" name="AutoShape 108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5" name="AutoShape 109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26" name="AutoShape 110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27" name="AutoShape 111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28" name="AutoShape 112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29" name="AutoShape 113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0" name="AutoShape 114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1" name="AutoShape 115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32" name="AutoShape 116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33" name="AutoShape 117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4" name="AutoShape 118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5" name="AutoShape 119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36" name="AutoShape 120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9337" name="AutoShape 121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9338" name="AutoShape 122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9339" name="AutoShape 123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9340" name="AutoShape 124"/>
            <p:cNvSpPr>
              <a:spLocks noChangeArrowheads="1"/>
            </p:cNvSpPr>
            <p:nvPr/>
          </p:nvSpPr>
          <p:spPr bwMode="auto">
            <a:xfrm>
              <a:off x="1296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1" name="AutoShape 125"/>
            <p:cNvSpPr>
              <a:spLocks noChangeArrowheads="1"/>
            </p:cNvSpPr>
            <p:nvPr/>
          </p:nvSpPr>
          <p:spPr bwMode="auto">
            <a:xfrm>
              <a:off x="1024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2" name="AutoShape 126"/>
            <p:cNvSpPr>
              <a:spLocks noChangeArrowheads="1"/>
            </p:cNvSpPr>
            <p:nvPr/>
          </p:nvSpPr>
          <p:spPr bwMode="auto">
            <a:xfrm>
              <a:off x="752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  <p:sp>
          <p:nvSpPr>
            <p:cNvPr id="9343" name="AutoShape 127"/>
            <p:cNvSpPr>
              <a:spLocks noChangeArrowheads="1"/>
            </p:cNvSpPr>
            <p:nvPr/>
          </p:nvSpPr>
          <p:spPr bwMode="auto">
            <a:xfrm>
              <a:off x="480" y="2562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0</a:t>
              </a:r>
            </a:p>
          </p:txBody>
        </p:sp>
      </p:grpSp>
      <p:sp>
        <p:nvSpPr>
          <p:cNvPr id="9344" name="Line 128"/>
          <p:cNvSpPr>
            <a:spLocks noChangeShapeType="1"/>
          </p:cNvSpPr>
          <p:nvPr/>
        </p:nvSpPr>
        <p:spPr bwMode="auto">
          <a:xfrm>
            <a:off x="414851" y="3562879"/>
            <a:ext cx="2074253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45" name="Text Box 129"/>
          <p:cNvSpPr txBox="1">
            <a:spLocks noChangeArrowheads="1"/>
          </p:cNvSpPr>
          <p:nvPr/>
        </p:nvSpPr>
        <p:spPr bwMode="auto">
          <a:xfrm>
            <a:off x="97951" y="3082070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9346" name="AutoShape 130"/>
          <p:cNvSpPr>
            <a:spLocks/>
          </p:cNvSpPr>
          <p:nvPr/>
        </p:nvSpPr>
        <p:spPr bwMode="auto">
          <a:xfrm>
            <a:off x="2489104" y="2045596"/>
            <a:ext cx="414851" cy="2072947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9347" name="Text Box 131"/>
          <p:cNvSpPr txBox="1">
            <a:spLocks noChangeArrowheads="1"/>
          </p:cNvSpPr>
          <p:nvPr/>
        </p:nvSpPr>
        <p:spPr bwMode="auto">
          <a:xfrm>
            <a:off x="2903954" y="2874776"/>
            <a:ext cx="1037127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>
                <a:latin typeface="+mj-lt"/>
              </a:rPr>
              <a:t>Also in L</a:t>
            </a:r>
          </a:p>
        </p:txBody>
      </p:sp>
      <p:sp>
        <p:nvSpPr>
          <p:cNvPr id="9348" name="Line 132"/>
          <p:cNvSpPr>
            <a:spLocks noChangeShapeType="1"/>
          </p:cNvSpPr>
          <p:nvPr/>
        </p:nvSpPr>
        <p:spPr bwMode="auto">
          <a:xfrm flipH="1">
            <a:off x="2814647" y="3911249"/>
            <a:ext cx="505600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3363460" y="3737064"/>
            <a:ext cx="293673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Length at most 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||v||</a:t>
            </a:r>
          </a:p>
        </p:txBody>
      </p:sp>
      <p:sp>
        <p:nvSpPr>
          <p:cNvPr id="9350" name="Line 134"/>
          <p:cNvSpPr>
            <a:spLocks noChangeShapeType="1"/>
          </p:cNvSpPr>
          <p:nvPr/>
        </p:nvSpPr>
        <p:spPr bwMode="auto">
          <a:xfrm flipH="1">
            <a:off x="2389713" y="1789357"/>
            <a:ext cx="505599" cy="14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1" name="Freeform 135"/>
          <p:cNvSpPr>
            <a:spLocks/>
          </p:cNvSpPr>
          <p:nvPr/>
        </p:nvSpPr>
        <p:spPr bwMode="auto">
          <a:xfrm>
            <a:off x="7216673" y="1643962"/>
            <a:ext cx="1441" cy="2488977"/>
          </a:xfrm>
          <a:custGeom>
            <a:avLst/>
            <a:gdLst>
              <a:gd name="T0" fmla="*/ 0 w 1"/>
              <a:gd name="T1" fmla="*/ 0 h 7623"/>
              <a:gd name="T2" fmla="*/ 0 w 1"/>
              <a:gd name="T3" fmla="*/ 7622 h 76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623">
                <a:moveTo>
                  <a:pt x="0" y="0"/>
                </a:moveTo>
                <a:lnTo>
                  <a:pt x="0" y="762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2" name="Freeform 136"/>
          <p:cNvSpPr>
            <a:spLocks/>
          </p:cNvSpPr>
          <p:nvPr/>
        </p:nvSpPr>
        <p:spPr bwMode="auto">
          <a:xfrm>
            <a:off x="5744529" y="2887730"/>
            <a:ext cx="3111380" cy="1440"/>
          </a:xfrm>
          <a:custGeom>
            <a:avLst/>
            <a:gdLst>
              <a:gd name="T0" fmla="*/ 0 w 9523"/>
              <a:gd name="T1" fmla="*/ 0 h 1"/>
              <a:gd name="T2" fmla="*/ 9522 w 952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523" h="1">
                <a:moveTo>
                  <a:pt x="0" y="0"/>
                </a:moveTo>
                <a:lnTo>
                  <a:pt x="952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3" name="Freeform 137"/>
          <p:cNvSpPr>
            <a:spLocks noChangeArrowheads="1"/>
          </p:cNvSpPr>
          <p:nvPr/>
        </p:nvSpPr>
        <p:spPr bwMode="auto">
          <a:xfrm>
            <a:off x="6179546" y="1851257"/>
            <a:ext cx="2074253" cy="2074387"/>
          </a:xfrm>
          <a:custGeom>
            <a:avLst/>
            <a:gdLst>
              <a:gd name="T0" fmla="*/ 0 w 6349"/>
              <a:gd name="T1" fmla="*/ 0 h 6353"/>
              <a:gd name="T2" fmla="*/ 6348 w 6349"/>
              <a:gd name="T3" fmla="*/ 6352 h 63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9" h="6353">
                <a:moveTo>
                  <a:pt x="0" y="0"/>
                </a:moveTo>
                <a:lnTo>
                  <a:pt x="6348" y="6352"/>
                </a:lnTo>
              </a:path>
            </a:pathLst>
          </a:custGeom>
          <a:noFill/>
          <a:ln w="3672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4" name="Freeform 138"/>
          <p:cNvSpPr>
            <a:spLocks/>
          </p:cNvSpPr>
          <p:nvPr/>
        </p:nvSpPr>
        <p:spPr bwMode="auto">
          <a:xfrm>
            <a:off x="7216673" y="2473141"/>
            <a:ext cx="414851" cy="414589"/>
          </a:xfrm>
          <a:custGeom>
            <a:avLst/>
            <a:gdLst>
              <a:gd name="T0" fmla="*/ 0 w 1271"/>
              <a:gd name="T1" fmla="*/ 1270 h 1271"/>
              <a:gd name="T2" fmla="*/ 1270 w 1271"/>
              <a:gd name="T3" fmla="*/ 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1" h="1271">
                <a:moveTo>
                  <a:pt x="0" y="1270"/>
                </a:moveTo>
                <a:lnTo>
                  <a:pt x="1270" y="0"/>
                </a:ln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 sz="2200">
              <a:latin typeface="+mj-lt"/>
            </a:endParaRP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7631523" y="2265847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  <a:r>
              <a:rPr lang="en-US" sz="2200" baseline="33000">
                <a:solidFill>
                  <a:srgbClr val="000000"/>
                </a:solidFill>
                <a:latin typeface="+mj-lt"/>
              </a:rPr>
              <a:t>n</a:t>
            </a:r>
          </a:p>
        </p:txBody>
      </p:sp>
      <p:sp>
        <p:nvSpPr>
          <p:cNvPr id="9356" name="Text Box 140"/>
          <p:cNvSpPr txBox="1">
            <a:spLocks noChangeArrowheads="1"/>
          </p:cNvSpPr>
          <p:nvPr/>
        </p:nvSpPr>
        <p:spPr bwMode="auto">
          <a:xfrm>
            <a:off x="207425" y="5491871"/>
            <a:ext cx="2281679" cy="39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 sz="2200">
              <a:latin typeface="+mj-lt"/>
            </a:endParaRPr>
          </a:p>
        </p:txBody>
      </p:sp>
      <p:sp>
        <p:nvSpPr>
          <p:cNvPr id="9357" name="Text Box 141"/>
          <p:cNvSpPr txBox="1">
            <a:spLocks noChangeArrowheads="1"/>
          </p:cNvSpPr>
          <p:nvPr/>
        </p:nvSpPr>
        <p:spPr bwMode="auto">
          <a:xfrm>
            <a:off x="97950" y="4268255"/>
            <a:ext cx="8938545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000" dirty="0">
                <a:latin typeface="+mj-lt"/>
              </a:rPr>
              <a:t>The “hard” instances of cyclic lattices lie on plane P perpendicular to the 1</a:t>
            </a:r>
            <a:r>
              <a:rPr lang="en-US" sz="2000" baseline="33000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 vector</a:t>
            </a:r>
          </a:p>
        </p:txBody>
      </p:sp>
      <p:sp>
        <p:nvSpPr>
          <p:cNvPr id="9358" name="Text Box 142"/>
          <p:cNvSpPr txBox="1">
            <a:spLocks noChangeArrowheads="1"/>
          </p:cNvSpPr>
          <p:nvPr/>
        </p:nvSpPr>
        <p:spPr bwMode="auto">
          <a:xfrm>
            <a:off x="107504" y="4653136"/>
            <a:ext cx="4968552" cy="16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In algebra language:</a:t>
            </a:r>
          </a:p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If </a:t>
            </a:r>
            <a:r>
              <a:rPr lang="en-US" sz="2200" dirty="0">
                <a:latin typeface="+mj-lt"/>
              </a:rPr>
              <a:t>R=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[x]/(x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-1), then </a:t>
            </a:r>
          </a:p>
          <a:p>
            <a:r>
              <a:rPr lang="en-US" sz="2200" dirty="0">
                <a:latin typeface="+mj-lt"/>
              </a:rPr>
              <a:t>   </a:t>
            </a:r>
            <a:r>
              <a:rPr lang="en-US" sz="2200" dirty="0" smtClean="0">
                <a:latin typeface="+mj-lt"/>
              </a:rPr>
              <a:t> 1</a:t>
            </a:r>
            <a:r>
              <a:rPr lang="en-US" sz="2200" baseline="33000" dirty="0" smtClean="0">
                <a:latin typeface="+mj-lt"/>
              </a:rPr>
              <a:t>n </a:t>
            </a:r>
            <a:r>
              <a:rPr lang="en-US" sz="2200" dirty="0">
                <a:latin typeface="+mj-lt"/>
              </a:rPr>
              <a:t>=</a:t>
            </a:r>
            <a:r>
              <a:rPr lang="en-US" sz="2200" dirty="0">
                <a:latin typeface="+mj-lt"/>
                <a:cs typeface="Arial" charset="0"/>
              </a:rPr>
              <a:t> (x</a:t>
            </a:r>
            <a:r>
              <a:rPr lang="en-US" sz="2200" baseline="33000" dirty="0">
                <a:latin typeface="+mj-lt"/>
                <a:cs typeface="Arial" charset="0"/>
              </a:rPr>
              <a:t>n-1</a:t>
            </a:r>
            <a:r>
              <a:rPr lang="en-US" sz="2200" dirty="0">
                <a:latin typeface="+mj-lt"/>
                <a:cs typeface="Arial" charset="0"/>
              </a:rPr>
              <a:t>+x</a:t>
            </a:r>
            <a:r>
              <a:rPr lang="en-US" sz="2200" baseline="33000" dirty="0">
                <a:latin typeface="+mj-lt"/>
                <a:cs typeface="Arial" charset="0"/>
              </a:rPr>
              <a:t>n-2</a:t>
            </a:r>
            <a:r>
              <a:rPr lang="en-US" sz="2200" dirty="0">
                <a:latin typeface="+mj-lt"/>
                <a:cs typeface="Arial" charset="0"/>
              </a:rPr>
              <a:t>+...+1) </a:t>
            </a:r>
            <a:r>
              <a:rPr lang="en-US" sz="2200" dirty="0" smtClean="0">
                <a:latin typeface="+mj-lt"/>
                <a:cs typeface="Arial" charset="0"/>
              </a:rPr>
              <a:t>≈  </a:t>
            </a:r>
            <a:r>
              <a:rPr lang="en-US" sz="2200" b="1" dirty="0">
                <a:latin typeface="+mj-lt"/>
                <a:cs typeface="Arial" charset="0"/>
              </a:rPr>
              <a:t>Z</a:t>
            </a:r>
            <a:r>
              <a:rPr lang="en-US" sz="2200" dirty="0">
                <a:latin typeface="+mj-lt"/>
                <a:cs typeface="Arial" charset="0"/>
              </a:rPr>
              <a:t>[x]/(x-1) </a:t>
            </a:r>
          </a:p>
          <a:p>
            <a:r>
              <a:rPr lang="en-US" sz="2200" dirty="0">
                <a:latin typeface="+mj-lt"/>
                <a:cs typeface="Arial" charset="0"/>
              </a:rPr>
              <a:t>    P = (x-1) </a:t>
            </a:r>
            <a:r>
              <a:rPr lang="en-US" sz="2200" dirty="0" smtClean="0">
                <a:latin typeface="+mj-lt"/>
                <a:cs typeface="Arial" charset="0"/>
              </a:rPr>
              <a:t>≈ </a:t>
            </a:r>
            <a:r>
              <a:rPr lang="en-US" sz="2200" b="1" dirty="0">
                <a:latin typeface="+mj-lt"/>
                <a:cs typeface="Arial" charset="0"/>
              </a:rPr>
              <a:t>Z</a:t>
            </a:r>
            <a:r>
              <a:rPr lang="en-US" sz="2200" dirty="0">
                <a:latin typeface="+mj-lt"/>
                <a:cs typeface="Arial" charset="0"/>
              </a:rPr>
              <a:t>[x]/(x</a:t>
            </a:r>
            <a:r>
              <a:rPr lang="en-US" sz="2200" baseline="33000" dirty="0">
                <a:latin typeface="+mj-lt"/>
                <a:cs typeface="Arial" charset="0"/>
              </a:rPr>
              <a:t>n-1</a:t>
            </a:r>
            <a:r>
              <a:rPr lang="en-US" sz="2200" dirty="0">
                <a:latin typeface="+mj-lt"/>
                <a:cs typeface="Arial" charset="0"/>
              </a:rPr>
              <a:t>+x</a:t>
            </a:r>
            <a:r>
              <a:rPr lang="en-US" sz="2200" baseline="33000" dirty="0">
                <a:latin typeface="+mj-lt"/>
                <a:cs typeface="Arial" charset="0"/>
              </a:rPr>
              <a:t>n-2</a:t>
            </a:r>
            <a:r>
              <a:rPr lang="en-US" sz="2200" dirty="0">
                <a:latin typeface="+mj-lt"/>
                <a:cs typeface="Arial" charset="0"/>
              </a:rPr>
              <a:t>+...+1)</a:t>
            </a:r>
          </a:p>
        </p:txBody>
      </p:sp>
    </p:spTree>
    <p:extLst>
      <p:ext uri="{BB962C8B-B14F-4D97-AF65-F5344CB8AC3E}">
        <p14:creationId xmlns:p14="http://schemas.microsoft.com/office/powerpoint/2010/main" val="2263555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1" grpId="0" animBg="1"/>
      <p:bldP spid="9352" grpId="0" animBg="1"/>
      <p:bldP spid="9353" grpId="0" animBg="1"/>
      <p:bldP spid="93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f-Ideal Lattices = Ideals in </a:t>
            </a:r>
            <a:r>
              <a:rPr lang="en-US" b="1" dirty="0"/>
              <a:t>Z</a:t>
            </a:r>
            <a:r>
              <a:rPr lang="en-US" dirty="0"/>
              <a:t>[x]/(f)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624" y="1605095"/>
            <a:ext cx="8877516" cy="4887260"/>
          </a:xfrm>
          <a:ln/>
        </p:spPr>
        <p:txBody>
          <a:bodyPr tIns="22401"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>
                <a:latin typeface="+mj-lt"/>
              </a:rPr>
              <a:t>Want f to have 3 properties: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err="1">
                <a:latin typeface="+mj-lt"/>
              </a:rPr>
              <a:t>Monic</a:t>
            </a:r>
            <a:r>
              <a:rPr lang="en-US" dirty="0">
                <a:latin typeface="+mj-lt"/>
              </a:rPr>
              <a:t> (i.e. coefficient of largest exponent is 1)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>
                <a:latin typeface="+mj-lt"/>
              </a:rPr>
              <a:t>Irreducible over </a:t>
            </a:r>
            <a:r>
              <a:rPr lang="en-US" b="1" dirty="0">
                <a:latin typeface="+mj-lt"/>
              </a:rPr>
              <a:t>Z</a:t>
            </a:r>
          </a:p>
          <a:p>
            <a:pPr marL="783372" lvl="1" indent="-260644">
              <a:buFont typeface="Times New Roman" pitchFamily="16" charset="0"/>
              <a:buAutoNum type="arabicParenR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>
                <a:latin typeface="+mj-lt"/>
              </a:rPr>
              <a:t>For all polynomials </a:t>
            </a:r>
            <a:r>
              <a:rPr lang="en-US" dirty="0" err="1">
                <a:latin typeface="+mj-lt"/>
              </a:rPr>
              <a:t>g,h</a:t>
            </a:r>
            <a:r>
              <a:rPr lang="en-US" dirty="0">
                <a:latin typeface="+mj-lt"/>
              </a:rPr>
              <a:t>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||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gh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mod f||&lt;poly(n)||</a:t>
            </a:r>
            <a:r>
              <a:rPr lang="en-US" sz="2500">
                <a:latin typeface="Arial" pitchFamily="34" charset="0"/>
                <a:cs typeface="Arial" pitchFamily="34" charset="0"/>
              </a:rPr>
              <a:t>g</a:t>
            </a:r>
            <a:r>
              <a:rPr lang="en-US" sz="2500" smtClean="0">
                <a:latin typeface="Arial" pitchFamily="34" charset="0"/>
                <a:cs typeface="Arial" pitchFamily="34" charset="0"/>
              </a:rPr>
              <a:t>||∙||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h||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 smtClean="0">
                <a:latin typeface="+mj-lt"/>
              </a:rPr>
              <a:t>Conjecture</a:t>
            </a:r>
            <a:r>
              <a:rPr lang="en-US" sz="2500" u="sng" dirty="0">
                <a:latin typeface="+mj-lt"/>
              </a:rPr>
              <a:t>:</a:t>
            </a:r>
            <a:r>
              <a:rPr lang="en-US" sz="2500" dirty="0">
                <a:latin typeface="+mj-lt"/>
              </a:rPr>
              <a:t> For all f that satisfy the above 3 properties, solving </a:t>
            </a:r>
            <a:r>
              <a:rPr lang="en-US" sz="2500" dirty="0" err="1">
                <a:latin typeface="+mj-lt"/>
              </a:rPr>
              <a:t>SVP</a:t>
            </a:r>
            <a:r>
              <a:rPr lang="en-US" sz="2500" baseline="-33000" dirty="0" err="1">
                <a:latin typeface="+mj-lt"/>
              </a:rPr>
              <a:t>poly</a:t>
            </a:r>
            <a:r>
              <a:rPr lang="en-US" sz="2500" baseline="-33000" dirty="0">
                <a:latin typeface="+mj-lt"/>
              </a:rPr>
              <a:t>(n)</a:t>
            </a:r>
            <a:r>
              <a:rPr lang="en-US" sz="2500" dirty="0">
                <a:latin typeface="+mj-lt"/>
              </a:rPr>
              <a:t> for ideals in </a:t>
            </a:r>
            <a:r>
              <a:rPr lang="en-US" sz="2500" b="1" dirty="0">
                <a:latin typeface="+mj-lt"/>
              </a:rPr>
              <a:t>Z</a:t>
            </a:r>
            <a:r>
              <a:rPr lang="en-US" sz="2500" dirty="0">
                <a:latin typeface="+mj-lt"/>
              </a:rPr>
              <a:t>[x]/(f) takes time 2</a:t>
            </a:r>
            <a:r>
              <a:rPr lang="en-US" sz="2500" baseline="33000" dirty="0">
                <a:latin typeface="+mj-lt"/>
                <a:cs typeface="Arial" charset="0"/>
              </a:rPr>
              <a:t>Ω(n)</a:t>
            </a:r>
            <a:r>
              <a:rPr lang="en-US" sz="2500" dirty="0">
                <a:latin typeface="+mj-lt"/>
                <a:cs typeface="Arial" charset="0"/>
              </a:rPr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US" sz="2500" u="sng" dirty="0" smtClean="0">
              <a:latin typeface="+mj-lt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u="sng" dirty="0" smtClean="0">
                <a:latin typeface="+mj-lt"/>
              </a:rPr>
              <a:t>Some </a:t>
            </a:r>
            <a:r>
              <a:rPr lang="en-US" sz="2500" u="sng" dirty="0">
                <a:latin typeface="+mj-lt"/>
              </a:rPr>
              <a:t>“good” f to use: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dirty="0">
                <a:latin typeface="+mj-lt"/>
              </a:rPr>
              <a:t>f=x</a:t>
            </a:r>
            <a:r>
              <a:rPr lang="en-US" sz="2500" baseline="33000" dirty="0">
                <a:latin typeface="+mj-lt"/>
              </a:rPr>
              <a:t>n-1</a:t>
            </a:r>
            <a:r>
              <a:rPr lang="en-US" sz="2500" dirty="0">
                <a:latin typeface="+mj-lt"/>
              </a:rPr>
              <a:t>+x</a:t>
            </a:r>
            <a:r>
              <a:rPr lang="en-US" sz="2500" baseline="33000" dirty="0">
                <a:latin typeface="+mj-lt"/>
              </a:rPr>
              <a:t>n-2</a:t>
            </a:r>
            <a:r>
              <a:rPr lang="en-US" sz="2500" dirty="0">
                <a:latin typeface="+mj-lt"/>
              </a:rPr>
              <a:t>+...+1  where n is prime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 dirty="0">
                <a:latin typeface="+mj-lt"/>
              </a:rPr>
              <a:t>f=x</a:t>
            </a:r>
            <a:r>
              <a:rPr lang="en-US" sz="2500" baseline="33000" dirty="0">
                <a:latin typeface="+mj-lt"/>
              </a:rPr>
              <a:t>n</a:t>
            </a:r>
            <a:r>
              <a:rPr lang="en-US" sz="2500" dirty="0">
                <a:latin typeface="+mj-lt"/>
              </a:rPr>
              <a:t>+1 where n is a power of 2</a:t>
            </a:r>
          </a:p>
        </p:txBody>
      </p:sp>
    </p:spTree>
    <p:extLst>
      <p:ext uri="{BB962C8B-B14F-4D97-AF65-F5344CB8AC3E}">
        <p14:creationId xmlns:p14="http://schemas.microsoft.com/office/powerpoint/2010/main" val="1301543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9311" cy="1145879"/>
          </a:xfrm>
          <a:ln/>
        </p:spPr>
        <p:txBody>
          <a:bodyPr tIns="336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800" dirty="0"/>
              <a:t>(</a:t>
            </a:r>
            <a:r>
              <a:rPr lang="en-US" sz="3800" dirty="0" smtClean="0"/>
              <a:t>x</a:t>
            </a:r>
            <a:r>
              <a:rPr lang="en-US" sz="3800" baseline="33000" dirty="0" smtClean="0"/>
              <a:t>n</a:t>
            </a:r>
            <a:r>
              <a:rPr lang="en-US" sz="3800" dirty="0" smtClean="0"/>
              <a:t>+1)-</a:t>
            </a:r>
            <a:r>
              <a:rPr lang="en-US" sz="3800" dirty="0"/>
              <a:t>Ideal Lattices = Ideals in </a:t>
            </a:r>
            <a:r>
              <a:rPr lang="en-US" sz="3800" b="1" dirty="0"/>
              <a:t>Z</a:t>
            </a:r>
            <a:r>
              <a:rPr lang="en-US" sz="3800" dirty="0"/>
              <a:t>[x]/(</a:t>
            </a:r>
            <a:r>
              <a:rPr lang="en-US" sz="3800" dirty="0" smtClean="0"/>
              <a:t>x</a:t>
            </a:r>
            <a:r>
              <a:rPr lang="en-US" sz="3800" baseline="33000" dirty="0" smtClean="0"/>
              <a:t>n</a:t>
            </a:r>
            <a:r>
              <a:rPr lang="en-US" sz="3800" dirty="0" smtClean="0"/>
              <a:t>+1</a:t>
            </a:r>
            <a:r>
              <a:rPr lang="en-US" sz="3800" dirty="0"/>
              <a:t>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9702" y="1340768"/>
            <a:ext cx="7257006" cy="3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 A set L 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baseline="33000" dirty="0">
                <a:latin typeface="+mj-lt"/>
              </a:rPr>
              <a:t>n</a:t>
            </a:r>
            <a:r>
              <a:rPr lang="en-US" sz="2200" dirty="0">
                <a:latin typeface="+mj-lt"/>
              </a:rPr>
              <a:t> is a </a:t>
            </a:r>
            <a:r>
              <a:rPr lang="en-US" sz="2200" i="1" dirty="0">
                <a:latin typeface="+mj-lt"/>
              </a:rPr>
              <a:t>(x</a:t>
            </a:r>
            <a:r>
              <a:rPr lang="en-US" sz="2200" i="1" baseline="33000" dirty="0">
                <a:latin typeface="+mj-lt"/>
              </a:rPr>
              <a:t>n</a:t>
            </a:r>
            <a:r>
              <a:rPr lang="en-US" sz="2200" i="1" dirty="0">
                <a:latin typeface="+mj-lt"/>
              </a:rPr>
              <a:t>+1</a:t>
            </a:r>
            <a:r>
              <a:rPr lang="en-US" sz="2200" i="1" dirty="0" smtClean="0">
                <a:latin typeface="+mj-lt"/>
              </a:rPr>
              <a:t>)-ideal </a:t>
            </a:r>
            <a:r>
              <a:rPr lang="en-US" sz="2200" i="1" dirty="0">
                <a:latin typeface="+mj-lt"/>
              </a:rPr>
              <a:t>lattice </a:t>
            </a:r>
            <a:r>
              <a:rPr lang="en-US" sz="2200" dirty="0">
                <a:latin typeface="+mj-lt"/>
              </a:rPr>
              <a:t>if L is an </a:t>
            </a:r>
            <a:r>
              <a:rPr lang="en-US" sz="2200" i="1" dirty="0">
                <a:latin typeface="+mj-lt"/>
              </a:rPr>
              <a:t>ideal </a:t>
            </a:r>
            <a:r>
              <a:rPr lang="en-US" sz="2200" dirty="0">
                <a:latin typeface="+mj-lt"/>
              </a:rPr>
              <a:t>in </a:t>
            </a:r>
            <a:r>
              <a:rPr lang="en-US" sz="2200" b="1" dirty="0">
                <a:latin typeface="+mj-lt"/>
              </a:rPr>
              <a:t>Z</a:t>
            </a:r>
            <a:r>
              <a:rPr lang="en-US" sz="2200" dirty="0">
                <a:latin typeface="+mj-lt"/>
              </a:rPr>
              <a:t>[x]/(</a:t>
            </a:r>
            <a:r>
              <a:rPr lang="en-US" sz="2200" dirty="0" smtClean="0">
                <a:latin typeface="+mj-lt"/>
              </a:rPr>
              <a:t>x</a:t>
            </a:r>
            <a:r>
              <a:rPr lang="en-US" sz="2200" baseline="33000" dirty="0" smtClean="0">
                <a:latin typeface="+mj-lt"/>
              </a:rPr>
              <a:t>n</a:t>
            </a:r>
            <a:r>
              <a:rPr lang="en-US" sz="2200" dirty="0" smtClean="0">
                <a:latin typeface="+mj-lt"/>
              </a:rPr>
              <a:t>+1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29702" y="1772816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1.)  For all </a:t>
            </a:r>
            <a:r>
              <a:rPr lang="en-US" sz="2200" dirty="0" err="1">
                <a:latin typeface="+mj-lt"/>
              </a:rPr>
              <a:t>v,w</a:t>
            </a:r>
            <a:r>
              <a:rPr lang="en-US" sz="2200" dirty="0">
                <a:latin typeface="+mj-lt"/>
              </a:rPr>
              <a:t> in L, </a:t>
            </a:r>
            <a:r>
              <a:rPr lang="en-US" sz="2200" dirty="0" err="1">
                <a:latin typeface="+mj-lt"/>
              </a:rPr>
              <a:t>v+w</a:t>
            </a:r>
            <a:r>
              <a:rPr lang="en-US" sz="2200" dirty="0">
                <a:latin typeface="+mj-lt"/>
              </a:rPr>
              <a:t> is also in 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83568" y="2924944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2.)  For all v in L, -v is also in L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29702" y="4109907"/>
            <a:ext cx="704958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3.)  For all v in L, </a:t>
            </a:r>
            <a:r>
              <a:rPr lang="en-US" sz="2200" dirty="0" err="1" smtClean="0">
                <a:latin typeface="+mj-lt"/>
              </a:rPr>
              <a:t>vx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is also in L</a:t>
            </a: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721565" y="5063345"/>
            <a:ext cx="1588820" cy="413149"/>
            <a:chOff x="885" y="3503"/>
            <a:chExt cx="1103" cy="287"/>
          </a:xfrm>
        </p:grpSpPr>
        <p:sp>
          <p:nvSpPr>
            <p:cNvPr id="6178" name="AutoShape 34"/>
            <p:cNvSpPr>
              <a:spLocks noChangeArrowheads="1"/>
            </p:cNvSpPr>
            <p:nvPr/>
          </p:nvSpPr>
          <p:spPr bwMode="auto">
            <a:xfrm>
              <a:off x="1701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79" name="AutoShape 35"/>
            <p:cNvSpPr>
              <a:spLocks noChangeArrowheads="1"/>
            </p:cNvSpPr>
            <p:nvPr/>
          </p:nvSpPr>
          <p:spPr bwMode="auto">
            <a:xfrm>
              <a:off x="1429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0" name="AutoShape 36"/>
            <p:cNvSpPr>
              <a:spLocks noChangeArrowheads="1"/>
            </p:cNvSpPr>
            <p:nvPr/>
          </p:nvSpPr>
          <p:spPr bwMode="auto">
            <a:xfrm>
              <a:off x="1157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1" name="AutoShape 37"/>
            <p:cNvSpPr>
              <a:spLocks noChangeArrowheads="1"/>
            </p:cNvSpPr>
            <p:nvPr/>
          </p:nvSpPr>
          <p:spPr bwMode="auto">
            <a:xfrm>
              <a:off x="885" y="3503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721565" y="4600026"/>
            <a:ext cx="1588820" cy="413150"/>
            <a:chOff x="885" y="3118"/>
            <a:chExt cx="1103" cy="287"/>
          </a:xfrm>
        </p:grpSpPr>
        <p:sp>
          <p:nvSpPr>
            <p:cNvPr id="6183" name="AutoShape 3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4" name="AutoShape 4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5" name="AutoShape 4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86" name="AutoShape 4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89" name="AutoShape 45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1" name="AutoShape 47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2" name="AutoShape 48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3" name="AutoShape 49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4" name="AutoShape 50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196" name="AutoShape 52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197" name="AutoShape 53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98" name="AutoShape 54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1" name="AutoShape 57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03" name="AutoShape 59"/>
            <p:cNvSpPr>
              <a:spLocks noChangeArrowheads="1"/>
            </p:cNvSpPr>
            <p:nvPr/>
          </p:nvSpPr>
          <p:spPr bwMode="auto">
            <a:xfrm>
              <a:off x="1701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>
              <a:off x="1429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05" name="AutoShape 61"/>
            <p:cNvSpPr>
              <a:spLocks noChangeArrowheads="1"/>
            </p:cNvSpPr>
            <p:nvPr/>
          </p:nvSpPr>
          <p:spPr bwMode="auto">
            <a:xfrm>
              <a:off x="1157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06" name="AutoShape 62"/>
            <p:cNvSpPr>
              <a:spLocks noChangeArrowheads="1"/>
            </p:cNvSpPr>
            <p:nvPr/>
          </p:nvSpPr>
          <p:spPr bwMode="auto">
            <a:xfrm>
              <a:off x="885" y="3118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721565" y="5517232"/>
            <a:ext cx="1588820" cy="413149"/>
            <a:chOff x="885" y="3889"/>
            <a:chExt cx="1103" cy="287"/>
          </a:xfrm>
        </p:grpSpPr>
        <p:sp>
          <p:nvSpPr>
            <p:cNvPr id="6208" name="AutoShape 64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09" name="AutoShape 65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0" name="AutoShape 66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1" name="AutoShape 67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13" name="AutoShape 69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5" name="AutoShape 71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6" name="AutoShape 72"/>
            <p:cNvSpPr>
              <a:spLocks noChangeArrowheads="1"/>
            </p:cNvSpPr>
            <p:nvPr/>
          </p:nvSpPr>
          <p:spPr bwMode="auto">
            <a:xfrm>
              <a:off x="1701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17" name="AutoShape 73"/>
            <p:cNvSpPr>
              <a:spLocks noChangeArrowheads="1"/>
            </p:cNvSpPr>
            <p:nvPr/>
          </p:nvSpPr>
          <p:spPr bwMode="auto">
            <a:xfrm>
              <a:off x="1429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18" name="AutoShape 74"/>
            <p:cNvSpPr>
              <a:spLocks noChangeArrowheads="1"/>
            </p:cNvSpPr>
            <p:nvPr/>
          </p:nvSpPr>
          <p:spPr bwMode="auto">
            <a:xfrm>
              <a:off x="1157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19" name="AutoShape 75"/>
            <p:cNvSpPr>
              <a:spLocks noChangeArrowheads="1"/>
            </p:cNvSpPr>
            <p:nvPr/>
          </p:nvSpPr>
          <p:spPr bwMode="auto">
            <a:xfrm>
              <a:off x="885" y="3889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-3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721565" y="5968179"/>
            <a:ext cx="1588820" cy="413149"/>
            <a:chOff x="885" y="4275"/>
            <a:chExt cx="1103" cy="287"/>
          </a:xfrm>
        </p:grpSpPr>
        <p:sp>
          <p:nvSpPr>
            <p:cNvPr id="6221" name="AutoShape 7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2" name="AutoShape 7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3" name="AutoShape 7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4" name="AutoShape 8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5" name="AutoShape 81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26" name="AutoShape 82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27" name="AutoShape 83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28" name="AutoShape 84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29" name="AutoShape 85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0" name="AutoShape 86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1" name="AutoShape 87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2" name="AutoShape 88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4" name="AutoShape 90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5" name="AutoShape 91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37" name="AutoShape 93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-4</a:t>
              </a:r>
            </a:p>
          </p:txBody>
        </p:sp>
        <p:sp>
          <p:nvSpPr>
            <p:cNvPr id="6238" name="AutoShape 94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  <p:sp>
          <p:nvSpPr>
            <p:cNvPr id="6239" name="AutoShape 95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6240" name="AutoShape 96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1" name="AutoShape 97"/>
            <p:cNvSpPr>
              <a:spLocks noChangeArrowheads="1"/>
            </p:cNvSpPr>
            <p:nvPr/>
          </p:nvSpPr>
          <p:spPr bwMode="auto">
            <a:xfrm>
              <a:off x="1701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>
                  <a:solidFill>
                    <a:srgbClr val="000000"/>
                  </a:solidFill>
                  <a:latin typeface="+mj-lt"/>
                </a:rPr>
                <a:t>-1</a:t>
              </a:r>
            </a:p>
          </p:txBody>
        </p:sp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1429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4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43" name="AutoShape 99"/>
            <p:cNvSpPr>
              <a:spLocks noChangeArrowheads="1"/>
            </p:cNvSpPr>
            <p:nvPr/>
          </p:nvSpPr>
          <p:spPr bwMode="auto">
            <a:xfrm>
              <a:off x="1157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-3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244" name="AutoShape 100"/>
            <p:cNvSpPr>
              <a:spLocks noChangeArrowheads="1"/>
            </p:cNvSpPr>
            <p:nvPr/>
          </p:nvSpPr>
          <p:spPr bwMode="auto">
            <a:xfrm>
              <a:off x="885" y="4275"/>
              <a:ext cx="287" cy="287"/>
            </a:xfrm>
            <a:prstGeom prst="roundRect">
              <a:avLst>
                <a:gd name="adj" fmla="val 34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 anchorCtr="1"/>
            <a:lstStyle/>
            <a:p>
              <a:pPr algn="ctr"/>
              <a:r>
                <a:rPr lang="en-US" sz="2200" dirty="0" smtClean="0">
                  <a:solidFill>
                    <a:srgbClr val="000000"/>
                  </a:solidFill>
                  <a:latin typeface="+mj-lt"/>
                </a:rPr>
                <a:t>-2</a:t>
              </a:r>
              <a:endParaRPr lang="en-US" sz="2200" dirty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1172544" y="2568121"/>
            <a:ext cx="7359896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 +  (-</a:t>
            </a:r>
            <a:r>
              <a:rPr lang="en-US" sz="2200" dirty="0">
                <a:latin typeface="+mj-lt"/>
              </a:rPr>
              <a:t>7-2x+3x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+6x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)=  (-</a:t>
            </a:r>
            <a:r>
              <a:rPr lang="en-US" sz="2200" dirty="0">
                <a:latin typeface="+mj-lt"/>
              </a:rPr>
              <a:t>8+0x+6x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+2x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1115616" y="3717032"/>
            <a:ext cx="4335560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       (1-2x-3x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+4x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2411760" y="4582537"/>
            <a:ext cx="2074253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2373764" y="5085184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</a:t>
            </a:r>
            <a:r>
              <a:rPr lang="en-US" sz="2200" dirty="0" smtClean="0">
                <a:latin typeface="+mj-lt"/>
              </a:rPr>
              <a:t>1+2x+3x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-4x</a:t>
            </a:r>
            <a:r>
              <a:rPr lang="en-US" sz="2200" baseline="33000" dirty="0" smtClean="0">
                <a:latin typeface="+mj-lt"/>
              </a:rPr>
              <a:t>3</a:t>
            </a:r>
            <a:r>
              <a:rPr lang="en-US" sz="2200" dirty="0" smtClean="0">
                <a:latin typeface="+mj-lt"/>
              </a:rPr>
              <a:t>)x=4-x+2x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+3x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2373764" y="5517232"/>
            <a:ext cx="435449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=-3+4x-x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+2x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2339752" y="5995499"/>
            <a:ext cx="4354492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sz="2200" dirty="0">
                <a:latin typeface="+mj-lt"/>
              </a:rPr>
              <a:t>(-1+2x+3x</a:t>
            </a:r>
            <a:r>
              <a:rPr lang="en-US" sz="2200" baseline="33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-4x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)x</a:t>
            </a:r>
            <a:r>
              <a:rPr lang="en-US" sz="2200" baseline="33000" dirty="0">
                <a:latin typeface="+mj-lt"/>
              </a:rPr>
              <a:t>3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=-2-3x+4x</a:t>
            </a:r>
            <a:r>
              <a:rPr lang="en-US" sz="2200" baseline="33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-x</a:t>
            </a:r>
            <a:r>
              <a:rPr lang="en-US" sz="2200" baseline="33000" dirty="0" smtClean="0">
                <a:latin typeface="+mj-lt"/>
              </a:rPr>
              <a:t>3</a:t>
            </a:r>
            <a:endParaRPr lang="en-US" sz="2200" baseline="33000" dirty="0">
              <a:latin typeface="+mj-lt"/>
            </a:endParaRPr>
          </a:p>
        </p:txBody>
      </p:sp>
      <p:sp>
        <p:nvSpPr>
          <p:cNvPr id="108" name="AutoShape 19"/>
          <p:cNvSpPr>
            <a:spLocks noChangeArrowheads="1"/>
          </p:cNvSpPr>
          <p:nvPr/>
        </p:nvSpPr>
        <p:spPr bwMode="auto">
          <a:xfrm>
            <a:off x="243504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2043239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0" name="AutoShape 21"/>
          <p:cNvSpPr>
            <a:spLocks noChangeArrowheads="1"/>
          </p:cNvSpPr>
          <p:nvPr/>
        </p:nvSpPr>
        <p:spPr bwMode="auto">
          <a:xfrm>
            <a:off x="1651435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1" name="AutoShape 22"/>
          <p:cNvSpPr>
            <a:spLocks noChangeArrowheads="1"/>
          </p:cNvSpPr>
          <p:nvPr/>
        </p:nvSpPr>
        <p:spPr bwMode="auto">
          <a:xfrm>
            <a:off x="1259632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12" name="AutoShape 23"/>
          <p:cNvSpPr>
            <a:spLocks noChangeArrowheads="1"/>
          </p:cNvSpPr>
          <p:nvPr/>
        </p:nvSpPr>
        <p:spPr bwMode="auto">
          <a:xfrm>
            <a:off x="449201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4</a:t>
            </a:r>
          </a:p>
        </p:txBody>
      </p:sp>
      <p:sp>
        <p:nvSpPr>
          <p:cNvPr id="113" name="AutoShape 24"/>
          <p:cNvSpPr>
            <a:spLocks noChangeArrowheads="1"/>
          </p:cNvSpPr>
          <p:nvPr/>
        </p:nvSpPr>
        <p:spPr bwMode="auto">
          <a:xfrm>
            <a:off x="4100206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-3</a:t>
            </a:r>
          </a:p>
        </p:txBody>
      </p:sp>
      <p:sp>
        <p:nvSpPr>
          <p:cNvPr id="114" name="AutoShape 25"/>
          <p:cNvSpPr>
            <a:spLocks noChangeArrowheads="1"/>
          </p:cNvSpPr>
          <p:nvPr/>
        </p:nvSpPr>
        <p:spPr bwMode="auto">
          <a:xfrm>
            <a:off x="3708403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15" name="AutoShape 26"/>
          <p:cNvSpPr>
            <a:spLocks noChangeArrowheads="1"/>
          </p:cNvSpPr>
          <p:nvPr/>
        </p:nvSpPr>
        <p:spPr bwMode="auto">
          <a:xfrm>
            <a:off x="3316600" y="3284984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1</a:t>
            </a:r>
          </a:p>
        </p:txBody>
      </p:sp>
      <p:sp>
        <p:nvSpPr>
          <p:cNvPr id="116" name="AutoShape 2"/>
          <p:cNvSpPr>
            <a:spLocks noChangeArrowheads="1"/>
          </p:cNvSpPr>
          <p:nvPr/>
        </p:nvSpPr>
        <p:spPr bwMode="auto">
          <a:xfrm>
            <a:off x="241017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-4</a:t>
            </a:r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2018369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18" name="AutoShape 4"/>
          <p:cNvSpPr>
            <a:spLocks noChangeArrowheads="1"/>
          </p:cNvSpPr>
          <p:nvPr/>
        </p:nvSpPr>
        <p:spPr bwMode="auto">
          <a:xfrm>
            <a:off x="1626565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19" name="AutoShape 5"/>
          <p:cNvSpPr>
            <a:spLocks noChangeArrowheads="1"/>
          </p:cNvSpPr>
          <p:nvPr/>
        </p:nvSpPr>
        <p:spPr bwMode="auto">
          <a:xfrm>
            <a:off x="1234762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446714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4075336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3</a:t>
            </a:r>
          </a:p>
        </p:txBody>
      </p:sp>
      <p:sp>
        <p:nvSpPr>
          <p:cNvPr id="122" name="AutoShape 8"/>
          <p:cNvSpPr>
            <a:spLocks noChangeArrowheads="1"/>
          </p:cNvSpPr>
          <p:nvPr/>
        </p:nvSpPr>
        <p:spPr bwMode="auto">
          <a:xfrm>
            <a:off x="368353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-2</a:t>
            </a:r>
          </a:p>
        </p:txBody>
      </p:sp>
      <p:sp>
        <p:nvSpPr>
          <p:cNvPr id="123" name="AutoShape 9"/>
          <p:cNvSpPr>
            <a:spLocks noChangeArrowheads="1"/>
          </p:cNvSpPr>
          <p:nvPr/>
        </p:nvSpPr>
        <p:spPr bwMode="auto">
          <a:xfrm>
            <a:off x="329173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-7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960425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+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4920882" y="2189182"/>
            <a:ext cx="414851" cy="31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/>
          <a:p>
            <a:r>
              <a:rPr lang="en-US" sz="2200">
                <a:solidFill>
                  <a:srgbClr val="000000"/>
                </a:solidFill>
                <a:latin typeface="+mj-lt"/>
              </a:rPr>
              <a:t>=</a:t>
            </a:r>
          </a:p>
        </p:txBody>
      </p:sp>
      <p:sp>
        <p:nvSpPr>
          <p:cNvPr id="126" name="AutoShape 14"/>
          <p:cNvSpPr>
            <a:spLocks noChangeArrowheads="1"/>
          </p:cNvSpPr>
          <p:nvPr/>
        </p:nvSpPr>
        <p:spPr bwMode="auto">
          <a:xfrm>
            <a:off x="645928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6067483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28" name="AutoShape 16"/>
          <p:cNvSpPr>
            <a:spLocks noChangeArrowheads="1"/>
          </p:cNvSpPr>
          <p:nvPr/>
        </p:nvSpPr>
        <p:spPr bwMode="auto">
          <a:xfrm>
            <a:off x="5675680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0</a:t>
            </a:r>
          </a:p>
        </p:txBody>
      </p:sp>
      <p:sp>
        <p:nvSpPr>
          <p:cNvPr id="129" name="AutoShape 17"/>
          <p:cNvSpPr>
            <a:spLocks noChangeArrowheads="1"/>
          </p:cNvSpPr>
          <p:nvPr/>
        </p:nvSpPr>
        <p:spPr bwMode="auto">
          <a:xfrm>
            <a:off x="5283877" y="2150315"/>
            <a:ext cx="414851" cy="414589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 anchor="ctr" anchorCtr="1"/>
          <a:lstStyle/>
          <a:p>
            <a:pPr algn="ctr"/>
            <a:r>
              <a:rPr lang="en-US" sz="2200">
                <a:solidFill>
                  <a:srgbClr val="000000"/>
                </a:solidFill>
                <a:latin typeface="+mj-lt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1537141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4176</Words>
  <Application>Microsoft Office PowerPoint</Application>
  <PresentationFormat>On-screen Show (4:3)</PresentationFormat>
  <Paragraphs>1514</Paragraphs>
  <Slides>44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Ideal Lattices and Ring-LWE</vt:lpstr>
      <vt:lpstr>Ideal lattices</vt:lpstr>
      <vt:lpstr>Cyclic Lattices</vt:lpstr>
      <vt:lpstr>Cyclic Lattices = Ideals in Z[x]/(xn-1)</vt:lpstr>
      <vt:lpstr>Why Cyclic Lattices?</vt:lpstr>
      <vt:lpstr>Is SVPpoly(n) Hard for Cyclic Lattices?</vt:lpstr>
      <vt:lpstr>The Hard Cyclic Lattice Instances</vt:lpstr>
      <vt:lpstr>f-Ideal Lattices = Ideals in Z[x]/(f)</vt:lpstr>
      <vt:lpstr>(xn+1)-Ideal Lattices = Ideals in Z[x]/(xn+1)</vt:lpstr>
      <vt:lpstr>Hardness of Problems for General and (xn+1)-Ideal Lattices</vt:lpstr>
      <vt:lpstr>SVP = SIVP</vt:lpstr>
      <vt:lpstr>GapSVP√n  is easy</vt:lpstr>
      <vt:lpstr>Ring-sis and hash functions</vt:lpstr>
      <vt:lpstr>SIS Source of Inefficiency</vt:lpstr>
      <vt:lpstr>A More Efficient Idea</vt:lpstr>
      <vt:lpstr>A More Efficient Idea</vt:lpstr>
      <vt:lpstr>Ring-SIS</vt:lpstr>
      <vt:lpstr>PowerPoint Presentation</vt:lpstr>
      <vt:lpstr>Ring-lwe</vt:lpstr>
      <vt:lpstr>Source of Inefficiency in  LWE Constructions</vt:lpstr>
      <vt:lpstr>Use the Same “Efficient Idea”? </vt:lpstr>
      <vt:lpstr>PowerPoint Presentation</vt:lpstr>
      <vt:lpstr>Ring-LWE</vt:lpstr>
      <vt:lpstr>Decision Ring-LWE</vt:lpstr>
      <vt:lpstr>Decision Ring-LWE Problem </vt:lpstr>
      <vt:lpstr>What We Want to Construct</vt:lpstr>
      <vt:lpstr>Decision LWE Problem</vt:lpstr>
      <vt:lpstr>Search LWE &lt; Decision LWE</vt:lpstr>
      <vt:lpstr>Difference between LWE and Ring-LWE</vt:lpstr>
      <vt:lpstr>The Ring R=Z17[x]/(x4+1)</vt:lpstr>
      <vt:lpstr>Example</vt:lpstr>
      <vt:lpstr>Representation of Elements in R=Z17[x]/(x4+1)</vt:lpstr>
      <vt:lpstr>Learning One Position of the Secret</vt:lpstr>
      <vt:lpstr>Learning One Position of the Secret</vt:lpstr>
      <vt:lpstr>Learning One Position of the Secret</vt:lpstr>
      <vt:lpstr>Learning the Other Positions</vt:lpstr>
      <vt:lpstr>A Possible Swap</vt:lpstr>
      <vt:lpstr>A Possible Swap</vt:lpstr>
      <vt:lpstr>Automorphisms of R</vt:lpstr>
      <vt:lpstr>Automorphisms of R</vt:lpstr>
      <vt:lpstr>A Correct Swap</vt:lpstr>
      <vt:lpstr>Caveat</vt:lpstr>
      <vt:lpstr>Another Caveat … </vt:lpstr>
      <vt:lpstr>Thanks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Lattices</dc:title>
  <dc:creator>lyubash</dc:creator>
  <cp:lastModifiedBy>Vadim</cp:lastModifiedBy>
  <cp:revision>48</cp:revision>
  <dcterms:created xsi:type="dcterms:W3CDTF">2012-02-11T12:25:35Z</dcterms:created>
  <dcterms:modified xsi:type="dcterms:W3CDTF">2013-08-08T06:15:47Z</dcterms:modified>
</cp:coreProperties>
</file>