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3.xml" ContentType="application/vnd.openxmlformats-officedocument.presentationml.notesSlide+xml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47"/>
  </p:notesMasterIdLst>
  <p:sldIdLst>
    <p:sldId id="256" r:id="rId2"/>
    <p:sldId id="258" r:id="rId3"/>
    <p:sldId id="259" r:id="rId4"/>
    <p:sldId id="260" r:id="rId5"/>
    <p:sldId id="261" r:id="rId6"/>
    <p:sldId id="303" r:id="rId7"/>
    <p:sldId id="262" r:id="rId8"/>
    <p:sldId id="263" r:id="rId9"/>
    <p:sldId id="304" r:id="rId10"/>
    <p:sldId id="264" r:id="rId11"/>
    <p:sldId id="265" r:id="rId12"/>
    <p:sldId id="30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7" r:id="rId23"/>
    <p:sldId id="310" r:id="rId24"/>
    <p:sldId id="275" r:id="rId25"/>
    <p:sldId id="278" r:id="rId26"/>
    <p:sldId id="279" r:id="rId27"/>
    <p:sldId id="276" r:id="rId28"/>
    <p:sldId id="280" r:id="rId29"/>
    <p:sldId id="281" r:id="rId30"/>
    <p:sldId id="282" r:id="rId31"/>
    <p:sldId id="284" r:id="rId32"/>
    <p:sldId id="285" r:id="rId33"/>
    <p:sldId id="286" r:id="rId34"/>
    <p:sldId id="287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9" r:id="rId43"/>
    <p:sldId id="300" r:id="rId44"/>
    <p:sldId id="301" r:id="rId45"/>
    <p:sldId id="302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0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9.emf"/><Relationship Id="rId5" Type="http://schemas.openxmlformats.org/officeDocument/2006/relationships/image" Target="../media/image10.emf"/><Relationship Id="rId1" Type="http://schemas.openxmlformats.org/officeDocument/2006/relationships/image" Target="../media/image6.emf"/><Relationship Id="rId2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4" Type="http://schemas.openxmlformats.org/officeDocument/2006/relationships/image" Target="../media/image14.emf"/><Relationship Id="rId5" Type="http://schemas.openxmlformats.org/officeDocument/2006/relationships/image" Target="../media/image15.emf"/><Relationship Id="rId6" Type="http://schemas.openxmlformats.org/officeDocument/2006/relationships/image" Target="../media/image16.emf"/><Relationship Id="rId1" Type="http://schemas.openxmlformats.org/officeDocument/2006/relationships/image" Target="../media/image11.emf"/><Relationship Id="rId2" Type="http://schemas.openxmlformats.org/officeDocument/2006/relationships/image" Target="../media/image12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17.emf"/><Relationship Id="rId1" Type="http://schemas.openxmlformats.org/officeDocument/2006/relationships/image" Target="../media/image6.emf"/><Relationship Id="rId2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25D97-707D-7445-A4F4-85AA686C6C2A}" type="datetimeFigureOut">
              <a:rPr lang="en-US" smtClean="0"/>
              <a:t>9/13/15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70DA3-2382-EF44-9AB3-246E07390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114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Prime order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70DA3-2382-EF44-9AB3-246E07390CD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613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Associative,</a:t>
            </a:r>
          </a:p>
          <a:p>
            <a:endParaRPr lang="en-US" dirty="0" smtClean="0"/>
          </a:p>
          <a:p>
            <a:r>
              <a:rPr lang="en-US" dirty="0" smtClean="0"/>
              <a:t>commutative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70DA3-2382-EF44-9AB3-246E07390CD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84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Chean</a:t>
            </a:r>
            <a:r>
              <a:rPr lang="en-US" dirty="0" smtClean="0"/>
              <a:t>-Han-Lee-</a:t>
            </a:r>
            <a:r>
              <a:rPr lang="en-US" dirty="0" err="1" smtClean="0"/>
              <a:t>Ryu</a:t>
            </a:r>
            <a:r>
              <a:rPr lang="en-US" dirty="0" smtClean="0"/>
              <a:t>-</a:t>
            </a:r>
            <a:r>
              <a:rPr lang="en-US" dirty="0" err="1" smtClean="0"/>
              <a:t>Stehle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70DA3-2382-EF44-9AB3-246E07390CD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844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f_i</a:t>
            </a:r>
            <a:r>
              <a:rPr lang="en-US" dirty="0" smtClean="0"/>
              <a:t>((B mod p1)(B1 mod pi)^-1) = 0 mod p_1</a:t>
            </a:r>
          </a:p>
          <a:p>
            <a:endParaRPr lang="en-US" dirty="0" smtClean="0"/>
          </a:p>
          <a:p>
            <a:r>
              <a:rPr lang="en-US" dirty="0" smtClean="0"/>
              <a:t>GCD(x_0, </a:t>
            </a:r>
            <a:r>
              <a:rPr lang="en-US" dirty="0" err="1" smtClean="0"/>
              <a:t>f_i</a:t>
            </a:r>
            <a:r>
              <a:rPr lang="en-US" dirty="0" smtClean="0"/>
              <a:t>(B x B’^-1)[0,0]) = p1</a:t>
            </a:r>
          </a:p>
          <a:p>
            <a:endParaRPr lang="en-US" dirty="0" smtClean="0"/>
          </a:p>
          <a:p>
            <a:r>
              <a:rPr lang="en-US" dirty="0" smtClean="0"/>
              <a:t>[Kuba’09] polys with coefficients</a:t>
            </a:r>
            <a:r>
              <a:rPr lang="en-US" baseline="0" dirty="0" smtClean="0"/>
              <a:t> of |size|&lt;t , about 1/t irreducible</a:t>
            </a:r>
          </a:p>
          <a:p>
            <a:r>
              <a:rPr lang="en-US" baseline="0" dirty="0" smtClean="0"/>
              <a:t>Hansen and </a:t>
            </a:r>
            <a:r>
              <a:rPr lang="en-US" baseline="0" dirty="0" err="1" smtClean="0"/>
              <a:t>Schmutz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relationsship</a:t>
            </a:r>
            <a:r>
              <a:rPr lang="en-US" baseline="0" dirty="0" smtClean="0"/>
              <a:t> between random polynomial and characteristic polynomial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70DA3-2382-EF44-9AB3-246E07390CD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85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670A4-9FFB-4F42-A40B-7E0D02101B8B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03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22DA7-85D5-AC47-B789-C726D4273B57}" type="datetimeFigureOut">
              <a:rPr lang="en-US" smtClean="0"/>
              <a:t>9/13/15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9241D0A-4ED9-954A-909C-E5193751B48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22DA7-85D5-AC47-B789-C726D4273B57}" type="datetimeFigureOut">
              <a:rPr lang="en-US" smtClean="0"/>
              <a:t>9/13/15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1D0A-4ED9-954A-909C-E5193751B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22DA7-85D5-AC47-B789-C726D4273B57}" type="datetimeFigureOut">
              <a:rPr lang="en-US" smtClean="0"/>
              <a:t>9/13/15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1D0A-4ED9-954A-909C-E5193751B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22DA7-85D5-AC47-B789-C726D4273B57}" type="datetimeFigureOut">
              <a:rPr lang="en-US" smtClean="0"/>
              <a:t>9/13/15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1D0A-4ED9-954A-909C-E5193751B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22DA7-85D5-AC47-B789-C726D4273B57}" type="datetimeFigureOut">
              <a:rPr lang="en-US" smtClean="0"/>
              <a:t>9/13/15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1D0A-4ED9-954A-909C-E5193751B48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22DA7-85D5-AC47-B789-C726D4273B57}" type="datetimeFigureOut">
              <a:rPr lang="en-US" smtClean="0"/>
              <a:t>9/13/15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1D0A-4ED9-954A-909C-E5193751B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22DA7-85D5-AC47-B789-C726D4273B57}" type="datetimeFigureOut">
              <a:rPr lang="en-US" smtClean="0"/>
              <a:t>9/13/15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1D0A-4ED9-954A-909C-E5193751B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22DA7-85D5-AC47-B789-C726D4273B57}" type="datetimeFigureOut">
              <a:rPr lang="en-US" smtClean="0"/>
              <a:t>9/13/15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1D0A-4ED9-954A-909C-E5193751B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22DA7-85D5-AC47-B789-C726D4273B57}" type="datetimeFigureOut">
              <a:rPr lang="en-US" smtClean="0"/>
              <a:t>9/13/15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1D0A-4ED9-954A-909C-E5193751B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22DA7-85D5-AC47-B789-C726D4273B57}" type="datetimeFigureOut">
              <a:rPr lang="en-US" smtClean="0"/>
              <a:t>9/13/15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1D0A-4ED9-954A-909C-E5193751B4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22DA7-85D5-AC47-B789-C726D4273B57}" type="datetimeFigureOut">
              <a:rPr lang="en-US" smtClean="0"/>
              <a:t>9/13/15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1D0A-4ED9-954A-909C-E5193751B48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8422DA7-85D5-AC47-B789-C726D4273B57}" type="datetimeFigureOut">
              <a:rPr lang="en-US" smtClean="0"/>
              <a:t>9/13/15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9241D0A-4ED9-954A-909C-E5193751B48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3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5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9.bin"/><Relationship Id="rId12" Type="http://schemas.openxmlformats.org/officeDocument/2006/relationships/image" Target="../media/image10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5.bin"/><Relationship Id="rId4" Type="http://schemas.openxmlformats.org/officeDocument/2006/relationships/image" Target="../media/image6.emf"/><Relationship Id="rId5" Type="http://schemas.openxmlformats.org/officeDocument/2006/relationships/oleObject" Target="../embeddings/oleObject6.bin"/><Relationship Id="rId6" Type="http://schemas.openxmlformats.org/officeDocument/2006/relationships/image" Target="../media/image7.emf"/><Relationship Id="rId7" Type="http://schemas.openxmlformats.org/officeDocument/2006/relationships/oleObject" Target="../embeddings/oleObject7.bin"/><Relationship Id="rId8" Type="http://schemas.openxmlformats.org/officeDocument/2006/relationships/image" Target="../media/image8.emf"/><Relationship Id="rId9" Type="http://schemas.openxmlformats.org/officeDocument/2006/relationships/oleObject" Target="../embeddings/oleObject8.bin"/><Relationship Id="rId10" Type="http://schemas.openxmlformats.org/officeDocument/2006/relationships/image" Target="../media/image9.emf"/></Relationships>
</file>

<file path=ppt/slides/_rels/slide17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4.bin"/><Relationship Id="rId12" Type="http://schemas.openxmlformats.org/officeDocument/2006/relationships/image" Target="../media/image15.emf"/><Relationship Id="rId13" Type="http://schemas.openxmlformats.org/officeDocument/2006/relationships/oleObject" Target="../embeddings/oleObject15.bin"/><Relationship Id="rId14" Type="http://schemas.openxmlformats.org/officeDocument/2006/relationships/image" Target="../media/image16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0.bin"/><Relationship Id="rId4" Type="http://schemas.openxmlformats.org/officeDocument/2006/relationships/image" Target="../media/image11.emf"/><Relationship Id="rId5" Type="http://schemas.openxmlformats.org/officeDocument/2006/relationships/oleObject" Target="../embeddings/oleObject11.bin"/><Relationship Id="rId6" Type="http://schemas.openxmlformats.org/officeDocument/2006/relationships/image" Target="../media/image12.emf"/><Relationship Id="rId7" Type="http://schemas.openxmlformats.org/officeDocument/2006/relationships/oleObject" Target="../embeddings/oleObject12.bin"/><Relationship Id="rId8" Type="http://schemas.openxmlformats.org/officeDocument/2006/relationships/image" Target="../media/image13.emf"/><Relationship Id="rId9" Type="http://schemas.openxmlformats.org/officeDocument/2006/relationships/oleObject" Target="../embeddings/oleObject13.bin"/><Relationship Id="rId10" Type="http://schemas.openxmlformats.org/officeDocument/2006/relationships/image" Target="../media/image14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4" Type="http://schemas.openxmlformats.org/officeDocument/2006/relationships/image" Target="../media/image6.emf"/><Relationship Id="rId5" Type="http://schemas.openxmlformats.org/officeDocument/2006/relationships/oleObject" Target="../embeddings/oleObject17.bin"/><Relationship Id="rId6" Type="http://schemas.openxmlformats.org/officeDocument/2006/relationships/image" Target="../media/image7.emf"/><Relationship Id="rId7" Type="http://schemas.openxmlformats.org/officeDocument/2006/relationships/oleObject" Target="../embeddings/oleObject18.bin"/><Relationship Id="rId8" Type="http://schemas.openxmlformats.org/officeDocument/2006/relationships/image" Target="../media/image8.emf"/><Relationship Id="rId9" Type="http://schemas.openxmlformats.org/officeDocument/2006/relationships/oleObject" Target="../embeddings/oleObject19.bin"/><Relationship Id="rId10" Type="http://schemas.openxmlformats.org/officeDocument/2006/relationships/image" Target="../media/image17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8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552091"/>
            <a:ext cx="6553200" cy="704190"/>
          </a:xfrm>
        </p:spPr>
        <p:txBody>
          <a:bodyPr>
            <a:normAutofit fontScale="77500" lnSpcReduction="20000"/>
          </a:bodyPr>
          <a:lstStyle/>
          <a:p>
            <a:r>
              <a:rPr lang="en-US" sz="3000" dirty="0" smtClean="0"/>
              <a:t>Mariana Raykova</a:t>
            </a:r>
          </a:p>
          <a:p>
            <a:r>
              <a:rPr lang="en-US" sz="2300" dirty="0" smtClean="0"/>
              <a:t>SRI and Yale University</a:t>
            </a:r>
            <a:endParaRPr lang="en-US" sz="23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000" b="1" dirty="0" err="1" smtClean="0"/>
              <a:t>Zeroizing</a:t>
            </a:r>
            <a:r>
              <a:rPr lang="en-US" sz="3000" b="1" dirty="0" smtClean="0"/>
              <a:t> Attacks on Cryptographic </a:t>
            </a:r>
            <a:r>
              <a:rPr lang="en-US" sz="3000" b="1" dirty="0" err="1" smtClean="0"/>
              <a:t>Multilinear</a:t>
            </a:r>
            <a:r>
              <a:rPr lang="en-US" sz="3000" b="1" dirty="0" smtClean="0"/>
              <a:t> Maps</a:t>
            </a:r>
            <a:endParaRPr lang="en-US" sz="3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40069" y="5532926"/>
            <a:ext cx="8298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Joint work with Jean-</a:t>
            </a:r>
            <a:r>
              <a:rPr lang="en-US" dirty="0" err="1" smtClean="0"/>
              <a:t>Sébastien</a:t>
            </a:r>
            <a:r>
              <a:rPr lang="en-US" dirty="0" smtClean="0"/>
              <a:t> </a:t>
            </a:r>
            <a:r>
              <a:rPr lang="en-US" dirty="0" err="1" smtClean="0"/>
              <a:t>Coron</a:t>
            </a:r>
            <a:r>
              <a:rPr lang="en-US" dirty="0" smtClean="0"/>
              <a:t>, Craig Gentry, </a:t>
            </a:r>
            <a:r>
              <a:rPr lang="en-US" dirty="0" err="1" smtClean="0"/>
              <a:t>Shai</a:t>
            </a:r>
            <a:r>
              <a:rPr lang="en-US" dirty="0" smtClean="0"/>
              <a:t> </a:t>
            </a:r>
            <a:r>
              <a:rPr lang="en-US" dirty="0" err="1" smtClean="0"/>
              <a:t>Halevi</a:t>
            </a:r>
            <a:r>
              <a:rPr lang="en-US" dirty="0" smtClean="0"/>
              <a:t>, </a:t>
            </a:r>
            <a:r>
              <a:rPr lang="en-US" dirty="0" err="1" smtClean="0"/>
              <a:t>Tancréde</a:t>
            </a:r>
            <a:r>
              <a:rPr lang="en-US" dirty="0" smtClean="0"/>
              <a:t> </a:t>
            </a:r>
            <a:r>
              <a:rPr lang="en-US" dirty="0" err="1" smtClean="0"/>
              <a:t>Lepoint</a:t>
            </a:r>
            <a:r>
              <a:rPr lang="en-US" dirty="0" smtClean="0"/>
              <a:t>, </a:t>
            </a:r>
            <a:r>
              <a:rPr lang="en-US" dirty="0" err="1" smtClean="0"/>
              <a:t>Hemata</a:t>
            </a:r>
            <a:r>
              <a:rPr lang="en-US" dirty="0" smtClean="0"/>
              <a:t> </a:t>
            </a:r>
            <a:r>
              <a:rPr lang="en-US" dirty="0" err="1" smtClean="0"/>
              <a:t>Maji</a:t>
            </a:r>
            <a:r>
              <a:rPr lang="en-US" dirty="0" smtClean="0"/>
              <a:t>, Eric Miles, </a:t>
            </a:r>
            <a:r>
              <a:rPr lang="en-US" dirty="0" err="1" smtClean="0"/>
              <a:t>Amit</a:t>
            </a:r>
            <a:r>
              <a:rPr lang="en-US" dirty="0" smtClean="0"/>
              <a:t> </a:t>
            </a:r>
            <a:r>
              <a:rPr lang="en-US" dirty="0" err="1" smtClean="0"/>
              <a:t>Sahai</a:t>
            </a:r>
            <a:r>
              <a:rPr lang="en-US" dirty="0"/>
              <a:t>,</a:t>
            </a:r>
            <a:r>
              <a:rPr lang="en-US" dirty="0" smtClean="0"/>
              <a:t> Mehdi </a:t>
            </a:r>
            <a:r>
              <a:rPr lang="en-US" dirty="0" err="1" smtClean="0"/>
              <a:t>Tibouchi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7628" y="6494303"/>
            <a:ext cx="2926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*thanks Eric Miles for some </a:t>
            </a:r>
            <a:r>
              <a:rPr lang="en-US" sz="1400" dirty="0"/>
              <a:t>s</a:t>
            </a:r>
            <a:r>
              <a:rPr lang="en-US" sz="1400" dirty="0" smtClean="0"/>
              <a:t>lides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32115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[CLT13] </a:t>
            </a:r>
            <a:r>
              <a:rPr lang="en-US" dirty="0" err="1" smtClean="0"/>
              <a:t>Multilinear</a:t>
            </a:r>
            <a:r>
              <a:rPr lang="en-US" dirty="0" smtClean="0"/>
              <a:t> 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System parameters</a:t>
            </a:r>
          </a:p>
          <a:p>
            <a:pPr lvl="1"/>
            <a:r>
              <a:rPr lang="en-US" dirty="0" smtClean="0"/>
              <a:t>Primes:  p</a:t>
            </a:r>
            <a:r>
              <a:rPr lang="en-US" baseline="-25000" dirty="0" smtClean="0"/>
              <a:t>1</a:t>
            </a:r>
            <a:r>
              <a:rPr lang="en-US" dirty="0" smtClean="0"/>
              <a:t>, ...,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endParaRPr lang="en-US" baseline="-25000" dirty="0" smtClean="0"/>
          </a:p>
          <a:p>
            <a:pPr marL="41148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g</a:t>
            </a:r>
            <a:r>
              <a:rPr lang="en-US" baseline="-25000" dirty="0" smtClean="0"/>
              <a:t>1</a:t>
            </a:r>
            <a:r>
              <a:rPr lang="en-US" dirty="0" smtClean="0"/>
              <a:t>, …, </a:t>
            </a:r>
            <a:r>
              <a:rPr lang="en-US" dirty="0" err="1" smtClean="0"/>
              <a:t>g</a:t>
            </a:r>
            <a:r>
              <a:rPr lang="en-US" baseline="-25000" dirty="0" err="1" smtClean="0"/>
              <a:t>n</a:t>
            </a:r>
            <a:r>
              <a:rPr lang="en-US" baseline="-25000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g</a:t>
            </a:r>
            <a:r>
              <a:rPr lang="en-US" baseline="-25000" dirty="0" err="1" smtClean="0"/>
              <a:t>i</a:t>
            </a:r>
            <a:r>
              <a:rPr lang="en-US" baseline="-25000" dirty="0" smtClean="0"/>
              <a:t> </a:t>
            </a:r>
            <a:r>
              <a:rPr lang="en-US" dirty="0" smtClean="0"/>
              <a:t>&lt;&lt; p</a:t>
            </a:r>
            <a:r>
              <a:rPr lang="en-US" baseline="-25000" dirty="0" smtClean="0"/>
              <a:t>i  </a:t>
            </a:r>
            <a:r>
              <a:rPr lang="en-US" dirty="0" smtClean="0"/>
              <a:t>for all 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pPr marL="41148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Level parameter:  z</a:t>
            </a:r>
            <a:r>
              <a:rPr lang="en-US" dirty="0"/>
              <a:t>∈</a:t>
            </a:r>
            <a:r>
              <a:rPr lang="en-US" dirty="0" smtClean="0"/>
              <a:t>Z</a:t>
            </a:r>
            <a:r>
              <a:rPr lang="en-US" baseline="-25000" dirty="0" smtClean="0"/>
              <a:t>x</a:t>
            </a:r>
            <a:r>
              <a:rPr lang="en-US" baseline="-45000" dirty="0" smtClean="0"/>
              <a:t>0</a:t>
            </a:r>
          </a:p>
          <a:p>
            <a:pPr lvl="1"/>
            <a:endParaRPr lang="en-US" baseline="-25000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Modulus: x</a:t>
            </a:r>
            <a:r>
              <a:rPr lang="en-US" baseline="-25000" dirty="0" smtClean="0"/>
              <a:t>0 </a:t>
            </a:r>
            <a:r>
              <a:rPr lang="en-US" dirty="0" smtClean="0"/>
              <a:t>= p</a:t>
            </a:r>
            <a:r>
              <a:rPr lang="en-US" baseline="-25000" dirty="0" smtClean="0"/>
              <a:t>1 </a:t>
            </a:r>
            <a:r>
              <a:rPr lang="en-US" baseline="30000" dirty="0" smtClean="0"/>
              <a:t>.</a:t>
            </a:r>
            <a:r>
              <a:rPr lang="en-US" dirty="0" smtClean="0"/>
              <a:t> … </a:t>
            </a:r>
            <a:r>
              <a:rPr lang="en-US" baseline="30000" dirty="0" smtClean="0"/>
              <a:t>.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endParaRPr lang="en-US" baseline="-250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003065"/>
              </p:ext>
            </p:extLst>
          </p:nvPr>
        </p:nvGraphicFramePr>
        <p:xfrm>
          <a:off x="4514850" y="3346450"/>
          <a:ext cx="114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" name="Equation" r:id="rId3" imgW="114300" imgH="165100" progId="Equation.3">
                  <p:embed/>
                </p:oleObj>
              </mc:Choice>
              <mc:Fallback>
                <p:oleObj name="Equation" r:id="rId3" imgW="1143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4850" y="3346450"/>
                        <a:ext cx="114300" cy="16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ight Brace 10"/>
          <p:cNvSpPr/>
          <p:nvPr/>
        </p:nvSpPr>
        <p:spPr>
          <a:xfrm>
            <a:off x="5452286" y="2653288"/>
            <a:ext cx="155448" cy="149640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Brace 11"/>
          <p:cNvSpPr/>
          <p:nvPr/>
        </p:nvSpPr>
        <p:spPr>
          <a:xfrm>
            <a:off x="5461811" y="5320668"/>
            <a:ext cx="155448" cy="57694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959788" y="3174184"/>
            <a:ext cx="2288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Secret parameters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984934" y="5433843"/>
            <a:ext cx="2288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Public parameter</a:t>
            </a:r>
            <a:endParaRPr lang="en-US" dirty="0"/>
          </a:p>
        </p:txBody>
      </p:sp>
      <p:sp>
        <p:nvSpPr>
          <p:cNvPr id="15" name="Rounded Rectangular Callout 14"/>
          <p:cNvSpPr/>
          <p:nvPr/>
        </p:nvSpPr>
        <p:spPr>
          <a:xfrm>
            <a:off x="4034737" y="1714877"/>
            <a:ext cx="2863292" cy="869916"/>
          </a:xfrm>
          <a:prstGeom prst="wedgeRoundRectCallout">
            <a:avLst>
              <a:gd name="adj1" fmla="val -42789"/>
              <a:gd name="adj2" fmla="val 83000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dirty="0" smtClean="0">
                <a:solidFill>
                  <a:schemeClr val="tx1"/>
                </a:solidFill>
              </a:rPr>
              <a:t>     p</a:t>
            </a:r>
            <a:r>
              <a:rPr lang="en-US" baseline="-25000" dirty="0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 : “big primes”</a:t>
            </a:r>
          </a:p>
          <a:p>
            <a:pPr algn="ctr"/>
            <a:r>
              <a:rPr lang="en-US" dirty="0" err="1">
                <a:solidFill>
                  <a:schemeClr val="tx1"/>
                </a:solidFill>
              </a:rPr>
              <a:t>g</a:t>
            </a:r>
            <a:r>
              <a:rPr lang="en-US" baseline="-25000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 : “small primes”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2900281" y="4291934"/>
            <a:ext cx="2552005" cy="869916"/>
          </a:xfrm>
          <a:prstGeom prst="wedgeRoundRectCallout">
            <a:avLst>
              <a:gd name="adj1" fmla="val -29615"/>
              <a:gd name="adj2" fmla="val -76007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dirty="0" smtClean="0">
                <a:solidFill>
                  <a:schemeClr val="tx1"/>
                </a:solidFill>
              </a:rPr>
              <a:t>Different encoding using different </a:t>
            </a:r>
            <a:r>
              <a:rPr lang="en-US" dirty="0" err="1" smtClean="0">
                <a:solidFill>
                  <a:schemeClr val="tx1"/>
                </a:solidFill>
              </a:rPr>
              <a:t>z</a:t>
            </a:r>
            <a:r>
              <a:rPr lang="en-US" baseline="-25000" dirty="0" err="1" smtClean="0">
                <a:solidFill>
                  <a:schemeClr val="tx1"/>
                </a:solidFill>
              </a:rPr>
              <a:t>i</a:t>
            </a:r>
            <a:r>
              <a:rPr lang="en-US" baseline="-25000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∈Z</a:t>
            </a:r>
            <a:r>
              <a:rPr lang="en-US" baseline="-25000" dirty="0" smtClean="0">
                <a:solidFill>
                  <a:srgbClr val="000000"/>
                </a:solidFill>
              </a:rPr>
              <a:t>x</a:t>
            </a:r>
            <a:r>
              <a:rPr lang="en-US" baseline="-45000" dirty="0" smtClean="0">
                <a:solidFill>
                  <a:srgbClr val="000000"/>
                </a:solidFill>
              </a:rPr>
              <a:t>0</a:t>
            </a:r>
            <a:endParaRPr lang="en-US" baseline="-25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046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/>
      <p:bldP spid="14" grpId="0"/>
      <p:bldP spid="15" grpId="0" animBg="1"/>
      <p:bldP spid="1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[CLT13] Encoding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59967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Plaintext </a:t>
            </a:r>
            <a:r>
              <a:rPr lang="en-US" dirty="0"/>
              <a:t>space: </a:t>
            </a:r>
            <a:r>
              <a:rPr lang="en-US" b="1" dirty="0" smtClean="0"/>
              <a:t>m</a:t>
            </a:r>
            <a:r>
              <a:rPr lang="en-US" dirty="0" smtClean="0"/>
              <a:t> = (</a:t>
            </a:r>
            <a:r>
              <a:rPr lang="en-US" dirty="0"/>
              <a:t>m</a:t>
            </a:r>
            <a:r>
              <a:rPr lang="en-US" baseline="-25000" dirty="0"/>
              <a:t>1</a:t>
            </a:r>
            <a:r>
              <a:rPr lang="en-US" dirty="0"/>
              <a:t>,…,</a:t>
            </a:r>
            <a:r>
              <a:rPr lang="en-US" dirty="0" err="1"/>
              <a:t>m</a:t>
            </a:r>
            <a:r>
              <a:rPr lang="en-US" baseline="-25000" dirty="0" err="1"/>
              <a:t>n</a:t>
            </a:r>
            <a:r>
              <a:rPr lang="en-US" dirty="0"/>
              <a:t>)∈Z</a:t>
            </a:r>
            <a:r>
              <a:rPr lang="en-US" baseline="-25000" dirty="0"/>
              <a:t>g</a:t>
            </a:r>
            <a:r>
              <a:rPr lang="en-US" baseline="-45000" dirty="0"/>
              <a:t>1</a:t>
            </a:r>
            <a:r>
              <a:rPr lang="en-US" dirty="0"/>
              <a:t>× Z</a:t>
            </a:r>
            <a:r>
              <a:rPr lang="en-US" baseline="-25000" dirty="0"/>
              <a:t>g</a:t>
            </a:r>
            <a:r>
              <a:rPr lang="en-US" baseline="-45000" dirty="0"/>
              <a:t>2 </a:t>
            </a:r>
            <a:r>
              <a:rPr lang="en-US" dirty="0"/>
              <a:t>×…×</a:t>
            </a:r>
            <a:r>
              <a:rPr lang="en-US" dirty="0" err="1" smtClean="0"/>
              <a:t>Z</a:t>
            </a:r>
            <a:r>
              <a:rPr lang="en-US" baseline="-25000" dirty="0" err="1" smtClean="0"/>
              <a:t>g</a:t>
            </a:r>
            <a:r>
              <a:rPr lang="en-US" baseline="-45000" dirty="0" err="1" smtClean="0"/>
              <a:t>n</a:t>
            </a:r>
            <a:endParaRPr lang="en-US" baseline="-45000" dirty="0" smtClean="0"/>
          </a:p>
          <a:p>
            <a:pPr lvl="1"/>
            <a:endParaRPr lang="en-US" baseline="-45000" dirty="0"/>
          </a:p>
          <a:p>
            <a:r>
              <a:rPr lang="en-US" dirty="0"/>
              <a:t>Encode: via Chinese remainder theorem (CRT) in Z</a:t>
            </a:r>
            <a:r>
              <a:rPr lang="en-US" baseline="-25000" dirty="0"/>
              <a:t>x</a:t>
            </a:r>
            <a:r>
              <a:rPr lang="en-US" baseline="-45000" dirty="0"/>
              <a:t>0</a:t>
            </a:r>
            <a:endParaRPr lang="en-US" dirty="0"/>
          </a:p>
          <a:p>
            <a:pPr lvl="2"/>
            <a:endParaRPr lang="en-US" dirty="0" smtClean="0"/>
          </a:p>
          <a:p>
            <a:r>
              <a:rPr lang="en-US" dirty="0" smtClean="0"/>
              <a:t>To encode message (m</a:t>
            </a:r>
            <a:r>
              <a:rPr lang="en-US" baseline="-25000" dirty="0" smtClean="0"/>
              <a:t>1</a:t>
            </a:r>
            <a:r>
              <a:rPr lang="en-US" dirty="0" smtClean="0"/>
              <a:t>, …,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n</a:t>
            </a:r>
            <a:r>
              <a:rPr lang="en-US" dirty="0" smtClean="0"/>
              <a:t>) at level j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∀</a:t>
            </a:r>
            <a:r>
              <a:rPr lang="en-US" dirty="0" err="1"/>
              <a:t>i≤n</a:t>
            </a:r>
            <a:r>
              <a:rPr lang="en-US" dirty="0"/>
              <a:t> compute </a:t>
            </a:r>
            <a:r>
              <a:rPr lang="en-US" dirty="0" err="1"/>
              <a:t>e</a:t>
            </a:r>
            <a:r>
              <a:rPr lang="en-US" baseline="-25000" dirty="0" err="1"/>
              <a:t>i</a:t>
            </a:r>
            <a:r>
              <a:rPr lang="en-US" dirty="0"/>
              <a:t> = </a:t>
            </a:r>
            <a:r>
              <a:rPr lang="en-US" dirty="0" smtClean="0"/>
              <a:t>m</a:t>
            </a:r>
            <a:r>
              <a:rPr lang="en-US" baseline="-25000" dirty="0" smtClean="0"/>
              <a:t>i </a:t>
            </a:r>
            <a:r>
              <a:rPr lang="en-US" dirty="0" smtClean="0"/>
              <a:t>+</a:t>
            </a:r>
            <a:r>
              <a:rPr lang="en-US" baseline="-25000" dirty="0" smtClean="0"/>
              <a:t>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err="1" smtClean="0"/>
              <a:t>g</a:t>
            </a:r>
            <a:r>
              <a:rPr lang="en-US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for random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r>
              <a:rPr lang="en-US" dirty="0"/>
              <a:t> &lt;&lt; p</a:t>
            </a:r>
            <a:r>
              <a:rPr lang="en-US" baseline="-25000" dirty="0"/>
              <a:t>i</a:t>
            </a:r>
          </a:p>
          <a:p>
            <a:pPr lvl="1"/>
            <a:endParaRPr lang="en-US" baseline="-25000" dirty="0"/>
          </a:p>
          <a:p>
            <a:pPr lvl="1"/>
            <a:r>
              <a:rPr lang="en-US" dirty="0"/>
              <a:t>Output</a:t>
            </a:r>
          </a:p>
          <a:p>
            <a:pPr lvl="1"/>
            <a:endParaRPr lang="en-US" dirty="0" smtClean="0"/>
          </a:p>
          <a:p>
            <a:pPr marL="411480" lvl="1" indent="0">
              <a:buNone/>
            </a:pPr>
            <a:endParaRPr lang="en-US" dirty="0" smtClean="0"/>
          </a:p>
          <a:p>
            <a:pPr marL="411480" lvl="1" indent="0">
              <a:buNone/>
            </a:pP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9229561"/>
              </p:ext>
            </p:extLst>
          </p:nvPr>
        </p:nvGraphicFramePr>
        <p:xfrm>
          <a:off x="2282015" y="4744851"/>
          <a:ext cx="2577796" cy="845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" name="Equation" r:id="rId3" imgW="1587500" imgH="520700" progId="Equation.3">
                  <p:embed/>
                </p:oleObj>
              </mc:Choice>
              <mc:Fallback>
                <p:oleObj name="Equation" r:id="rId3" imgW="1587500" imgH="520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2015" y="4744851"/>
                        <a:ext cx="2577796" cy="8455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ounded Rectangular Callout 9"/>
          <p:cNvSpPr/>
          <p:nvPr/>
        </p:nvSpPr>
        <p:spPr>
          <a:xfrm>
            <a:off x="2917027" y="5877609"/>
            <a:ext cx="2329221" cy="869916"/>
          </a:xfrm>
          <a:prstGeom prst="wedgeRoundRectCallout">
            <a:avLst>
              <a:gd name="adj1" fmla="val -40411"/>
              <a:gd name="adj2" fmla="val -78898"/>
              <a:gd name="adj3" fmla="val 16667"/>
            </a:avLst>
          </a:prstGeom>
          <a:solidFill>
            <a:srgbClr val="BEC7C2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dirty="0">
                <a:solidFill>
                  <a:schemeClr val="tx1"/>
                </a:solidFill>
              </a:rPr>
              <a:t>m</a:t>
            </a:r>
            <a:r>
              <a:rPr lang="en-US" dirty="0" smtClean="0">
                <a:solidFill>
                  <a:schemeClr val="tx1"/>
                </a:solidFill>
              </a:rPr>
              <a:t>ore general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level z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…</a:t>
            </a:r>
            <a:r>
              <a:rPr lang="en-US" dirty="0" err="1" smtClean="0">
                <a:solidFill>
                  <a:schemeClr val="tx1"/>
                </a:solidFill>
              </a:rPr>
              <a:t>z</a:t>
            </a:r>
            <a:r>
              <a:rPr lang="en-US" baseline="-25000" dirty="0" err="1" smtClean="0">
                <a:solidFill>
                  <a:schemeClr val="tx1"/>
                </a:solidFill>
              </a:rPr>
              <a:t>m</a:t>
            </a:r>
            <a:endParaRPr lang="en-US" baseline="-25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952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[CLT13] arithmetic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</a:t>
            </a:r>
          </a:p>
          <a:p>
            <a:endParaRPr lang="en-US" dirty="0"/>
          </a:p>
          <a:p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Multiplication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Bounded noise growth</a:t>
            </a:r>
          </a:p>
          <a:p>
            <a:pPr lvl="1"/>
            <a:r>
              <a:rPr lang="en-US" dirty="0" smtClean="0"/>
              <a:t>(m</a:t>
            </a:r>
            <a:r>
              <a:rPr lang="en-US" baseline="-25000" dirty="0" smtClean="0"/>
              <a:t>i </a:t>
            </a:r>
            <a:r>
              <a:rPr lang="en-US" dirty="0" smtClean="0"/>
              <a:t>+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err="1" smtClean="0"/>
              <a:t>g</a:t>
            </a:r>
            <a:r>
              <a:rPr lang="en-US" baseline="-25000" dirty="0" err="1" smtClean="0"/>
              <a:t>i</a:t>
            </a:r>
            <a:r>
              <a:rPr lang="en-US" dirty="0" smtClean="0"/>
              <a:t>)(</a:t>
            </a:r>
            <a:r>
              <a:rPr lang="en-US" dirty="0" err="1" smtClean="0"/>
              <a:t>m’</a:t>
            </a:r>
            <a:r>
              <a:rPr lang="en-US" baseline="-25000" dirty="0" err="1" smtClean="0"/>
              <a:t>i</a:t>
            </a:r>
            <a:r>
              <a:rPr lang="en-US" dirty="0" smtClean="0"/>
              <a:t> + </a:t>
            </a:r>
            <a:r>
              <a:rPr lang="en-US" dirty="0" err="1" smtClean="0"/>
              <a:t>r’</a:t>
            </a:r>
            <a:r>
              <a:rPr lang="en-US" baseline="-25000" dirty="0" err="1" smtClean="0"/>
              <a:t>i</a:t>
            </a:r>
            <a:r>
              <a:rPr lang="en-US" dirty="0" err="1" smtClean="0"/>
              <a:t>g</a:t>
            </a:r>
            <a:r>
              <a:rPr lang="en-US" baseline="-25000" dirty="0" err="1" smtClean="0"/>
              <a:t>i</a:t>
            </a:r>
            <a:r>
              <a:rPr lang="en-US" dirty="0" smtClean="0"/>
              <a:t>) &lt; p</a:t>
            </a:r>
            <a:r>
              <a:rPr lang="en-US" baseline="-25000" dirty="0" smtClean="0"/>
              <a:t>i </a:t>
            </a:r>
            <a:r>
              <a:rPr lang="en-US" dirty="0" smtClean="0"/>
              <a:t>for all </a:t>
            </a:r>
            <a:r>
              <a:rPr lang="en-US" dirty="0" err="1" smtClean="0"/>
              <a:t>i</a:t>
            </a:r>
            <a:endParaRPr lang="en-US" baseline="-250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283490"/>
              </p:ext>
            </p:extLst>
          </p:nvPr>
        </p:nvGraphicFramePr>
        <p:xfrm>
          <a:off x="1150946" y="2458483"/>
          <a:ext cx="6883441" cy="7866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2" name="Equation" r:id="rId3" imgW="4000500" imgH="457200" progId="Equation.3">
                  <p:embed/>
                </p:oleObj>
              </mc:Choice>
              <mc:Fallback>
                <p:oleObj name="Equation" r:id="rId3" imgW="40005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50946" y="2458483"/>
                        <a:ext cx="6883441" cy="7866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0927368"/>
              </p:ext>
            </p:extLst>
          </p:nvPr>
        </p:nvGraphicFramePr>
        <p:xfrm>
          <a:off x="1009988" y="4218961"/>
          <a:ext cx="7668043" cy="773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3" name="Equation" r:id="rId5" imgW="4533900" imgH="457200" progId="Equation.3">
                  <p:embed/>
                </p:oleObj>
              </mc:Choice>
              <mc:Fallback>
                <p:oleObj name="Equation" r:id="rId5" imgW="45339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09988" y="4218961"/>
                        <a:ext cx="7668043" cy="7732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3552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[CLT13] Zero testing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p</a:t>
            </a:r>
            <a:r>
              <a:rPr lang="en-US" baseline="-25000" dirty="0" smtClean="0"/>
              <a:t>i</a:t>
            </a:r>
            <a:r>
              <a:rPr lang="en-US" dirty="0" smtClean="0"/>
              <a:t>’</a:t>
            </a:r>
            <a:r>
              <a:rPr lang="en-US" baseline="30000" dirty="0" smtClean="0"/>
              <a:t> </a:t>
            </a:r>
            <a:r>
              <a:rPr lang="en-US" dirty="0" smtClean="0"/>
              <a:t>= x</a:t>
            </a:r>
            <a:r>
              <a:rPr lang="en-US" baseline="-25000" dirty="0" smtClean="0"/>
              <a:t>0</a:t>
            </a:r>
            <a:r>
              <a:rPr lang="en-US" dirty="0" smtClean="0"/>
              <a:t>/ p</a:t>
            </a:r>
            <a:r>
              <a:rPr lang="en-US" baseline="-25000" dirty="0" smtClean="0"/>
              <a:t>i</a:t>
            </a:r>
            <a:r>
              <a:rPr lang="en-US" dirty="0" smtClean="0"/>
              <a:t> = ∏</a:t>
            </a:r>
            <a:r>
              <a:rPr lang="en-US" baseline="-25000" dirty="0" err="1" smtClean="0"/>
              <a:t>j≠i</a:t>
            </a:r>
            <a:r>
              <a:rPr lang="en-US" dirty="0" smtClean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 for all </a:t>
            </a:r>
            <a:r>
              <a:rPr lang="en-US" dirty="0" err="1" smtClean="0"/>
              <a:t>i≤n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sz="2200" dirty="0" smtClean="0"/>
              <a:t>Property for any e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, …, e</a:t>
            </a:r>
            <a:r>
              <a:rPr lang="en-US" sz="2200" baseline="-25000" dirty="0" smtClean="0"/>
              <a:t>n</a:t>
            </a:r>
            <a:endParaRPr lang="en-US" sz="2200" baseline="30000" dirty="0" smtClean="0"/>
          </a:p>
          <a:p>
            <a:pPr marL="114300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CRT(p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’ . e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, …, </a:t>
            </a:r>
            <a:r>
              <a:rPr lang="en-US" sz="2200" dirty="0" err="1" smtClean="0"/>
              <a:t>p</a:t>
            </a:r>
            <a:r>
              <a:rPr lang="en-US" sz="2200" baseline="-25000" dirty="0" err="1" smtClean="0"/>
              <a:t>n</a:t>
            </a:r>
            <a:r>
              <a:rPr lang="en-US" sz="2200" dirty="0" smtClean="0"/>
              <a:t>’</a:t>
            </a:r>
            <a:r>
              <a:rPr lang="en-US" sz="2200" dirty="0"/>
              <a:t> </a:t>
            </a:r>
            <a:r>
              <a:rPr lang="en-US" sz="2200" dirty="0" smtClean="0"/>
              <a:t>. e</a:t>
            </a:r>
            <a:r>
              <a:rPr lang="en-US" sz="2200" baseline="-25000" dirty="0" smtClean="0"/>
              <a:t>n</a:t>
            </a:r>
            <a:r>
              <a:rPr lang="en-US" sz="2200" dirty="0" smtClean="0"/>
              <a:t>) = ∑</a:t>
            </a:r>
            <a:r>
              <a:rPr lang="en-US" sz="2200" baseline="-25000" dirty="0" smtClean="0"/>
              <a:t>1≤i≤n</a:t>
            </a:r>
            <a:r>
              <a:rPr lang="en-US" sz="2200" dirty="0" smtClean="0"/>
              <a:t> </a:t>
            </a:r>
            <a:r>
              <a:rPr lang="en-US" sz="2200" dirty="0" err="1" smtClean="0"/>
              <a:t>p</a:t>
            </a:r>
            <a:r>
              <a:rPr lang="en-US" sz="2200" baseline="-25000" dirty="0" err="1" smtClean="0"/>
              <a:t>i</a:t>
            </a:r>
            <a:r>
              <a:rPr lang="en-US" sz="2200" dirty="0" err="1" smtClean="0"/>
              <a:t>’e</a:t>
            </a:r>
            <a:r>
              <a:rPr lang="en-US" sz="2200" baseline="-25000" dirty="0" err="1" smtClean="0"/>
              <a:t>i</a:t>
            </a:r>
            <a:r>
              <a:rPr lang="en-US" sz="2200" dirty="0" smtClean="0"/>
              <a:t>  mod x</a:t>
            </a:r>
            <a:r>
              <a:rPr lang="en-US" sz="2200" baseline="-25000" dirty="0" smtClean="0"/>
              <a:t>0</a:t>
            </a:r>
          </a:p>
          <a:p>
            <a:endParaRPr lang="en-US" baseline="30000" dirty="0"/>
          </a:p>
          <a:p>
            <a:r>
              <a:rPr lang="en-US" dirty="0" smtClean="0"/>
              <a:t>Zero-test parameter: </a:t>
            </a:r>
          </a:p>
          <a:p>
            <a:pPr lvl="1"/>
            <a:r>
              <a:rPr lang="en-US" dirty="0" smtClean="0"/>
              <a:t>random h</a:t>
            </a:r>
            <a:r>
              <a:rPr lang="en-US" baseline="-25000" dirty="0" smtClean="0"/>
              <a:t>i</a:t>
            </a:r>
            <a:r>
              <a:rPr lang="en-US" dirty="0" smtClean="0"/>
              <a:t> &lt;&lt; p</a:t>
            </a:r>
            <a:r>
              <a:rPr lang="en-US" baseline="-25000" dirty="0" smtClean="0"/>
              <a:t>i</a:t>
            </a:r>
            <a:r>
              <a:rPr lang="en-US" dirty="0" smtClean="0"/>
              <a:t> for all </a:t>
            </a:r>
            <a:r>
              <a:rPr lang="en-US" dirty="0" err="1"/>
              <a:t>i≤</a:t>
            </a:r>
            <a:r>
              <a:rPr lang="en-US" dirty="0" err="1" smtClean="0"/>
              <a:t>n</a:t>
            </a:r>
            <a:endParaRPr lang="en-US" dirty="0" smtClean="0"/>
          </a:p>
          <a:p>
            <a:pPr marL="411480" lvl="1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zt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CRT(</a:t>
            </a:r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dirty="0" smtClean="0"/>
              <a:t>’h</a:t>
            </a:r>
            <a:r>
              <a:rPr lang="en-US" baseline="-25000" dirty="0" smtClean="0"/>
              <a:t>1</a:t>
            </a:r>
            <a:r>
              <a:rPr lang="en-US" dirty="0" smtClean="0"/>
              <a:t>g</a:t>
            </a:r>
            <a:r>
              <a:rPr lang="en-US" baseline="-25000" dirty="0" smtClean="0"/>
              <a:t>1</a:t>
            </a:r>
            <a:r>
              <a:rPr lang="en-US" baseline="30000" dirty="0" smtClean="0"/>
              <a:t>-1</a:t>
            </a:r>
            <a:r>
              <a:rPr lang="en-US" dirty="0" smtClean="0"/>
              <a:t>, </a:t>
            </a:r>
            <a:r>
              <a:rPr lang="en-US" dirty="0"/>
              <a:t>…, </a:t>
            </a:r>
            <a:r>
              <a:rPr lang="en-US" dirty="0" smtClean="0"/>
              <a:t>p</a:t>
            </a:r>
            <a:r>
              <a:rPr lang="en-US" baseline="-25000" dirty="0" smtClean="0"/>
              <a:t>n</a:t>
            </a:r>
            <a:r>
              <a:rPr lang="en-US" dirty="0" smtClean="0"/>
              <a:t>’h</a:t>
            </a:r>
            <a:r>
              <a:rPr lang="en-US" baseline="-25000" dirty="0" smtClean="0"/>
              <a:t>n</a:t>
            </a:r>
            <a:r>
              <a:rPr lang="en-US" dirty="0" smtClean="0"/>
              <a:t>g</a:t>
            </a:r>
            <a:r>
              <a:rPr lang="en-US" baseline="-25000" dirty="0" smtClean="0"/>
              <a:t>n</a:t>
            </a:r>
            <a:r>
              <a:rPr lang="en-US" baseline="30000" dirty="0" smtClean="0"/>
              <a:t>-</a:t>
            </a:r>
            <a:r>
              <a:rPr lang="en-US" baseline="30000" dirty="0"/>
              <a:t>1</a:t>
            </a:r>
            <a:r>
              <a:rPr lang="en-US" dirty="0" smtClean="0"/>
              <a:t>) </a:t>
            </a:r>
            <a:r>
              <a:rPr lang="en-US" baseline="30000" dirty="0" smtClean="0"/>
              <a:t>.</a:t>
            </a:r>
            <a:r>
              <a:rPr lang="en-US" dirty="0" smtClean="0"/>
              <a:t> </a:t>
            </a:r>
            <a:r>
              <a:rPr lang="en-US" dirty="0" err="1"/>
              <a:t>z</a:t>
            </a:r>
            <a:r>
              <a:rPr lang="en-US" baseline="30000" dirty="0" err="1" smtClean="0"/>
              <a:t>k</a:t>
            </a:r>
            <a:r>
              <a:rPr lang="en-US" baseline="30000" dirty="0" smtClean="0"/>
              <a:t> </a:t>
            </a:r>
            <a:r>
              <a:rPr lang="en-US" dirty="0" smtClean="0"/>
              <a:t>mod x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2859611" y="5561613"/>
            <a:ext cx="3071289" cy="637212"/>
          </a:xfrm>
          <a:prstGeom prst="wedgeRoundRectCallout">
            <a:avLst>
              <a:gd name="adj1" fmla="val -18056"/>
              <a:gd name="adj2" fmla="val -74518"/>
              <a:gd name="adj3" fmla="val 16667"/>
            </a:avLst>
          </a:prstGeom>
          <a:solidFill>
            <a:srgbClr val="BEC7C2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dirty="0">
                <a:solidFill>
                  <a:schemeClr val="tx1"/>
                </a:solidFill>
              </a:rPr>
              <a:t>g</a:t>
            </a:r>
            <a:r>
              <a:rPr lang="en-US" baseline="-25000" dirty="0" smtClean="0">
                <a:solidFill>
                  <a:schemeClr val="tx1"/>
                </a:solidFill>
              </a:rPr>
              <a:t>i</a:t>
            </a:r>
            <a:r>
              <a:rPr lang="en-US" baseline="30000" dirty="0" smtClean="0">
                <a:solidFill>
                  <a:schemeClr val="tx1"/>
                </a:solidFill>
              </a:rPr>
              <a:t>-1</a:t>
            </a:r>
            <a:r>
              <a:rPr lang="en-US" dirty="0" smtClean="0">
                <a:solidFill>
                  <a:schemeClr val="tx1"/>
                </a:solidFill>
              </a:rPr>
              <a:t> are computed mod p</a:t>
            </a:r>
            <a:r>
              <a:rPr lang="en-US" baseline="-25000" dirty="0" smtClean="0">
                <a:solidFill>
                  <a:schemeClr val="tx1"/>
                </a:solidFill>
              </a:rPr>
              <a:t>i</a:t>
            </a:r>
            <a:endParaRPr lang="en-US" baseline="-25000" dirty="0">
              <a:solidFill>
                <a:srgbClr val="000000"/>
              </a:solidFill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5859654" y="3729141"/>
            <a:ext cx="2149593" cy="869916"/>
          </a:xfrm>
          <a:prstGeom prst="wedgeRoundRectCallout">
            <a:avLst>
              <a:gd name="adj1" fmla="val -23807"/>
              <a:gd name="adj2" fmla="val 78043"/>
              <a:gd name="adj3" fmla="val 16667"/>
            </a:avLst>
          </a:prstGeom>
          <a:solidFill>
            <a:srgbClr val="BEC7C2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chemeClr val="tx1"/>
                </a:solidFill>
              </a:rPr>
              <a:t> is zero test level</a:t>
            </a:r>
          </a:p>
        </p:txBody>
      </p:sp>
    </p:spTree>
    <p:extLst>
      <p:ext uri="{BB962C8B-B14F-4D97-AF65-F5344CB8AC3E}">
        <p14:creationId xmlns:p14="http://schemas.microsoft.com/office/powerpoint/2010/main" val="2981613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zero-test?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502650" cy="467314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Level-k encoding </a:t>
            </a:r>
          </a:p>
          <a:p>
            <a:pPr marL="114300" indent="0">
              <a:buNone/>
            </a:pPr>
            <a:r>
              <a:rPr lang="en-US" dirty="0" smtClean="0"/>
              <a:t>      a = z</a:t>
            </a:r>
            <a:r>
              <a:rPr lang="en-US" baseline="30000" dirty="0" smtClean="0"/>
              <a:t>-k </a:t>
            </a:r>
            <a:r>
              <a:rPr lang="en-US" dirty="0" smtClean="0"/>
              <a:t>. CRT(m</a:t>
            </a:r>
            <a:r>
              <a:rPr lang="en-US" baseline="-25000" dirty="0" smtClean="0"/>
              <a:t>1 </a:t>
            </a:r>
            <a:r>
              <a:rPr lang="en-US" dirty="0" smtClean="0"/>
              <a:t>+ r</a:t>
            </a:r>
            <a:r>
              <a:rPr lang="en-US" baseline="-25000" dirty="0" smtClean="0"/>
              <a:t>1</a:t>
            </a:r>
            <a:r>
              <a:rPr lang="en-US" dirty="0" smtClean="0"/>
              <a:t>g</a:t>
            </a:r>
            <a:r>
              <a:rPr lang="en-US" baseline="-25000" dirty="0" smtClean="0"/>
              <a:t>1</a:t>
            </a:r>
            <a:r>
              <a:rPr lang="en-US" dirty="0" smtClean="0"/>
              <a:t>, …,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n</a:t>
            </a:r>
            <a:r>
              <a:rPr lang="en-US" baseline="-25000" dirty="0" smtClean="0"/>
              <a:t> </a:t>
            </a:r>
            <a:r>
              <a:rPr lang="en-US" dirty="0" smtClean="0"/>
              <a:t>+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n</a:t>
            </a:r>
            <a:r>
              <a:rPr lang="en-US" dirty="0" err="1" smtClean="0"/>
              <a:t>g</a:t>
            </a:r>
            <a:r>
              <a:rPr lang="en-US" baseline="-25000" dirty="0" err="1" smtClean="0"/>
              <a:t>n</a:t>
            </a:r>
            <a:r>
              <a:rPr lang="en-US" dirty="0" smtClean="0"/>
              <a:t>) mod x</a:t>
            </a:r>
            <a:r>
              <a:rPr lang="en-US" baseline="-25000" dirty="0" smtClean="0"/>
              <a:t>0</a:t>
            </a:r>
          </a:p>
          <a:p>
            <a:pPr marL="114300" indent="0">
              <a:buNone/>
            </a:pPr>
            <a:r>
              <a:rPr lang="en-US" baseline="-25000" dirty="0"/>
              <a:t>	</a:t>
            </a:r>
            <a:endParaRPr lang="en-US" dirty="0"/>
          </a:p>
          <a:p>
            <a:r>
              <a:rPr lang="en-US" dirty="0" smtClean="0"/>
              <a:t>Zero-test parameter for level k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zt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z</a:t>
            </a:r>
            <a:r>
              <a:rPr lang="en-US" baseline="30000" dirty="0" err="1"/>
              <a:t>k</a:t>
            </a:r>
            <a:r>
              <a:rPr lang="en-US" baseline="30000" dirty="0"/>
              <a:t> . </a:t>
            </a:r>
            <a:r>
              <a:rPr lang="en-US" dirty="0" smtClean="0"/>
              <a:t>CRT(</a:t>
            </a:r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dirty="0"/>
              <a:t>’h</a:t>
            </a:r>
            <a:r>
              <a:rPr lang="en-US" baseline="-25000" dirty="0"/>
              <a:t>1</a:t>
            </a:r>
            <a:r>
              <a:rPr lang="en-US" dirty="0"/>
              <a:t>g</a:t>
            </a:r>
            <a:r>
              <a:rPr lang="en-US" baseline="-25000" dirty="0"/>
              <a:t>1</a:t>
            </a:r>
            <a:r>
              <a:rPr lang="en-US" baseline="30000" dirty="0"/>
              <a:t>-1</a:t>
            </a:r>
            <a:r>
              <a:rPr lang="en-US" dirty="0"/>
              <a:t>, …, p</a:t>
            </a:r>
            <a:r>
              <a:rPr lang="en-US" baseline="-25000" dirty="0"/>
              <a:t>n</a:t>
            </a:r>
            <a:r>
              <a:rPr lang="en-US" dirty="0"/>
              <a:t>’h</a:t>
            </a:r>
            <a:r>
              <a:rPr lang="en-US" baseline="-25000" dirty="0"/>
              <a:t>n</a:t>
            </a:r>
            <a:r>
              <a:rPr lang="en-US" dirty="0"/>
              <a:t>g</a:t>
            </a:r>
            <a:r>
              <a:rPr lang="en-US" baseline="-25000" dirty="0"/>
              <a:t>n</a:t>
            </a:r>
            <a:r>
              <a:rPr lang="en-US" baseline="30000" dirty="0"/>
              <a:t>-1</a:t>
            </a:r>
            <a:r>
              <a:rPr lang="en-US" dirty="0"/>
              <a:t>) mod </a:t>
            </a:r>
            <a:r>
              <a:rPr lang="en-US" dirty="0" smtClean="0"/>
              <a:t>x</a:t>
            </a:r>
            <a:r>
              <a:rPr lang="en-US" baseline="-25000" dirty="0" smtClean="0"/>
              <a:t>0</a:t>
            </a:r>
            <a:r>
              <a:rPr lang="en-US" dirty="0" smtClean="0"/>
              <a:t>	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 smtClean="0"/>
              <a:t>Zero-testing: check whether </a:t>
            </a:r>
            <a:r>
              <a:rPr lang="en-US" dirty="0"/>
              <a:t>|</a:t>
            </a:r>
            <a:r>
              <a:rPr lang="en-US" dirty="0" err="1"/>
              <a:t>a.p</a:t>
            </a:r>
            <a:r>
              <a:rPr lang="en-US" baseline="-25000" dirty="0" err="1"/>
              <a:t>zt</a:t>
            </a:r>
            <a:r>
              <a:rPr lang="en-US" dirty="0" smtClean="0"/>
              <a:t>| is small</a:t>
            </a:r>
          </a:p>
          <a:p>
            <a:pPr lvl="4"/>
            <a:endParaRPr lang="en-US" dirty="0" smtClean="0"/>
          </a:p>
          <a:p>
            <a:pPr marL="114300" indent="0">
              <a:buNone/>
            </a:pPr>
            <a:r>
              <a:rPr lang="en-US" dirty="0" smtClean="0">
                <a:solidFill>
                  <a:schemeClr val="accent2"/>
                </a:solidFill>
              </a:rPr>
              <a:t>        </a:t>
            </a:r>
            <a:r>
              <a:rPr lang="en-US" dirty="0" err="1" smtClean="0">
                <a:solidFill>
                  <a:schemeClr val="accent2"/>
                </a:solidFill>
              </a:rPr>
              <a:t>a.p</a:t>
            </a:r>
            <a:r>
              <a:rPr lang="en-US" baseline="-25000" dirty="0" err="1" smtClean="0">
                <a:solidFill>
                  <a:schemeClr val="accent2"/>
                </a:solidFill>
              </a:rPr>
              <a:t>zt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</a:rPr>
              <a:t>mod x</a:t>
            </a:r>
            <a:r>
              <a:rPr lang="en-US" baseline="-25000" dirty="0">
                <a:solidFill>
                  <a:schemeClr val="accent2"/>
                </a:solidFill>
              </a:rPr>
              <a:t>0 </a:t>
            </a:r>
            <a:r>
              <a:rPr lang="en-US" dirty="0">
                <a:solidFill>
                  <a:schemeClr val="accent2"/>
                </a:solidFill>
              </a:rPr>
              <a:t>= CRT</a:t>
            </a:r>
            <a:r>
              <a:rPr lang="en-US" sz="2600" dirty="0">
                <a:solidFill>
                  <a:schemeClr val="accent2"/>
                </a:solidFill>
              </a:rPr>
              <a:t>(</a:t>
            </a:r>
            <a:r>
              <a:rPr lang="en-US" dirty="0" smtClean="0">
                <a:solidFill>
                  <a:schemeClr val="accent2"/>
                </a:solidFill>
              </a:rPr>
              <a:t>p</a:t>
            </a:r>
            <a:r>
              <a:rPr lang="en-US" baseline="-25000" dirty="0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’(h</a:t>
            </a:r>
            <a:r>
              <a:rPr lang="en-US" baseline="-25000" dirty="0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g</a:t>
            </a:r>
            <a:r>
              <a:rPr lang="en-US" baseline="-25000" dirty="0" smtClean="0">
                <a:solidFill>
                  <a:schemeClr val="accent2"/>
                </a:solidFill>
              </a:rPr>
              <a:t>i</a:t>
            </a:r>
            <a:r>
              <a:rPr lang="en-US" baseline="30000" dirty="0">
                <a:solidFill>
                  <a:schemeClr val="accent2"/>
                </a:solidFill>
              </a:rPr>
              <a:t>-</a:t>
            </a:r>
            <a:r>
              <a:rPr lang="en-US" baseline="30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m</a:t>
            </a:r>
            <a:r>
              <a:rPr lang="en-US" baseline="-25000" dirty="0" smtClean="0">
                <a:solidFill>
                  <a:schemeClr val="accent2"/>
                </a:solidFill>
              </a:rPr>
              <a:t>i  </a:t>
            </a:r>
            <a:r>
              <a:rPr lang="en-US" dirty="0">
                <a:solidFill>
                  <a:schemeClr val="accent2"/>
                </a:solidFill>
              </a:rPr>
              <a:t>+ </a:t>
            </a:r>
            <a:r>
              <a:rPr lang="en-US" dirty="0" err="1" smtClean="0">
                <a:solidFill>
                  <a:schemeClr val="accent2"/>
                </a:solidFill>
              </a:rPr>
              <a:t>h</a:t>
            </a:r>
            <a:r>
              <a:rPr lang="en-US" baseline="-25000" dirty="0" err="1" smtClean="0">
                <a:solidFill>
                  <a:schemeClr val="accent2"/>
                </a:solidFill>
              </a:rPr>
              <a:t>i</a:t>
            </a:r>
            <a:r>
              <a:rPr lang="en-US" dirty="0" err="1" smtClean="0">
                <a:solidFill>
                  <a:schemeClr val="accent2"/>
                </a:solidFill>
              </a:rPr>
              <a:t>r</a:t>
            </a:r>
            <a:r>
              <a:rPr lang="en-US" baseline="-25000" dirty="0" err="1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)</a:t>
            </a:r>
            <a:r>
              <a:rPr lang="en-US" sz="2600" dirty="0" smtClean="0">
                <a:solidFill>
                  <a:schemeClr val="accent2"/>
                </a:solidFill>
              </a:rPr>
              <a:t>)</a:t>
            </a:r>
            <a:r>
              <a:rPr lang="en-US" baseline="-25000" dirty="0" smtClean="0">
                <a:solidFill>
                  <a:schemeClr val="accent2"/>
                </a:solidFill>
              </a:rPr>
              <a:t> </a:t>
            </a:r>
            <a:r>
              <a:rPr lang="en-US" baseline="-25000" dirty="0">
                <a:solidFill>
                  <a:schemeClr val="accent2"/>
                </a:solidFill>
              </a:rPr>
              <a:t>1≤i≤n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endParaRPr lang="en-US" dirty="0" smtClean="0">
              <a:solidFill>
                <a:schemeClr val="accent2"/>
              </a:solidFill>
            </a:endParaRPr>
          </a:p>
          <a:p>
            <a:pPr marL="114300" indent="0">
              <a:buNone/>
            </a:pP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                           = </a:t>
            </a:r>
            <a:r>
              <a:rPr lang="en-US" b="1" dirty="0" smtClean="0">
                <a:solidFill>
                  <a:schemeClr val="accent2"/>
                </a:solidFill>
              </a:rPr>
              <a:t>∑</a:t>
            </a:r>
            <a:r>
              <a:rPr lang="en-US" baseline="-25000" dirty="0">
                <a:solidFill>
                  <a:schemeClr val="accent2"/>
                </a:solidFill>
              </a:rPr>
              <a:t>1≤i≤</a:t>
            </a:r>
            <a:r>
              <a:rPr lang="en-US" baseline="-25000" dirty="0" smtClean="0">
                <a:solidFill>
                  <a:schemeClr val="accent2"/>
                </a:solidFill>
              </a:rPr>
              <a:t>n </a:t>
            </a:r>
            <a:r>
              <a:rPr lang="en-US" dirty="0">
                <a:solidFill>
                  <a:schemeClr val="accent2"/>
                </a:solidFill>
              </a:rPr>
              <a:t>p</a:t>
            </a:r>
            <a:r>
              <a:rPr lang="en-US" baseline="-25000" dirty="0">
                <a:solidFill>
                  <a:schemeClr val="accent2"/>
                </a:solidFill>
              </a:rPr>
              <a:t>i</a:t>
            </a:r>
            <a:r>
              <a:rPr lang="en-US" dirty="0">
                <a:solidFill>
                  <a:schemeClr val="accent2"/>
                </a:solidFill>
              </a:rPr>
              <a:t>’</a:t>
            </a:r>
            <a:r>
              <a:rPr lang="en-US" dirty="0" smtClean="0">
                <a:solidFill>
                  <a:schemeClr val="accent2"/>
                </a:solidFill>
              </a:rPr>
              <a:t>(h</a:t>
            </a:r>
            <a:r>
              <a:rPr lang="en-US" baseline="-25000" dirty="0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g</a:t>
            </a:r>
            <a:r>
              <a:rPr lang="en-US" baseline="-25000" dirty="0" smtClean="0">
                <a:solidFill>
                  <a:schemeClr val="accent2"/>
                </a:solidFill>
              </a:rPr>
              <a:t>i</a:t>
            </a:r>
            <a:r>
              <a:rPr lang="en-US" baseline="30000" dirty="0">
                <a:solidFill>
                  <a:schemeClr val="accent2"/>
                </a:solidFill>
              </a:rPr>
              <a:t>-</a:t>
            </a:r>
            <a:r>
              <a:rPr lang="en-US" baseline="30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m</a:t>
            </a:r>
            <a:r>
              <a:rPr lang="en-US" baseline="-25000" dirty="0" smtClean="0">
                <a:solidFill>
                  <a:schemeClr val="accent2"/>
                </a:solidFill>
              </a:rPr>
              <a:t>i  </a:t>
            </a:r>
            <a:r>
              <a:rPr lang="en-US" dirty="0">
                <a:solidFill>
                  <a:schemeClr val="accent2"/>
                </a:solidFill>
              </a:rPr>
              <a:t>+ </a:t>
            </a:r>
            <a:r>
              <a:rPr lang="en-US" dirty="0" err="1" smtClean="0">
                <a:solidFill>
                  <a:schemeClr val="accent2"/>
                </a:solidFill>
              </a:rPr>
              <a:t>h</a:t>
            </a:r>
            <a:r>
              <a:rPr lang="en-US" baseline="-25000" dirty="0" err="1" smtClean="0">
                <a:solidFill>
                  <a:schemeClr val="accent2"/>
                </a:solidFill>
              </a:rPr>
              <a:t>i</a:t>
            </a:r>
            <a:r>
              <a:rPr lang="en-US" dirty="0" err="1" smtClean="0">
                <a:solidFill>
                  <a:schemeClr val="accent2"/>
                </a:solidFill>
              </a:rPr>
              <a:t>r</a:t>
            </a:r>
            <a:r>
              <a:rPr lang="en-US" baseline="-25000" dirty="0" err="1" smtClean="0">
                <a:solidFill>
                  <a:schemeClr val="accent2"/>
                </a:solidFill>
              </a:rPr>
              <a:t>i</a:t>
            </a:r>
            <a:r>
              <a:rPr lang="en-US" baseline="-25000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) mod </a:t>
            </a:r>
            <a:r>
              <a:rPr lang="en-US" dirty="0">
                <a:solidFill>
                  <a:schemeClr val="accent2"/>
                </a:solidFill>
              </a:rPr>
              <a:t>x</a:t>
            </a:r>
            <a:r>
              <a:rPr lang="en-US" baseline="-25000" dirty="0">
                <a:solidFill>
                  <a:schemeClr val="accent2"/>
                </a:solidFill>
              </a:rPr>
              <a:t>0</a:t>
            </a:r>
            <a:endParaRPr lang="en-US" dirty="0" smtClean="0">
              <a:solidFill>
                <a:schemeClr val="accent2"/>
              </a:solidFill>
            </a:endParaRP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If a encodes 0, then the equality holds over the integers</a:t>
            </a:r>
          </a:p>
          <a:p>
            <a:pPr marL="411480" lvl="1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dirty="0" err="1"/>
              <a:t>a.p</a:t>
            </a:r>
            <a:r>
              <a:rPr lang="en-US" b="1" baseline="-25000" dirty="0" err="1"/>
              <a:t>zt</a:t>
            </a:r>
            <a:r>
              <a:rPr lang="en-US" b="1" dirty="0" smtClean="0"/>
              <a:t>=</a:t>
            </a:r>
            <a:r>
              <a:rPr lang="en-US" b="1" baseline="-25000" dirty="0" smtClean="0"/>
              <a:t> </a:t>
            </a:r>
            <a:r>
              <a:rPr lang="en-US" b="1" dirty="0"/>
              <a:t>∑</a:t>
            </a:r>
            <a:r>
              <a:rPr lang="en-US" b="1" baseline="-25000" dirty="0"/>
              <a:t>1≤i≤n</a:t>
            </a:r>
            <a:r>
              <a:rPr lang="en-US" b="1" dirty="0"/>
              <a:t> </a:t>
            </a:r>
            <a:r>
              <a:rPr lang="en-US" b="1" dirty="0" err="1" smtClean="0"/>
              <a:t>p</a:t>
            </a:r>
            <a:r>
              <a:rPr lang="en-US" b="1" baseline="-25000" dirty="0" err="1" smtClean="0"/>
              <a:t>i</a:t>
            </a:r>
            <a:r>
              <a:rPr lang="en-US" b="1" dirty="0" err="1" smtClean="0"/>
              <a:t>’h</a:t>
            </a:r>
            <a:r>
              <a:rPr lang="en-US" b="1" baseline="-25000" dirty="0" err="1" smtClean="0"/>
              <a:t>i</a:t>
            </a:r>
            <a:r>
              <a:rPr lang="en-US" b="1" dirty="0" err="1" smtClean="0"/>
              <a:t>r</a:t>
            </a:r>
            <a:r>
              <a:rPr lang="en-US" b="1" baseline="-25000" dirty="0" err="1" smtClean="0"/>
              <a:t>i</a:t>
            </a:r>
            <a:r>
              <a:rPr lang="en-US" dirty="0" smtClean="0"/>
              <a:t>   since |</a:t>
            </a:r>
            <a:r>
              <a:rPr lang="en-US" dirty="0" err="1" smtClean="0"/>
              <a:t>h</a:t>
            </a:r>
            <a:r>
              <a:rPr lang="en-US" baseline="-25000" dirty="0" err="1" smtClean="0"/>
              <a:t>i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| &lt;&lt; p</a:t>
            </a:r>
            <a:r>
              <a:rPr lang="en-US" baseline="-25000" dirty="0" smtClean="0"/>
              <a:t>i</a:t>
            </a:r>
          </a:p>
          <a:p>
            <a:pPr marL="41148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If a does not encode 0, or it is not at the zero-testing level</a:t>
            </a:r>
          </a:p>
          <a:p>
            <a:pPr marL="411480" lvl="1" indent="0">
              <a:buNone/>
            </a:pPr>
            <a:r>
              <a:rPr lang="en-US" dirty="0"/>
              <a:t>	</a:t>
            </a:r>
            <a:r>
              <a:rPr lang="en-US" b="1" dirty="0" smtClean="0"/>
              <a:t>|</a:t>
            </a:r>
            <a:r>
              <a:rPr lang="en-US" b="1" dirty="0" err="1" smtClean="0"/>
              <a:t>a.p</a:t>
            </a:r>
            <a:r>
              <a:rPr lang="en-US" b="1" baseline="-25000" dirty="0" err="1" smtClean="0"/>
              <a:t>zt</a:t>
            </a:r>
            <a:r>
              <a:rPr lang="en-US" b="1" dirty="0" smtClean="0"/>
              <a:t>| ≈ x</a:t>
            </a:r>
            <a:r>
              <a:rPr lang="en-US" b="1" baseline="-25000" dirty="0" smtClean="0"/>
              <a:t>0</a:t>
            </a:r>
            <a:endParaRPr lang="en-US" b="1" baseline="-25000" dirty="0"/>
          </a:p>
        </p:txBody>
      </p:sp>
    </p:spTree>
    <p:extLst>
      <p:ext uri="{BB962C8B-B14F-4D97-AF65-F5344CB8AC3E}">
        <p14:creationId xmlns:p14="http://schemas.microsoft.com/office/powerpoint/2010/main" val="3617013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Attacks on [CLT13]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89950" cy="43735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[CLT13] seemed immune to the weak DL attacks on [GGH13]</a:t>
            </a:r>
          </a:p>
          <a:p>
            <a:pPr lvl="1"/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Until… [CHLRS15] gave the first attack on [CLT13]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Based on </a:t>
            </a:r>
            <a:r>
              <a:rPr lang="en-US" dirty="0" err="1" smtClean="0"/>
              <a:t>zeroizing</a:t>
            </a:r>
            <a:r>
              <a:rPr lang="en-US" dirty="0" smtClean="0"/>
              <a:t> techniques: rely on low level 0-endoings</a:t>
            </a:r>
          </a:p>
          <a:p>
            <a:pPr lvl="1"/>
            <a:r>
              <a:rPr lang="en-US" dirty="0" smtClean="0"/>
              <a:t>Complete break: recovers private parameters</a:t>
            </a:r>
          </a:p>
          <a:p>
            <a:pPr lvl="1"/>
            <a:endParaRPr lang="en-US" dirty="0"/>
          </a:p>
          <a:p>
            <a:r>
              <a:rPr lang="en-US" dirty="0" smtClean="0"/>
              <a:t>[BWZ14] and [GGHZ14] proposed attempted fixes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[CGHLM</a:t>
            </a:r>
            <a:r>
              <a:rPr lang="en-US" dirty="0" smtClean="0">
                <a:solidFill>
                  <a:srgbClr val="CF543F"/>
                </a:solidFill>
              </a:rPr>
              <a:t>R</a:t>
            </a:r>
            <a:r>
              <a:rPr lang="en-US" dirty="0" smtClean="0"/>
              <a:t>ST15] extend attacks on [CLT13]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Attacks without low level 0s (appeared also in [BWZ14]) </a:t>
            </a:r>
          </a:p>
          <a:p>
            <a:pPr lvl="1"/>
            <a:r>
              <a:rPr lang="en-US" dirty="0" smtClean="0"/>
              <a:t>Attack on proposed fixes of [BWZ14] and [GGHZ14]</a:t>
            </a:r>
          </a:p>
          <a:p>
            <a:pPr lvl="1"/>
            <a:r>
              <a:rPr lang="en-US" dirty="0" smtClean="0"/>
              <a:t>Attacks on simplified versions of obfuscation constructions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746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[CHLRS15]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n - # of primes p</a:t>
            </a:r>
            <a:r>
              <a:rPr lang="en-US" sz="2200" baseline="-25000" dirty="0" smtClean="0"/>
              <a:t>i</a:t>
            </a:r>
            <a:r>
              <a:rPr lang="en-US" sz="2200" dirty="0" smtClean="0"/>
              <a:t>; K- zero-testing level</a:t>
            </a:r>
          </a:p>
          <a:p>
            <a:r>
              <a:rPr lang="en-US" sz="2200" dirty="0" smtClean="0"/>
              <a:t>Ingredients: </a:t>
            </a:r>
          </a:p>
          <a:p>
            <a:pPr lvl="1"/>
            <a:r>
              <a:rPr lang="en-US" dirty="0" smtClean="0"/>
              <a:t>three sets of encodings {A</a:t>
            </a:r>
            <a:r>
              <a:rPr lang="en-US" baseline="-25000" dirty="0" smtClean="0"/>
              <a:t>i</a:t>
            </a:r>
            <a:r>
              <a:rPr lang="en-US" dirty="0" smtClean="0"/>
              <a:t>}</a:t>
            </a:r>
            <a:r>
              <a:rPr lang="en-US" baseline="-25000" dirty="0"/>
              <a:t> 1≤i≤n</a:t>
            </a:r>
            <a:r>
              <a:rPr lang="en-US" dirty="0" smtClean="0"/>
              <a:t> , {B</a:t>
            </a:r>
            <a:r>
              <a:rPr lang="en-US" baseline="-25000" dirty="0" smtClean="0"/>
              <a:t>0</a:t>
            </a:r>
            <a:r>
              <a:rPr lang="en-US" dirty="0" smtClean="0"/>
              <a:t>, B</a:t>
            </a:r>
            <a:r>
              <a:rPr lang="en-US" baseline="-25000" dirty="0" smtClean="0"/>
              <a:t>1</a:t>
            </a:r>
            <a:r>
              <a:rPr lang="en-US" dirty="0" smtClean="0"/>
              <a:t>},  {</a:t>
            </a:r>
            <a:r>
              <a:rPr lang="en-US" dirty="0" err="1" smtClean="0"/>
              <a:t>C</a:t>
            </a:r>
            <a:r>
              <a:rPr lang="en-US" baseline="-25000" dirty="0" err="1" smtClean="0"/>
              <a:t>i</a:t>
            </a:r>
            <a:r>
              <a:rPr lang="en-US" dirty="0" smtClean="0"/>
              <a:t>}</a:t>
            </a:r>
            <a:r>
              <a:rPr lang="en-US" baseline="-25000" dirty="0"/>
              <a:t> 1≤i≤n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66800" y="3194050"/>
            <a:ext cx="5251450" cy="81176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94150" y="3451820"/>
            <a:ext cx="212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  <a:r>
              <a:rPr lang="en-US" dirty="0" smtClean="0"/>
              <a:t> encodings of 0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1066800" y="5207000"/>
            <a:ext cx="5251450" cy="81176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94150" y="5464770"/>
            <a:ext cx="212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  <a:r>
              <a:rPr lang="en-US" dirty="0" smtClean="0"/>
              <a:t> encodings</a:t>
            </a:r>
            <a:endParaRPr lang="en-US" dirty="0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513213"/>
              </p:ext>
            </p:extLst>
          </p:nvPr>
        </p:nvGraphicFramePr>
        <p:xfrm>
          <a:off x="1320800" y="5310188"/>
          <a:ext cx="17399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46" name="Equation" r:id="rId3" imgW="1308100" imgH="469900" progId="Equation.3">
                  <p:embed/>
                </p:oleObj>
              </mc:Choice>
              <mc:Fallback>
                <p:oleObj name="Equation" r:id="rId3" imgW="1308100" imgH="469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20800" y="5310188"/>
                        <a:ext cx="1739900" cy="625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ounded Rectangle 18"/>
          <p:cNvSpPr/>
          <p:nvPr/>
        </p:nvSpPr>
        <p:spPr>
          <a:xfrm>
            <a:off x="1066800" y="4203700"/>
            <a:ext cx="5251450" cy="81176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59200" y="4296370"/>
            <a:ext cx="271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two encodings</a:t>
            </a:r>
          </a:p>
          <a:p>
            <a:r>
              <a:rPr lang="en-US" dirty="0" smtClean="0"/>
              <a:t>“target of the attack”</a:t>
            </a:r>
            <a:endParaRPr lang="en-US" dirty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9676367"/>
              </p:ext>
            </p:extLst>
          </p:nvPr>
        </p:nvGraphicFramePr>
        <p:xfrm>
          <a:off x="1282699" y="4249339"/>
          <a:ext cx="1809749" cy="69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47" name="Equation" r:id="rId5" imgW="1295400" imgH="495300" progId="Equation.3">
                  <p:embed/>
                </p:oleObj>
              </mc:Choice>
              <mc:Fallback>
                <p:oleObj name="Equation" r:id="rId5" imgW="1295400" imgH="495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82699" y="4249339"/>
                        <a:ext cx="1809749" cy="69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386664"/>
              </p:ext>
            </p:extLst>
          </p:nvPr>
        </p:nvGraphicFramePr>
        <p:xfrm>
          <a:off x="7154863" y="4318450"/>
          <a:ext cx="125412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48" name="Equation" r:id="rId7" imgW="711200" imgH="203200" progId="Equation.3">
                  <p:embed/>
                </p:oleObj>
              </mc:Choice>
              <mc:Fallback>
                <p:oleObj name="Equation" r:id="rId7" imgW="711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154863" y="4318450"/>
                        <a:ext cx="1254125" cy="363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6760468" y="4859698"/>
            <a:ext cx="2120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Every </a:t>
            </a:r>
            <a:r>
              <a:rPr lang="en-US" b="1" dirty="0" smtClean="0"/>
              <a:t>A</a:t>
            </a:r>
            <a:r>
              <a:rPr lang="en-US" b="1" baseline="-25000" dirty="0" smtClean="0"/>
              <a:t>i1</a:t>
            </a:r>
            <a:r>
              <a:rPr lang="en-US" b="1" dirty="0" smtClean="0"/>
              <a:t>B</a:t>
            </a:r>
            <a:r>
              <a:rPr lang="en-US" b="1" baseline="-25000" dirty="0" smtClean="0"/>
              <a:t>i2</a:t>
            </a:r>
            <a:r>
              <a:rPr lang="en-US" b="1" dirty="0" smtClean="0"/>
              <a:t>C</a:t>
            </a:r>
            <a:r>
              <a:rPr lang="en-US" b="1" baseline="-25000" dirty="0" smtClean="0"/>
              <a:t>i3</a:t>
            </a:r>
            <a:r>
              <a:rPr lang="en-US" dirty="0" smtClean="0"/>
              <a:t> is              zero-test level encoding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431154"/>
              </p:ext>
            </p:extLst>
          </p:nvPr>
        </p:nvGraphicFramePr>
        <p:xfrm>
          <a:off x="6049518" y="1714868"/>
          <a:ext cx="2253492" cy="624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49" name="Equation" r:id="rId9" imgW="1651000" imgH="457200" progId="Equation.3">
                  <p:embed/>
                </p:oleObj>
              </mc:Choice>
              <mc:Fallback>
                <p:oleObj name="Equation" r:id="rId9" imgW="16510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049518" y="1714868"/>
                        <a:ext cx="2253492" cy="6240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237735"/>
              </p:ext>
            </p:extLst>
          </p:nvPr>
        </p:nvGraphicFramePr>
        <p:xfrm>
          <a:off x="1257300" y="3268663"/>
          <a:ext cx="2189163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0" name="Equation" r:id="rId11" imgW="1600200" imgH="495300" progId="Equation.3">
                  <p:embed/>
                </p:oleObj>
              </mc:Choice>
              <mc:Fallback>
                <p:oleObj name="Equation" r:id="rId11" imgW="1600200" imgH="495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257300" y="3268663"/>
                        <a:ext cx="2189163" cy="677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8273286" y="1949087"/>
            <a:ext cx="9697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</a:t>
            </a:r>
            <a:r>
              <a:rPr lang="en-US" sz="1600" dirty="0" smtClean="0"/>
              <a:t>od x</a:t>
            </a:r>
            <a:r>
              <a:rPr lang="en-US" sz="1600" baseline="-25000" dirty="0" smtClean="0"/>
              <a:t>0</a:t>
            </a:r>
            <a:endParaRPr lang="en-US" sz="1600" baseline="-25000" dirty="0"/>
          </a:p>
        </p:txBody>
      </p:sp>
    </p:spTree>
    <p:extLst>
      <p:ext uri="{BB962C8B-B14F-4D97-AF65-F5344CB8AC3E}">
        <p14:creationId xmlns:p14="http://schemas.microsoft.com/office/powerpoint/2010/main" val="897346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5" grpId="0" animBg="1"/>
      <p:bldP spid="16" grpId="0"/>
      <p:bldP spid="19" grpId="0" animBg="1"/>
      <p:bldP spid="20" grpId="0"/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[CHLRS15]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591550" cy="467995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Simple example: n=2, K=3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Multiply: </a:t>
            </a:r>
            <a:r>
              <a:rPr lang="en-US" dirty="0"/>
              <a:t> 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baseline="-25000" dirty="0" smtClean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en-US" dirty="0" smtClean="0"/>
              <a:t> </a:t>
            </a:r>
            <a:r>
              <a:rPr lang="en-US" baseline="30000" dirty="0"/>
              <a:t>.</a:t>
            </a:r>
            <a:r>
              <a:rPr lang="en-US" dirty="0"/>
              <a:t> </a:t>
            </a:r>
            <a:r>
              <a:rPr lang="en-US" dirty="0">
                <a:solidFill>
                  <a:srgbClr val="CF543F"/>
                </a:solidFill>
              </a:rPr>
              <a:t>B</a:t>
            </a:r>
            <a:r>
              <a:rPr lang="en-US" dirty="0"/>
              <a:t> </a:t>
            </a:r>
            <a:r>
              <a:rPr lang="en-US" baseline="30000" dirty="0"/>
              <a:t>.</a:t>
            </a:r>
            <a:r>
              <a:rPr lang="en-US" dirty="0"/>
              <a:t> </a:t>
            </a:r>
            <a:r>
              <a:rPr lang="en-US" dirty="0">
                <a:solidFill>
                  <a:srgbClr val="9DA03F"/>
                </a:solidFill>
              </a:rPr>
              <a:t>C</a:t>
            </a:r>
            <a:r>
              <a:rPr lang="en-US" baseline="-25000" dirty="0">
                <a:solidFill>
                  <a:srgbClr val="9DA03F"/>
                </a:solidFill>
              </a:rPr>
              <a:t>1</a:t>
            </a:r>
            <a:r>
              <a:rPr lang="en-US" dirty="0"/>
              <a:t> = z</a:t>
            </a:r>
            <a:r>
              <a:rPr lang="en-US" baseline="30000" dirty="0"/>
              <a:t>-3</a:t>
            </a:r>
            <a:r>
              <a:rPr lang="en-US" dirty="0"/>
              <a:t> . CRT(</a:t>
            </a:r>
            <a:r>
              <a:rPr lang="en-US" dirty="0" smtClean="0"/>
              <a:t>g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1,1</a:t>
            </a:r>
            <a:r>
              <a:rPr lang="en-US" dirty="0" smtClean="0">
                <a:solidFill>
                  <a:srgbClr val="CF543F"/>
                </a:solidFill>
              </a:rPr>
              <a:t>b</a:t>
            </a:r>
            <a:r>
              <a:rPr lang="en-US" baseline="-25000" dirty="0" smtClean="0">
                <a:solidFill>
                  <a:srgbClr val="CF543F"/>
                </a:solidFill>
              </a:rPr>
              <a:t>1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1,1</a:t>
            </a:r>
            <a:r>
              <a:rPr lang="en-US" dirty="0"/>
              <a:t>, </a:t>
            </a:r>
            <a:r>
              <a:rPr lang="en-US" dirty="0" smtClean="0"/>
              <a:t>g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1,2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baseline="-25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1,2</a:t>
            </a:r>
            <a:r>
              <a:rPr lang="en-US" dirty="0" smtClean="0"/>
              <a:t>)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66800" y="2432050"/>
            <a:ext cx="5118100" cy="81176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66800" y="3403600"/>
            <a:ext cx="5118100" cy="81176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066800" y="4381500"/>
            <a:ext cx="5118100" cy="81176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0452263"/>
              </p:ext>
            </p:extLst>
          </p:nvPr>
        </p:nvGraphicFramePr>
        <p:xfrm>
          <a:off x="1377950" y="3473450"/>
          <a:ext cx="1390650" cy="6501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07" name="Equation" r:id="rId3" imgW="977900" imgH="457200" progId="Equation.3">
                  <p:embed/>
                </p:oleObj>
              </mc:Choice>
              <mc:Fallback>
                <p:oleObj name="Equation" r:id="rId3" imgW="9779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7950" y="3473450"/>
                        <a:ext cx="1390650" cy="6501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9559836"/>
              </p:ext>
            </p:extLst>
          </p:nvPr>
        </p:nvGraphicFramePr>
        <p:xfrm>
          <a:off x="3803650" y="3467100"/>
          <a:ext cx="1466850" cy="636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08" name="Equation" r:id="rId5" imgW="1054100" imgH="457200" progId="Equation.3">
                  <p:embed/>
                </p:oleObj>
              </mc:Choice>
              <mc:Fallback>
                <p:oleObj name="Equation" r:id="rId5" imgW="10541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03650" y="3467100"/>
                        <a:ext cx="1466850" cy="6362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551543"/>
              </p:ext>
            </p:extLst>
          </p:nvPr>
        </p:nvGraphicFramePr>
        <p:xfrm>
          <a:off x="1365249" y="2527300"/>
          <a:ext cx="205053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09" name="Equation" r:id="rId7" imgW="1473200" imgH="469900" progId="Equation.3">
                  <p:embed/>
                </p:oleObj>
              </mc:Choice>
              <mc:Fallback>
                <p:oleObj name="Equation" r:id="rId7" imgW="1473200" imgH="469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65249" y="2527300"/>
                        <a:ext cx="2050535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053378"/>
              </p:ext>
            </p:extLst>
          </p:nvPr>
        </p:nvGraphicFramePr>
        <p:xfrm>
          <a:off x="3803650" y="2539370"/>
          <a:ext cx="1974850" cy="603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10" name="Equation" r:id="rId9" imgW="1536700" imgH="469900" progId="Equation.3">
                  <p:embed/>
                </p:oleObj>
              </mc:Choice>
              <mc:Fallback>
                <p:oleObj name="Equation" r:id="rId9" imgW="1536700" imgH="469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803650" y="2539370"/>
                        <a:ext cx="1974850" cy="6038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676504"/>
              </p:ext>
            </p:extLst>
          </p:nvPr>
        </p:nvGraphicFramePr>
        <p:xfrm>
          <a:off x="3803650" y="4489450"/>
          <a:ext cx="164756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11" name="Equation" r:id="rId11" imgW="1270000" imgH="469900" progId="Equation.3">
                  <p:embed/>
                </p:oleObj>
              </mc:Choice>
              <mc:Fallback>
                <p:oleObj name="Equation" r:id="rId11" imgW="1270000" imgH="469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803650" y="4489450"/>
                        <a:ext cx="1647568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9379056"/>
              </p:ext>
            </p:extLst>
          </p:nvPr>
        </p:nvGraphicFramePr>
        <p:xfrm>
          <a:off x="1365249" y="4489450"/>
          <a:ext cx="15322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12" name="Equation" r:id="rId13" imgW="1181100" imgH="469900" progId="Equation.3">
                  <p:embed/>
                </p:oleObj>
              </mc:Choice>
              <mc:Fallback>
                <p:oleObj name="Equation" r:id="rId13" imgW="1181100" imgH="469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365249" y="4489450"/>
                        <a:ext cx="1532238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5267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[CHLRS15] attack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Zero-test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en-US" dirty="0" smtClean="0"/>
              <a:t>	</a:t>
            </a:r>
            <a:r>
              <a:rPr lang="en-US" dirty="0" err="1"/>
              <a:t>p</a:t>
            </a:r>
            <a:r>
              <a:rPr lang="en-US" baseline="-25000" dirty="0" err="1"/>
              <a:t>zt</a:t>
            </a:r>
            <a:r>
              <a:rPr lang="en-US" dirty="0"/>
              <a:t> = </a:t>
            </a:r>
            <a:r>
              <a:rPr lang="en-US" dirty="0" smtClean="0"/>
              <a:t>z</a:t>
            </a:r>
            <a:r>
              <a:rPr lang="en-US" baseline="30000" dirty="0" smtClean="0"/>
              <a:t>3 </a:t>
            </a:r>
            <a:r>
              <a:rPr lang="en-US" baseline="30000" dirty="0"/>
              <a:t>. </a:t>
            </a:r>
            <a:r>
              <a:rPr lang="en-US" dirty="0"/>
              <a:t>CRT(p</a:t>
            </a:r>
            <a:r>
              <a:rPr lang="en-US" baseline="-25000" dirty="0"/>
              <a:t>1</a:t>
            </a:r>
            <a:r>
              <a:rPr lang="en-US" dirty="0"/>
              <a:t>’h</a:t>
            </a:r>
            <a:r>
              <a:rPr lang="en-US" baseline="-25000" dirty="0"/>
              <a:t>1</a:t>
            </a:r>
            <a:r>
              <a:rPr lang="en-US" dirty="0"/>
              <a:t>g</a:t>
            </a:r>
            <a:r>
              <a:rPr lang="en-US" baseline="-25000" dirty="0"/>
              <a:t>1</a:t>
            </a:r>
            <a:r>
              <a:rPr lang="en-US" baseline="30000" dirty="0"/>
              <a:t>-1</a:t>
            </a:r>
            <a:r>
              <a:rPr lang="en-US" dirty="0" smtClean="0"/>
              <a:t>, p</a:t>
            </a:r>
            <a:r>
              <a:rPr lang="en-US" baseline="-25000" dirty="0" smtClean="0"/>
              <a:t>2</a:t>
            </a:r>
            <a:r>
              <a:rPr lang="en-US" dirty="0" smtClean="0"/>
              <a:t>’h</a:t>
            </a:r>
            <a:r>
              <a:rPr lang="en-US" baseline="-25000" dirty="0" smtClean="0"/>
              <a:t>2</a:t>
            </a:r>
            <a:r>
              <a:rPr lang="en-US" dirty="0" smtClean="0"/>
              <a:t>g</a:t>
            </a:r>
            <a:r>
              <a:rPr lang="en-US" baseline="-25000" dirty="0"/>
              <a:t>2</a:t>
            </a:r>
            <a:r>
              <a:rPr lang="en-US" baseline="30000" dirty="0" smtClean="0"/>
              <a:t>-</a:t>
            </a:r>
            <a:r>
              <a:rPr lang="en-US" baseline="30000" dirty="0"/>
              <a:t>1</a:t>
            </a:r>
            <a:r>
              <a:rPr lang="en-US" dirty="0"/>
              <a:t>) mod </a:t>
            </a:r>
            <a:r>
              <a:rPr lang="en-US" dirty="0" smtClean="0"/>
              <a:t>x</a:t>
            </a:r>
            <a:r>
              <a:rPr lang="en-US" baseline="-25000" dirty="0" smtClean="0"/>
              <a:t>0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en-US" baseline="-25000" dirty="0"/>
              <a:t>	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baseline="-25000" dirty="0" smtClean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en-US" dirty="0" smtClean="0"/>
              <a:t> </a:t>
            </a:r>
            <a:r>
              <a:rPr lang="en-US" baseline="30000" dirty="0"/>
              <a:t>.</a:t>
            </a:r>
            <a:r>
              <a:rPr lang="en-US" dirty="0"/>
              <a:t> </a:t>
            </a:r>
            <a:r>
              <a:rPr lang="en-US" dirty="0">
                <a:solidFill>
                  <a:srgbClr val="CF543F"/>
                </a:solidFill>
              </a:rPr>
              <a:t>B</a:t>
            </a:r>
            <a:r>
              <a:rPr lang="en-US" dirty="0"/>
              <a:t> </a:t>
            </a:r>
            <a:r>
              <a:rPr lang="en-US" baseline="30000" dirty="0"/>
              <a:t>.</a:t>
            </a:r>
            <a:r>
              <a:rPr lang="en-US" dirty="0"/>
              <a:t> </a:t>
            </a:r>
            <a:r>
              <a:rPr lang="en-US" dirty="0">
                <a:solidFill>
                  <a:srgbClr val="9DA03F"/>
                </a:solidFill>
              </a:rPr>
              <a:t>C</a:t>
            </a:r>
            <a:r>
              <a:rPr lang="en-US" baseline="-25000" dirty="0">
                <a:solidFill>
                  <a:srgbClr val="9DA03F"/>
                </a:solidFill>
              </a:rPr>
              <a:t>1</a:t>
            </a:r>
            <a:r>
              <a:rPr lang="en-US" dirty="0"/>
              <a:t> = z</a:t>
            </a:r>
            <a:r>
              <a:rPr lang="en-US" baseline="30000" dirty="0"/>
              <a:t>-3</a:t>
            </a:r>
            <a:r>
              <a:rPr lang="en-US" dirty="0"/>
              <a:t> . CRT(g</a:t>
            </a:r>
            <a:r>
              <a:rPr lang="en-US" baseline="-25000" dirty="0"/>
              <a:t>1</a:t>
            </a:r>
            <a:r>
              <a:rPr lang="en-US" dirty="0">
                <a:solidFill>
                  <a:srgbClr val="9DA03F"/>
                </a:solidFill>
              </a:rPr>
              <a:t>a</a:t>
            </a:r>
            <a:r>
              <a:rPr lang="en-US" baseline="-25000" dirty="0">
                <a:solidFill>
                  <a:srgbClr val="9DA03F"/>
                </a:solidFill>
              </a:rPr>
              <a:t>1,1</a:t>
            </a:r>
            <a:r>
              <a:rPr lang="en-US" dirty="0">
                <a:solidFill>
                  <a:srgbClr val="CF543F"/>
                </a:solidFill>
              </a:rPr>
              <a:t>b</a:t>
            </a:r>
            <a:r>
              <a:rPr lang="en-US" baseline="-25000" dirty="0">
                <a:solidFill>
                  <a:srgbClr val="CF543F"/>
                </a:solidFill>
              </a:rPr>
              <a:t>1</a:t>
            </a:r>
            <a:r>
              <a:rPr lang="en-US" dirty="0">
                <a:solidFill>
                  <a:srgbClr val="9DA03F"/>
                </a:solidFill>
              </a:rPr>
              <a:t>c</a:t>
            </a:r>
            <a:r>
              <a:rPr lang="en-US" baseline="-25000" dirty="0">
                <a:solidFill>
                  <a:srgbClr val="9DA03F"/>
                </a:solidFill>
              </a:rPr>
              <a:t>1,1</a:t>
            </a:r>
            <a:r>
              <a:rPr lang="en-US" dirty="0"/>
              <a:t>, </a:t>
            </a:r>
            <a:r>
              <a:rPr lang="en-US" dirty="0" smtClean="0"/>
              <a:t>g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2,1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aseline="-25000" dirty="0">
                <a:solidFill>
                  <a:srgbClr val="9DA03F"/>
                </a:solidFill>
              </a:rPr>
              <a:t>2</a:t>
            </a:r>
            <a:r>
              <a:rPr lang="en-US" baseline="-25000" dirty="0" smtClean="0">
                <a:solidFill>
                  <a:srgbClr val="9DA03F"/>
                </a:solidFill>
              </a:rPr>
              <a:t>,1</a:t>
            </a:r>
            <a:r>
              <a:rPr lang="en-US" dirty="0"/>
              <a:t>) </a:t>
            </a:r>
          </a:p>
          <a:p>
            <a:r>
              <a:rPr lang="en-US" dirty="0" smtClean="0"/>
              <a:t>Set</a:t>
            </a:r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	W</a:t>
            </a:r>
            <a:r>
              <a:rPr lang="en-US" baseline="-25000" dirty="0" smtClean="0"/>
              <a:t>1,1</a:t>
            </a:r>
            <a:r>
              <a:rPr lang="en-US" dirty="0" smtClean="0"/>
              <a:t> =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zt</a:t>
            </a:r>
            <a:r>
              <a:rPr lang="en-US" baseline="-25000" dirty="0" smtClean="0"/>
              <a:t> </a:t>
            </a:r>
            <a:r>
              <a:rPr lang="en-US" baseline="30000" dirty="0" smtClean="0"/>
              <a:t>.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baseline="-25000" dirty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en-US" dirty="0"/>
              <a:t> </a:t>
            </a:r>
            <a:r>
              <a:rPr lang="en-US" baseline="30000" dirty="0"/>
              <a:t>.</a:t>
            </a:r>
            <a:r>
              <a:rPr lang="en-US" dirty="0"/>
              <a:t> </a:t>
            </a:r>
            <a:r>
              <a:rPr lang="en-US" dirty="0">
                <a:solidFill>
                  <a:srgbClr val="CF543F"/>
                </a:solidFill>
              </a:rPr>
              <a:t>B</a:t>
            </a:r>
            <a:r>
              <a:rPr lang="en-US" dirty="0"/>
              <a:t> </a:t>
            </a:r>
            <a:r>
              <a:rPr lang="en-US" baseline="30000" dirty="0"/>
              <a:t>.</a:t>
            </a:r>
            <a:r>
              <a:rPr lang="en-US" dirty="0"/>
              <a:t> 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1 </a:t>
            </a:r>
            <a:r>
              <a:rPr lang="en-US" dirty="0" smtClean="0"/>
              <a:t> mod x</a:t>
            </a:r>
            <a:r>
              <a:rPr lang="en-US" baseline="-25000" dirty="0" smtClean="0"/>
              <a:t>0</a:t>
            </a:r>
          </a:p>
          <a:p>
            <a:pPr marL="114300" indent="0">
              <a:buNone/>
            </a:pPr>
            <a:r>
              <a:rPr lang="en-US" baseline="-25000" dirty="0"/>
              <a:t>	 </a:t>
            </a:r>
            <a:r>
              <a:rPr lang="en-US" dirty="0" smtClean="0"/>
              <a:t>      	        = </a:t>
            </a:r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dirty="0"/>
              <a:t>’</a:t>
            </a:r>
            <a:r>
              <a:rPr lang="en-US" dirty="0" smtClean="0"/>
              <a:t>h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1,1</a:t>
            </a:r>
            <a:r>
              <a:rPr lang="en-US" dirty="0" smtClean="0">
                <a:solidFill>
                  <a:srgbClr val="CF543F"/>
                </a:solidFill>
              </a:rPr>
              <a:t>b</a:t>
            </a:r>
            <a:r>
              <a:rPr lang="en-US" baseline="-25000" dirty="0" smtClean="0">
                <a:solidFill>
                  <a:srgbClr val="CF543F"/>
                </a:solidFill>
              </a:rPr>
              <a:t>1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1,1</a:t>
            </a:r>
            <a:r>
              <a:rPr lang="en-US" baseline="-25000" dirty="0" smtClean="0"/>
              <a:t> </a:t>
            </a:r>
            <a:r>
              <a:rPr lang="en-US" dirty="0" smtClean="0"/>
              <a:t>+ </a:t>
            </a:r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/>
              <a:t>’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1,2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1,2</a:t>
            </a:r>
            <a:endParaRPr lang="en-US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286428" y="4340854"/>
            <a:ext cx="2432049" cy="869916"/>
          </a:xfrm>
          <a:prstGeom prst="wedgeRoundRectCallout">
            <a:avLst>
              <a:gd name="adj1" fmla="val 61667"/>
              <a:gd name="adj2" fmla="val -27070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sz="1400" dirty="0" smtClean="0">
                <a:solidFill>
                  <a:srgbClr val="CF543F"/>
                </a:solidFill>
              </a:rPr>
              <a:t>The equality holds over the integers (without modular reduction)</a:t>
            </a:r>
            <a:endParaRPr lang="en-US" sz="1400" baseline="-25000" dirty="0">
              <a:solidFill>
                <a:srgbClr val="CF543F"/>
              </a:solidFill>
            </a:endParaRPr>
          </a:p>
        </p:txBody>
      </p:sp>
      <p:sp>
        <p:nvSpPr>
          <p:cNvPr id="5" name="Right Brace 4"/>
          <p:cNvSpPr/>
          <p:nvPr/>
        </p:nvSpPr>
        <p:spPr>
          <a:xfrm rot="5400000">
            <a:off x="3566160" y="4569460"/>
            <a:ext cx="215900" cy="64008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Right Brace 5"/>
          <p:cNvSpPr/>
          <p:nvPr/>
        </p:nvSpPr>
        <p:spPr>
          <a:xfrm rot="5400000">
            <a:off x="5902960" y="4569460"/>
            <a:ext cx="215900" cy="64008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454400" y="4921250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α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5796873" y="4895850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α</a:t>
            </a:r>
            <a:r>
              <a:rPr lang="en-US" baseline="-25000" dirty="0"/>
              <a:t>2</a:t>
            </a:r>
          </a:p>
        </p:txBody>
      </p:sp>
      <p:sp>
        <p:nvSpPr>
          <p:cNvPr id="9" name="Left Bracket 8"/>
          <p:cNvSpPr/>
          <p:nvPr/>
        </p:nvSpPr>
        <p:spPr>
          <a:xfrm>
            <a:off x="3251200" y="5798820"/>
            <a:ext cx="127000" cy="405130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ight Bracket 10"/>
          <p:cNvSpPr/>
          <p:nvPr/>
        </p:nvSpPr>
        <p:spPr>
          <a:xfrm>
            <a:off x="4105277" y="5794502"/>
            <a:ext cx="125726" cy="409448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219450" y="5786120"/>
            <a:ext cx="1263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1,1   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1,2  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356350" y="5548421"/>
            <a:ext cx="1263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1,1   </a:t>
            </a: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1,2  </a:t>
            </a:r>
            <a:endParaRPr lang="en-US" dirty="0"/>
          </a:p>
        </p:txBody>
      </p:sp>
      <p:sp>
        <p:nvSpPr>
          <p:cNvPr id="18" name="Left Bracket 17"/>
          <p:cNvSpPr/>
          <p:nvPr/>
        </p:nvSpPr>
        <p:spPr>
          <a:xfrm>
            <a:off x="4629150" y="5564332"/>
            <a:ext cx="127000" cy="84048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ight Bracket 18"/>
          <p:cNvSpPr/>
          <p:nvPr/>
        </p:nvSpPr>
        <p:spPr>
          <a:xfrm>
            <a:off x="5826127" y="5572692"/>
            <a:ext cx="125726" cy="849444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580891" y="5565739"/>
            <a:ext cx="1753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α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CF543F"/>
                </a:solidFill>
              </a:rPr>
              <a:t>b</a:t>
            </a:r>
            <a:r>
              <a:rPr lang="en-US" baseline="-25000" dirty="0" smtClean="0">
                <a:solidFill>
                  <a:srgbClr val="CF543F"/>
                </a:solidFill>
              </a:rPr>
              <a:t>1        </a:t>
            </a:r>
            <a:r>
              <a:rPr lang="en-US" dirty="0"/>
              <a:t>0</a:t>
            </a:r>
            <a:endParaRPr lang="en-US" baseline="-25000" dirty="0" smtClean="0">
              <a:solidFill>
                <a:srgbClr val="9DA03F"/>
              </a:solidFill>
            </a:endParaRP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>
                <a:solidFill>
                  <a:srgbClr val="9DA03F"/>
                </a:solidFill>
              </a:rPr>
              <a:t>    </a:t>
            </a:r>
            <a:r>
              <a:rPr lang="en-US" dirty="0" smtClean="0"/>
              <a:t>0</a:t>
            </a:r>
            <a:r>
              <a:rPr lang="en-US" dirty="0" smtClean="0">
                <a:solidFill>
                  <a:srgbClr val="9DA03F"/>
                </a:solidFill>
              </a:rPr>
              <a:t>    </a:t>
            </a:r>
            <a:r>
              <a:rPr lang="en-US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baseline="-25000" dirty="0" smtClean="0">
                <a:solidFill>
                  <a:srgbClr val="9DA03F"/>
                </a:solidFill>
              </a:rPr>
              <a:t>  </a:t>
            </a:r>
            <a:endParaRPr lang="en-US" dirty="0"/>
          </a:p>
        </p:txBody>
      </p:sp>
      <p:sp>
        <p:nvSpPr>
          <p:cNvPr id="21" name="Left Bracket 20"/>
          <p:cNvSpPr/>
          <p:nvPr/>
        </p:nvSpPr>
        <p:spPr>
          <a:xfrm>
            <a:off x="6362700" y="5581650"/>
            <a:ext cx="127000" cy="84048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ight Bracket 21"/>
          <p:cNvSpPr/>
          <p:nvPr/>
        </p:nvSpPr>
        <p:spPr>
          <a:xfrm>
            <a:off x="6778627" y="5581650"/>
            <a:ext cx="125726" cy="849444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276130" y="5780802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6022636" y="5767070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2406650" y="580413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</a:t>
            </a:r>
            <a:r>
              <a:rPr lang="en-US" baseline="-25000" dirty="0" smtClean="0"/>
              <a:t>1,1 </a:t>
            </a:r>
            <a:r>
              <a:rPr lang="en-US" dirty="0" smtClean="0"/>
              <a:t>=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879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 animBg="1"/>
      <p:bldP spid="11" grpId="0" animBg="1"/>
      <p:bldP spid="13" grpId="0"/>
      <p:bldP spid="16" grpId="0"/>
      <p:bldP spid="18" grpId="0" animBg="1"/>
      <p:bldP spid="19" grpId="0" animBg="1"/>
      <p:bldP spid="20" grpId="0"/>
      <p:bldP spid="21" grpId="0" animBg="1"/>
      <p:bldP spid="22" grpId="0" animBg="1"/>
      <p:bldP spid="23" grpId="1"/>
      <p:bldP spid="24" grpId="1"/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[CHLRS15]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058" y="1871751"/>
            <a:ext cx="8229600" cy="289411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Use the rest of the sets A = {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} and C = {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C</a:t>
            </a:r>
            <a:r>
              <a:rPr lang="en-US" baseline="-25000" dirty="0" smtClean="0"/>
              <a:t>2</a:t>
            </a:r>
            <a:r>
              <a:rPr lang="en-US" dirty="0" smtClean="0"/>
              <a:t>}</a:t>
            </a:r>
          </a:p>
          <a:p>
            <a:pPr marL="114300" indent="0">
              <a:buNone/>
            </a:pPr>
            <a:r>
              <a:rPr lang="en-US" dirty="0"/>
              <a:t>W</a:t>
            </a:r>
            <a:r>
              <a:rPr lang="en-US" baseline="-25000" dirty="0"/>
              <a:t>1,2</a:t>
            </a:r>
            <a:r>
              <a:rPr lang="en-US" dirty="0"/>
              <a:t> = </a:t>
            </a:r>
            <a:r>
              <a:rPr lang="en-US" dirty="0" err="1"/>
              <a:t>p</a:t>
            </a:r>
            <a:r>
              <a:rPr lang="en-US" baseline="-25000" dirty="0" err="1"/>
              <a:t>zt</a:t>
            </a:r>
            <a:r>
              <a:rPr lang="en-US" baseline="-25000" dirty="0"/>
              <a:t> </a:t>
            </a:r>
            <a:r>
              <a:rPr lang="en-US" baseline="30000" dirty="0"/>
              <a:t>.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b="1" baseline="-25000" dirty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en-US" dirty="0"/>
              <a:t> </a:t>
            </a:r>
            <a:r>
              <a:rPr lang="en-US" baseline="30000" dirty="0"/>
              <a:t>.</a:t>
            </a:r>
            <a:r>
              <a:rPr lang="en-US" dirty="0"/>
              <a:t> </a:t>
            </a:r>
            <a:r>
              <a:rPr lang="en-US" dirty="0">
                <a:solidFill>
                  <a:srgbClr val="CF543F"/>
                </a:solidFill>
              </a:rPr>
              <a:t>B</a:t>
            </a:r>
            <a:r>
              <a:rPr lang="en-US" dirty="0"/>
              <a:t> </a:t>
            </a:r>
            <a:r>
              <a:rPr lang="en-US" baseline="30000" dirty="0"/>
              <a:t>.</a:t>
            </a:r>
            <a:r>
              <a:rPr lang="en-US" dirty="0"/>
              <a:t> 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="1" baseline="-25000" dirty="0" smtClean="0">
                <a:solidFill>
                  <a:srgbClr val="4E501F"/>
                </a:solidFill>
              </a:rPr>
              <a:t>2</a:t>
            </a:r>
            <a:r>
              <a:rPr lang="en-US" b="1" baseline="-25000" dirty="0" smtClean="0">
                <a:solidFill>
                  <a:srgbClr val="9DA03F"/>
                </a:solidFill>
              </a:rPr>
              <a:t> </a:t>
            </a:r>
            <a:r>
              <a:rPr lang="en-US" dirty="0"/>
              <a:t> </a:t>
            </a:r>
            <a:r>
              <a:rPr lang="en-US" dirty="0" smtClean="0"/>
              <a:t>= α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="1" baseline="-25000" dirty="0" smtClean="0">
                <a:solidFill>
                  <a:srgbClr val="4E501F"/>
                </a:solidFill>
              </a:rPr>
              <a:t>1,1</a:t>
            </a:r>
            <a:r>
              <a:rPr lang="en-US" dirty="0" smtClean="0">
                <a:solidFill>
                  <a:srgbClr val="CF543F"/>
                </a:solidFill>
              </a:rPr>
              <a:t>b</a:t>
            </a:r>
            <a:r>
              <a:rPr lang="en-US" baseline="-25000" dirty="0" smtClean="0">
                <a:solidFill>
                  <a:srgbClr val="CF543F"/>
                </a:solidFill>
              </a:rPr>
              <a:t>1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="1" baseline="-25000" dirty="0" smtClean="0">
                <a:solidFill>
                  <a:srgbClr val="4E501F"/>
                </a:solidFill>
              </a:rPr>
              <a:t>2,1</a:t>
            </a:r>
            <a:r>
              <a:rPr lang="en-US" baseline="-25000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="1" baseline="-25000" dirty="0" smtClean="0">
                <a:solidFill>
                  <a:srgbClr val="4E501F"/>
                </a:solidFill>
              </a:rPr>
              <a:t>1,2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="1" baseline="-25000" dirty="0" smtClean="0">
                <a:solidFill>
                  <a:srgbClr val="4E501F"/>
                </a:solidFill>
              </a:rPr>
              <a:t>2,2</a:t>
            </a:r>
          </a:p>
          <a:p>
            <a:pPr marL="114300" indent="0">
              <a:buNone/>
            </a:pPr>
            <a:r>
              <a:rPr lang="en-US" dirty="0" smtClean="0"/>
              <a:t>W</a:t>
            </a:r>
            <a:r>
              <a:rPr lang="en-US" baseline="-25000" dirty="0" smtClean="0"/>
              <a:t>2,1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p</a:t>
            </a:r>
            <a:r>
              <a:rPr lang="en-US" baseline="-25000" dirty="0" err="1"/>
              <a:t>zt</a:t>
            </a:r>
            <a:r>
              <a:rPr lang="en-US" baseline="-25000" dirty="0"/>
              <a:t> </a:t>
            </a:r>
            <a:r>
              <a:rPr lang="en-US" baseline="30000" dirty="0"/>
              <a:t>.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b="1" baseline="-25000" dirty="0" smtClean="0">
                <a:solidFill>
                  <a:srgbClr val="4E501F"/>
                </a:solidFill>
              </a:rPr>
              <a:t>2</a:t>
            </a:r>
            <a:r>
              <a:rPr lang="en-US" dirty="0" smtClean="0"/>
              <a:t> </a:t>
            </a:r>
            <a:r>
              <a:rPr lang="en-US" baseline="30000" dirty="0"/>
              <a:t>.</a:t>
            </a:r>
            <a:r>
              <a:rPr lang="en-US" dirty="0"/>
              <a:t> </a:t>
            </a:r>
            <a:r>
              <a:rPr lang="en-US" dirty="0">
                <a:solidFill>
                  <a:srgbClr val="CF543F"/>
                </a:solidFill>
              </a:rPr>
              <a:t>B</a:t>
            </a:r>
            <a:r>
              <a:rPr lang="en-US" dirty="0"/>
              <a:t> </a:t>
            </a:r>
            <a:r>
              <a:rPr lang="en-US" baseline="30000" dirty="0"/>
              <a:t>.</a:t>
            </a:r>
            <a:r>
              <a:rPr lang="en-US" dirty="0"/>
              <a:t> 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="1" baseline="-25000" dirty="0" smtClean="0">
                <a:solidFill>
                  <a:srgbClr val="4E501F"/>
                </a:solidFill>
              </a:rPr>
              <a:t>1</a:t>
            </a:r>
            <a:r>
              <a:rPr lang="en-US" dirty="0"/>
              <a:t> = </a:t>
            </a:r>
            <a:r>
              <a:rPr lang="en-US" dirty="0" smtClean="0"/>
              <a:t>α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="1" baseline="-25000" dirty="0" smtClean="0">
                <a:solidFill>
                  <a:srgbClr val="4E501F"/>
                </a:solidFill>
              </a:rPr>
              <a:t>2,1</a:t>
            </a:r>
            <a:r>
              <a:rPr lang="en-US" dirty="0" smtClean="0">
                <a:solidFill>
                  <a:srgbClr val="CF543F"/>
                </a:solidFill>
              </a:rPr>
              <a:t>b</a:t>
            </a:r>
            <a:r>
              <a:rPr lang="en-US" baseline="-25000" dirty="0" smtClean="0">
                <a:solidFill>
                  <a:srgbClr val="CF543F"/>
                </a:solidFill>
              </a:rPr>
              <a:t>1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="1" baseline="-25000" dirty="0" smtClean="0">
                <a:solidFill>
                  <a:srgbClr val="4E501F"/>
                </a:solidFill>
              </a:rPr>
              <a:t>1,1</a:t>
            </a:r>
            <a:r>
              <a:rPr lang="en-US" baseline="-25000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="1" baseline="-25000" dirty="0" smtClean="0">
                <a:solidFill>
                  <a:srgbClr val="4E501F"/>
                </a:solidFill>
              </a:rPr>
              <a:t>2,2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="1" baseline="-25000" dirty="0" smtClean="0">
                <a:solidFill>
                  <a:srgbClr val="4E501F"/>
                </a:solidFill>
              </a:rPr>
              <a:t>1,2</a:t>
            </a:r>
            <a:endParaRPr lang="en-US" b="1" dirty="0">
              <a:solidFill>
                <a:srgbClr val="4E501F"/>
              </a:solidFill>
            </a:endParaRPr>
          </a:p>
          <a:p>
            <a:pPr marL="114300" indent="0">
              <a:buNone/>
            </a:pPr>
            <a:r>
              <a:rPr lang="en-US" dirty="0" smtClean="0"/>
              <a:t>W</a:t>
            </a:r>
            <a:r>
              <a:rPr lang="en-US" baseline="-25000" dirty="0" smtClean="0"/>
              <a:t>2,2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p</a:t>
            </a:r>
            <a:r>
              <a:rPr lang="en-US" baseline="-25000" dirty="0" err="1"/>
              <a:t>zt</a:t>
            </a:r>
            <a:r>
              <a:rPr lang="en-US" baseline="-25000" dirty="0"/>
              <a:t> </a:t>
            </a:r>
            <a:r>
              <a:rPr lang="en-US" baseline="30000" dirty="0"/>
              <a:t>.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b="1" baseline="-25000" dirty="0" smtClean="0">
                <a:solidFill>
                  <a:srgbClr val="4E501F"/>
                </a:solidFill>
              </a:rPr>
              <a:t>2</a:t>
            </a:r>
            <a:r>
              <a:rPr lang="en-US" dirty="0" smtClean="0"/>
              <a:t> </a:t>
            </a:r>
            <a:r>
              <a:rPr lang="en-US" baseline="30000" dirty="0"/>
              <a:t>.</a:t>
            </a:r>
            <a:r>
              <a:rPr lang="en-US" dirty="0"/>
              <a:t> </a:t>
            </a:r>
            <a:r>
              <a:rPr lang="en-US" dirty="0">
                <a:solidFill>
                  <a:srgbClr val="CF543F"/>
                </a:solidFill>
              </a:rPr>
              <a:t>B</a:t>
            </a:r>
            <a:r>
              <a:rPr lang="en-US" dirty="0"/>
              <a:t> </a:t>
            </a:r>
            <a:r>
              <a:rPr lang="en-US" baseline="30000" dirty="0"/>
              <a:t>.</a:t>
            </a:r>
            <a:r>
              <a:rPr lang="en-US" dirty="0"/>
              <a:t> 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="1" baseline="-25000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r>
              <a:rPr lang="en-US" dirty="0"/>
              <a:t> = </a:t>
            </a:r>
            <a:r>
              <a:rPr lang="en-US" dirty="0" smtClean="0"/>
              <a:t>α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="1" baseline="-25000" dirty="0" smtClean="0">
                <a:solidFill>
                  <a:srgbClr val="4E501F"/>
                </a:solidFill>
              </a:rPr>
              <a:t>2,1</a:t>
            </a:r>
            <a:r>
              <a:rPr lang="en-US" dirty="0" smtClean="0">
                <a:solidFill>
                  <a:srgbClr val="CF543F"/>
                </a:solidFill>
              </a:rPr>
              <a:t>b</a:t>
            </a:r>
            <a:r>
              <a:rPr lang="en-US" baseline="-25000" dirty="0" smtClean="0">
                <a:solidFill>
                  <a:srgbClr val="CF543F"/>
                </a:solidFill>
              </a:rPr>
              <a:t>1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="1" baseline="-25000" dirty="0" smtClean="0">
                <a:solidFill>
                  <a:srgbClr val="4E501F"/>
                </a:solidFill>
              </a:rPr>
              <a:t>2,1</a:t>
            </a:r>
            <a:r>
              <a:rPr lang="en-US" baseline="-25000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="1" baseline="-25000" dirty="0" smtClean="0">
                <a:solidFill>
                  <a:srgbClr val="4E501F"/>
                </a:solidFill>
              </a:rPr>
              <a:t>2,2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="1" baseline="-25000" dirty="0" smtClean="0">
                <a:solidFill>
                  <a:srgbClr val="4E501F"/>
                </a:solidFill>
              </a:rPr>
              <a:t>2,2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Set new matrix</a:t>
            </a:r>
          </a:p>
          <a:p>
            <a:pPr marL="114300" indent="0">
              <a:buNone/>
            </a:pPr>
            <a:r>
              <a:rPr lang="en-US" b="1" baseline="-25000" dirty="0" smtClean="0">
                <a:solidFill>
                  <a:srgbClr val="9DA03F"/>
                </a:solidFill>
              </a:rPr>
              <a:t>	</a:t>
            </a:r>
            <a:endParaRPr lang="en-US" b="1" dirty="0"/>
          </a:p>
        </p:txBody>
      </p:sp>
      <p:sp>
        <p:nvSpPr>
          <p:cNvPr id="4" name="Left Bracket 3"/>
          <p:cNvSpPr/>
          <p:nvPr/>
        </p:nvSpPr>
        <p:spPr>
          <a:xfrm>
            <a:off x="3048000" y="4952722"/>
            <a:ext cx="127000" cy="840764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Right Bracket 4"/>
          <p:cNvSpPr/>
          <p:nvPr/>
        </p:nvSpPr>
        <p:spPr>
          <a:xfrm>
            <a:off x="4105277" y="4972050"/>
            <a:ext cx="125726" cy="823168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22600" y="4933672"/>
            <a:ext cx="1263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1,1       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1,2</a:t>
            </a: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2,1       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2,2  </a:t>
            </a:r>
            <a:endParaRPr lang="en-US" dirty="0"/>
          </a:p>
        </p:txBody>
      </p:sp>
      <p:sp>
        <p:nvSpPr>
          <p:cNvPr id="7" name="Left Bracket 6"/>
          <p:cNvSpPr/>
          <p:nvPr/>
        </p:nvSpPr>
        <p:spPr>
          <a:xfrm>
            <a:off x="4629150" y="4961082"/>
            <a:ext cx="127000" cy="84048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ight Bracket 7"/>
          <p:cNvSpPr/>
          <p:nvPr/>
        </p:nvSpPr>
        <p:spPr>
          <a:xfrm>
            <a:off x="5826127" y="4969442"/>
            <a:ext cx="125726" cy="849444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80891" y="4962489"/>
            <a:ext cx="1753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α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CF543F"/>
                </a:solidFill>
              </a:rPr>
              <a:t>b</a:t>
            </a:r>
            <a:r>
              <a:rPr lang="en-US" baseline="-25000" dirty="0" smtClean="0">
                <a:solidFill>
                  <a:srgbClr val="CF543F"/>
                </a:solidFill>
              </a:rPr>
              <a:t>1        </a:t>
            </a:r>
            <a:r>
              <a:rPr lang="en-US" dirty="0"/>
              <a:t>0</a:t>
            </a:r>
            <a:endParaRPr lang="en-US" baseline="-25000" dirty="0" smtClean="0">
              <a:solidFill>
                <a:srgbClr val="9DA03F"/>
              </a:solidFill>
            </a:endParaRP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>
                <a:solidFill>
                  <a:srgbClr val="9DA03F"/>
                </a:solidFill>
              </a:rPr>
              <a:t>    </a:t>
            </a:r>
            <a:r>
              <a:rPr lang="en-US" dirty="0" smtClean="0"/>
              <a:t>0</a:t>
            </a:r>
            <a:r>
              <a:rPr lang="en-US" dirty="0" smtClean="0">
                <a:solidFill>
                  <a:srgbClr val="9DA03F"/>
                </a:solidFill>
              </a:rPr>
              <a:t>    </a:t>
            </a:r>
            <a:r>
              <a:rPr lang="en-US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baseline="-25000" dirty="0" smtClean="0">
                <a:solidFill>
                  <a:srgbClr val="9DA03F"/>
                </a:solidFill>
              </a:rPr>
              <a:t>  </a:t>
            </a:r>
            <a:endParaRPr lang="en-US" dirty="0"/>
          </a:p>
        </p:txBody>
      </p:sp>
      <p:sp>
        <p:nvSpPr>
          <p:cNvPr id="10" name="Left Bracket 9"/>
          <p:cNvSpPr/>
          <p:nvPr/>
        </p:nvSpPr>
        <p:spPr>
          <a:xfrm>
            <a:off x="6362700" y="4978400"/>
            <a:ext cx="127000" cy="84048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ight Bracket 10"/>
          <p:cNvSpPr/>
          <p:nvPr/>
        </p:nvSpPr>
        <p:spPr>
          <a:xfrm>
            <a:off x="7458077" y="4961082"/>
            <a:ext cx="125726" cy="849444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276130" y="5177552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6022636" y="5163820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609600" y="5177552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</a:t>
            </a:r>
            <a:r>
              <a:rPr lang="en-US" baseline="-25000" dirty="0" smtClean="0"/>
              <a:t> </a:t>
            </a:r>
            <a:r>
              <a:rPr lang="en-US" dirty="0" smtClean="0"/>
              <a:t>=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362700" y="4937984"/>
            <a:ext cx="1263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1,1        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2,1   </a:t>
            </a: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1,2       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2,2</a:t>
            </a:r>
            <a:endParaRPr lang="en-US" dirty="0"/>
          </a:p>
        </p:txBody>
      </p:sp>
      <p:sp>
        <p:nvSpPr>
          <p:cNvPr id="16" name="Left Bracket 15"/>
          <p:cNvSpPr/>
          <p:nvPr/>
        </p:nvSpPr>
        <p:spPr>
          <a:xfrm>
            <a:off x="1397000" y="4950990"/>
            <a:ext cx="127000" cy="840764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ight Bracket 16"/>
          <p:cNvSpPr/>
          <p:nvPr/>
        </p:nvSpPr>
        <p:spPr>
          <a:xfrm>
            <a:off x="2454277" y="4970318"/>
            <a:ext cx="125726" cy="823168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352550" y="4920972"/>
            <a:ext cx="1263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</a:t>
            </a:r>
            <a:r>
              <a:rPr lang="en-US" baseline="-25000" dirty="0" smtClean="0"/>
              <a:t>1,1</a:t>
            </a:r>
            <a:r>
              <a:rPr lang="en-US" baseline="-25000" dirty="0" smtClean="0">
                <a:solidFill>
                  <a:srgbClr val="9DA03F"/>
                </a:solidFill>
              </a:rPr>
              <a:t>     </a:t>
            </a:r>
            <a:r>
              <a:rPr lang="en-US" dirty="0" smtClean="0"/>
              <a:t>W</a:t>
            </a:r>
            <a:r>
              <a:rPr lang="en-US" baseline="-25000" dirty="0" smtClean="0"/>
              <a:t>1,2</a:t>
            </a:r>
            <a:endParaRPr lang="en-US" baseline="-25000" dirty="0" smtClean="0">
              <a:solidFill>
                <a:srgbClr val="9DA03F"/>
              </a:solidFill>
            </a:endParaRP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/>
              <a:t>W</a:t>
            </a:r>
            <a:r>
              <a:rPr lang="en-US" baseline="-25000" dirty="0" smtClean="0"/>
              <a:t>2,1</a:t>
            </a:r>
            <a:r>
              <a:rPr lang="en-US" baseline="-25000" dirty="0" smtClean="0">
                <a:solidFill>
                  <a:srgbClr val="9DA03F"/>
                </a:solidFill>
              </a:rPr>
              <a:t>     </a:t>
            </a:r>
            <a:r>
              <a:rPr lang="en-US" dirty="0" smtClean="0"/>
              <a:t>W</a:t>
            </a:r>
            <a:r>
              <a:rPr lang="en-US" baseline="-25000" dirty="0"/>
              <a:t>2</a:t>
            </a:r>
            <a:r>
              <a:rPr lang="en-US" baseline="-25000" dirty="0" smtClean="0"/>
              <a:t>,2</a:t>
            </a:r>
            <a:r>
              <a:rPr lang="en-US" baseline="-25000" dirty="0" smtClean="0">
                <a:solidFill>
                  <a:srgbClr val="9DA03F"/>
                </a:solidFill>
              </a:rPr>
              <a:t>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616200" y="5172472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-25000" dirty="0" smtClean="0"/>
              <a:t> </a:t>
            </a:r>
            <a:r>
              <a:rPr lang="en-US" dirty="0" smtClean="0"/>
              <a:t>=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00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 animBg="1"/>
      <p:bldP spid="8" grpId="0" animBg="1"/>
      <p:bldP spid="9" grpId="0"/>
      <p:bldP spid="10" grpId="0" animBg="1"/>
      <p:bldP spid="11" grpId="0" animBg="1"/>
      <p:bldP spid="12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CRYPTOGRAPHIC </a:t>
            </a:r>
            <a:r>
              <a:rPr lang="en-US" dirty="0" err="1" smtClean="0"/>
              <a:t>Multilinear</a:t>
            </a:r>
            <a:r>
              <a:rPr lang="en-US" dirty="0" smtClean="0"/>
              <a:t> MAPs (MMAPS)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7990"/>
          </a:xfrm>
        </p:spPr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r>
              <a:rPr lang="en-US" b="1" dirty="0" smtClean="0"/>
              <a:t>Goal</a:t>
            </a:r>
            <a:r>
              <a:rPr lang="en-US" dirty="0" smtClean="0"/>
              <a:t>: compute on encoded data that is secret</a:t>
            </a:r>
          </a:p>
          <a:p>
            <a:endParaRPr lang="en-US" dirty="0"/>
          </a:p>
          <a:p>
            <a:r>
              <a:rPr lang="en-US" dirty="0" smtClean="0"/>
              <a:t>Not fully </a:t>
            </a:r>
            <a:r>
              <a:rPr lang="en-US" dirty="0" err="1" smtClean="0"/>
              <a:t>homomorphic</a:t>
            </a:r>
            <a:r>
              <a:rPr lang="en-US" dirty="0" smtClean="0"/>
              <a:t> encryption (FHE)</a:t>
            </a:r>
          </a:p>
          <a:p>
            <a:pPr lvl="1"/>
            <a:r>
              <a:rPr lang="en-US" dirty="0" smtClean="0"/>
              <a:t>Similarity: </a:t>
            </a:r>
          </a:p>
          <a:p>
            <a:pPr lvl="2"/>
            <a:r>
              <a:rPr lang="en-US" dirty="0" smtClean="0"/>
              <a:t>Encode values E(a)</a:t>
            </a:r>
          </a:p>
          <a:p>
            <a:pPr lvl="2"/>
            <a:r>
              <a:rPr lang="en-US" dirty="0" smtClean="0"/>
              <a:t>Evaluate polynomials p(x) over the encoded values E</a:t>
            </a:r>
            <a:r>
              <a:rPr lang="en-US" sz="2200" dirty="0" smtClean="0"/>
              <a:t>(</a:t>
            </a:r>
            <a:r>
              <a:rPr lang="en-US" dirty="0" smtClean="0"/>
              <a:t>p(a)</a:t>
            </a:r>
            <a:r>
              <a:rPr lang="en-US" sz="2200" dirty="0" smtClean="0"/>
              <a:t>)</a:t>
            </a:r>
          </a:p>
          <a:p>
            <a:pPr lvl="1"/>
            <a:r>
              <a:rPr lang="en-US" b="1" dirty="0" smtClean="0"/>
              <a:t>Difference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FHE: cannot learn anything about encoded values without secret key</a:t>
            </a:r>
          </a:p>
          <a:p>
            <a:pPr lvl="2"/>
            <a:r>
              <a:rPr lang="en-US" dirty="0" smtClean="0"/>
              <a:t>MMAPS: </a:t>
            </a:r>
            <a:r>
              <a:rPr lang="en-US" b="1" dirty="0"/>
              <a:t>zero-test</a:t>
            </a:r>
            <a:r>
              <a:rPr lang="en-US" dirty="0"/>
              <a:t> </a:t>
            </a:r>
            <a:r>
              <a:rPr lang="en-US" dirty="0" smtClean="0"/>
              <a:t> - reveal whether the encoded value is zero using public parameters (for some types of encodings) </a:t>
            </a:r>
          </a:p>
          <a:p>
            <a:pPr lvl="2"/>
            <a:endParaRPr lang="en-US" dirty="0"/>
          </a:p>
          <a:p>
            <a:r>
              <a:rPr lang="en-US" dirty="0" smtClean="0"/>
              <a:t>Introduced by </a:t>
            </a:r>
            <a:r>
              <a:rPr lang="en-US" dirty="0" err="1" smtClean="0"/>
              <a:t>Boneh</a:t>
            </a:r>
            <a:r>
              <a:rPr lang="en-US" dirty="0" smtClean="0"/>
              <a:t>, Silverberg 2003</a:t>
            </a:r>
          </a:p>
          <a:p>
            <a:pPr lvl="1"/>
            <a:r>
              <a:rPr lang="en-US" dirty="0" smtClean="0"/>
              <a:t>Generalization of bilinear maps that “</a:t>
            </a:r>
            <a:r>
              <a:rPr lang="en-US" i="1" dirty="0" smtClean="0"/>
              <a:t>would have far-reaching consequences in cryptography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Compute beyond quadratic functions on the encoded data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75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[CHLRS15] attack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199" y="3231734"/>
            <a:ext cx="8471175" cy="691615"/>
          </a:xfrm>
        </p:spPr>
        <p:txBody>
          <a:bodyPr>
            <a:normAutofit/>
          </a:bodyPr>
          <a:lstStyle/>
          <a:p>
            <a:r>
              <a:rPr lang="en-US" sz="2200" dirty="0" smtClean="0"/>
              <a:t>Compute similarly </a:t>
            </a:r>
            <a:r>
              <a:rPr lang="en-US" sz="2200" b="1" dirty="0" smtClean="0"/>
              <a:t>W’</a:t>
            </a:r>
            <a:r>
              <a:rPr lang="en-US" sz="2200" dirty="0" smtClean="0"/>
              <a:t> using the sets {A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, A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}, {C</a:t>
            </a:r>
            <a:r>
              <a:rPr lang="en-US" sz="2200" baseline="-25000" dirty="0" smtClean="0"/>
              <a:t>1</a:t>
            </a:r>
            <a:r>
              <a:rPr lang="en-US" sz="2200" dirty="0"/>
              <a:t>, </a:t>
            </a:r>
            <a:r>
              <a:rPr lang="en-US" sz="2200" dirty="0" smtClean="0"/>
              <a:t>C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} and B’</a:t>
            </a:r>
            <a:endParaRPr lang="en-US" sz="2200" dirty="0"/>
          </a:p>
        </p:txBody>
      </p:sp>
      <p:sp>
        <p:nvSpPr>
          <p:cNvPr id="7" name="Left Bracket 6"/>
          <p:cNvSpPr/>
          <p:nvPr/>
        </p:nvSpPr>
        <p:spPr>
          <a:xfrm>
            <a:off x="3837941" y="2065482"/>
            <a:ext cx="127000" cy="84048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ight Bracket 7"/>
          <p:cNvSpPr/>
          <p:nvPr/>
        </p:nvSpPr>
        <p:spPr>
          <a:xfrm>
            <a:off x="5089527" y="2056524"/>
            <a:ext cx="125726" cy="849444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844291" y="2049571"/>
            <a:ext cx="1753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α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CF543F"/>
                </a:solidFill>
              </a:rPr>
              <a:t>b</a:t>
            </a:r>
            <a:r>
              <a:rPr lang="en-US" baseline="-25000" dirty="0" smtClean="0">
                <a:solidFill>
                  <a:srgbClr val="CF543F"/>
                </a:solidFill>
              </a:rPr>
              <a:t>1        </a:t>
            </a:r>
            <a:r>
              <a:rPr lang="en-US" dirty="0"/>
              <a:t>0</a:t>
            </a:r>
            <a:endParaRPr lang="en-US" baseline="-25000" dirty="0" smtClean="0">
              <a:solidFill>
                <a:srgbClr val="9DA03F"/>
              </a:solidFill>
            </a:endParaRP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>
                <a:solidFill>
                  <a:srgbClr val="9DA03F"/>
                </a:solidFill>
              </a:rPr>
              <a:t>    </a:t>
            </a:r>
            <a:r>
              <a:rPr lang="en-US" dirty="0" smtClean="0"/>
              <a:t>0</a:t>
            </a:r>
            <a:r>
              <a:rPr lang="en-US" dirty="0" smtClean="0">
                <a:solidFill>
                  <a:srgbClr val="9DA03F"/>
                </a:solidFill>
              </a:rPr>
              <a:t>    </a:t>
            </a:r>
            <a:r>
              <a:rPr lang="en-US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baseline="-25000" dirty="0" smtClean="0">
                <a:solidFill>
                  <a:srgbClr val="9DA03F"/>
                </a:solidFill>
              </a:rPr>
              <a:t> 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421677" y="2294652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5305086" y="2301002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2114550" y="2224802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</a:t>
            </a:r>
            <a:r>
              <a:rPr lang="en-US" sz="2400" baseline="-25000" dirty="0" smtClean="0"/>
              <a:t>   </a:t>
            </a:r>
            <a:r>
              <a:rPr lang="en-US" sz="2400" dirty="0" smtClean="0"/>
              <a:t>=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2923541" y="2230021"/>
            <a:ext cx="498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685791" y="2223671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C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0" name="Left Bracket 39"/>
          <p:cNvSpPr/>
          <p:nvPr/>
        </p:nvSpPr>
        <p:spPr>
          <a:xfrm>
            <a:off x="3837941" y="4113301"/>
            <a:ext cx="127000" cy="84048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41" name="Right Bracket 40"/>
          <p:cNvSpPr/>
          <p:nvPr/>
        </p:nvSpPr>
        <p:spPr>
          <a:xfrm>
            <a:off x="5089527" y="4104343"/>
            <a:ext cx="125726" cy="849444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3812541" y="4097390"/>
            <a:ext cx="1753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α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CF543F"/>
                </a:solidFill>
              </a:rPr>
              <a:t>b’</a:t>
            </a:r>
            <a:r>
              <a:rPr lang="en-US" baseline="-25000" dirty="0" smtClean="0">
                <a:solidFill>
                  <a:srgbClr val="CF543F"/>
                </a:solidFill>
              </a:rPr>
              <a:t>1        </a:t>
            </a:r>
            <a:r>
              <a:rPr lang="en-US" dirty="0"/>
              <a:t>0</a:t>
            </a:r>
            <a:endParaRPr lang="en-US" baseline="-25000" dirty="0" smtClean="0">
              <a:solidFill>
                <a:srgbClr val="9DA03F"/>
              </a:solidFill>
            </a:endParaRP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>
                <a:solidFill>
                  <a:srgbClr val="9DA03F"/>
                </a:solidFill>
              </a:rPr>
              <a:t>    </a:t>
            </a:r>
            <a:r>
              <a:rPr lang="en-US" dirty="0" smtClean="0"/>
              <a:t>0</a:t>
            </a:r>
            <a:r>
              <a:rPr lang="en-US" dirty="0" smtClean="0">
                <a:solidFill>
                  <a:srgbClr val="9DA03F"/>
                </a:solidFill>
              </a:rPr>
              <a:t>    </a:t>
            </a:r>
            <a:r>
              <a:rPr lang="en-US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>
                <a:solidFill>
                  <a:schemeClr val="accent2"/>
                </a:solidFill>
              </a:rPr>
              <a:t>b’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baseline="-25000" dirty="0" smtClean="0">
                <a:solidFill>
                  <a:srgbClr val="9DA03F"/>
                </a:solidFill>
              </a:rPr>
              <a:t>  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421677" y="4342471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5305086" y="4348821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2101656" y="4272621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W’</a:t>
            </a:r>
            <a:r>
              <a:rPr lang="en-US" sz="2400" baseline="-25000" dirty="0" smtClean="0"/>
              <a:t>   </a:t>
            </a:r>
            <a:r>
              <a:rPr lang="en-US" sz="2400" dirty="0" smtClean="0"/>
              <a:t>= </a:t>
            </a:r>
            <a:endParaRPr lang="en-US" sz="2400" dirty="0"/>
          </a:p>
        </p:txBody>
      </p:sp>
      <p:sp>
        <p:nvSpPr>
          <p:cNvPr id="46" name="TextBox 45"/>
          <p:cNvSpPr txBox="1"/>
          <p:nvPr/>
        </p:nvSpPr>
        <p:spPr>
          <a:xfrm>
            <a:off x="2923541" y="4277840"/>
            <a:ext cx="498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685791" y="427149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C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8" name="Left Bracket 47"/>
          <p:cNvSpPr/>
          <p:nvPr/>
        </p:nvSpPr>
        <p:spPr>
          <a:xfrm>
            <a:off x="3872806" y="5402701"/>
            <a:ext cx="127000" cy="84048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49" name="Right Bracket 48"/>
          <p:cNvSpPr/>
          <p:nvPr/>
        </p:nvSpPr>
        <p:spPr>
          <a:xfrm>
            <a:off x="5321242" y="5393743"/>
            <a:ext cx="125726" cy="849444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3847406" y="5386790"/>
            <a:ext cx="1753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1/α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CF543F"/>
                </a:solidFill>
              </a:rPr>
              <a:t>b</a:t>
            </a:r>
            <a:r>
              <a:rPr lang="en-US" baseline="-25000" dirty="0" smtClean="0">
                <a:solidFill>
                  <a:srgbClr val="CF543F"/>
                </a:solidFill>
              </a:rPr>
              <a:t>1        </a:t>
            </a:r>
            <a:r>
              <a:rPr lang="en-US" dirty="0"/>
              <a:t>0</a:t>
            </a:r>
            <a:endParaRPr lang="en-US" baseline="-25000" dirty="0" smtClean="0">
              <a:solidFill>
                <a:srgbClr val="9DA03F"/>
              </a:solidFill>
            </a:endParaRP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>
                <a:solidFill>
                  <a:srgbClr val="9DA03F"/>
                </a:solidFill>
              </a:rPr>
              <a:t>    </a:t>
            </a:r>
            <a:r>
              <a:rPr lang="en-US" dirty="0" smtClean="0"/>
              <a:t>0</a:t>
            </a:r>
            <a:r>
              <a:rPr lang="en-US" dirty="0" smtClean="0">
                <a:solidFill>
                  <a:srgbClr val="9DA03F"/>
                </a:solidFill>
              </a:rPr>
              <a:t>    1/</a:t>
            </a:r>
            <a:r>
              <a:rPr lang="en-US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baseline="-25000" dirty="0" smtClean="0">
                <a:solidFill>
                  <a:srgbClr val="9DA03F"/>
                </a:solidFill>
              </a:rPr>
              <a:t>  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456542" y="5631871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52" name="TextBox 51"/>
          <p:cNvSpPr txBox="1"/>
          <p:nvPr/>
        </p:nvSpPr>
        <p:spPr>
          <a:xfrm>
            <a:off x="5498701" y="5638221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53" name="TextBox 52"/>
          <p:cNvSpPr txBox="1"/>
          <p:nvPr/>
        </p:nvSpPr>
        <p:spPr>
          <a:xfrm>
            <a:off x="1701959" y="5574915"/>
            <a:ext cx="13683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(W’)</a:t>
            </a:r>
            <a:r>
              <a:rPr lang="en-US" sz="2400" b="1" baseline="30000" dirty="0" smtClean="0"/>
              <a:t>-1</a:t>
            </a:r>
            <a:r>
              <a:rPr lang="en-US" sz="2400" baseline="-25000" dirty="0" smtClean="0"/>
              <a:t>   </a:t>
            </a:r>
            <a:r>
              <a:rPr lang="en-US" sz="2400" dirty="0" smtClean="0"/>
              <a:t>= </a:t>
            </a:r>
            <a:endParaRPr lang="en-US" sz="2400" dirty="0"/>
          </a:p>
        </p:txBody>
      </p:sp>
      <p:sp>
        <p:nvSpPr>
          <p:cNvPr id="54" name="TextBox 53"/>
          <p:cNvSpPr txBox="1"/>
          <p:nvPr/>
        </p:nvSpPr>
        <p:spPr>
          <a:xfrm>
            <a:off x="5831841" y="5597732"/>
            <a:ext cx="754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sz="2400" b="1" baseline="30000" dirty="0" smtClean="0">
                <a:solidFill>
                  <a:schemeClr val="bg2">
                    <a:lumMod val="50000"/>
                  </a:schemeClr>
                </a:solidFill>
              </a:rPr>
              <a:t>-1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2926886" y="5596665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C</a:t>
            </a:r>
            <a:r>
              <a:rPr lang="en-US" sz="2400" b="1" baseline="30000" dirty="0" smtClean="0">
                <a:solidFill>
                  <a:schemeClr val="bg2">
                    <a:lumMod val="50000"/>
                  </a:schemeClr>
                </a:solidFill>
              </a:rPr>
              <a:t>-1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6" name="Rounded Rectangular Callout 55"/>
          <p:cNvSpPr/>
          <p:nvPr/>
        </p:nvSpPr>
        <p:spPr>
          <a:xfrm>
            <a:off x="135547" y="4719373"/>
            <a:ext cx="1815227" cy="869916"/>
          </a:xfrm>
          <a:prstGeom prst="wedgeRoundRectCallout">
            <a:avLst>
              <a:gd name="adj1" fmla="val 33267"/>
              <a:gd name="adj2" fmla="val 63998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sz="2200" dirty="0" smtClean="0">
                <a:solidFill>
                  <a:schemeClr val="bg2">
                    <a:lumMod val="25000"/>
                  </a:schemeClr>
                </a:solidFill>
              </a:rPr>
              <a:t>Compute over </a:t>
            </a:r>
            <a:r>
              <a:rPr lang="en-US" sz="2200" b="1" dirty="0" smtClean="0">
                <a:solidFill>
                  <a:schemeClr val="bg2">
                    <a:lumMod val="25000"/>
                  </a:schemeClr>
                </a:solidFill>
              </a:rPr>
              <a:t>Q</a:t>
            </a:r>
            <a:endParaRPr lang="en-US" sz="2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194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0" grpId="0" animBg="1"/>
      <p:bldP spid="41" grpId="0" animBg="1"/>
      <p:bldP spid="42" grpId="0"/>
      <p:bldP spid="43" grpId="0"/>
      <p:bldP spid="44" grpId="0"/>
      <p:bldP spid="45" grpId="0"/>
      <p:bldP spid="46" grpId="0"/>
      <p:bldP spid="47" grpId="0"/>
      <p:bldP spid="48" grpId="0" animBg="1"/>
      <p:bldP spid="49" grpId="0" animBg="1"/>
      <p:bldP spid="50" grpId="0"/>
      <p:bldP spid="51" grpId="0"/>
      <p:bldP spid="52" grpId="0"/>
      <p:bldP spid="53" grpId="0"/>
      <p:bldP spid="54" grpId="0"/>
      <p:bldP spid="55" grpId="0"/>
      <p:bldP spid="5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[CHLRS15] attack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far we computed W, (W’)</a:t>
            </a:r>
            <a:r>
              <a:rPr lang="en-US" baseline="30000" dirty="0" smtClean="0"/>
              <a:t>-1</a:t>
            </a:r>
            <a:endParaRPr lang="en-US" dirty="0" smtClean="0"/>
          </a:p>
          <a:p>
            <a:r>
              <a:rPr lang="en-US" dirty="0" smtClean="0"/>
              <a:t>Multiply W × </a:t>
            </a:r>
            <a:r>
              <a:rPr lang="en-US" dirty="0"/>
              <a:t>(W’)</a:t>
            </a:r>
            <a:r>
              <a:rPr lang="en-US" baseline="30000" dirty="0"/>
              <a:t>-</a:t>
            </a:r>
            <a:r>
              <a:rPr lang="en-US" baseline="30000" dirty="0" smtClean="0"/>
              <a:t>1 </a:t>
            </a:r>
            <a:r>
              <a:rPr lang="en-US" dirty="0" smtClean="0"/>
              <a:t>over </a:t>
            </a:r>
            <a:r>
              <a:rPr lang="en-US" b="1" dirty="0" smtClean="0"/>
              <a:t>Q</a:t>
            </a:r>
            <a:endParaRPr lang="en-US" b="1" baseline="30000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Recover </a:t>
            </a:r>
            <a:r>
              <a:rPr lang="en-US" dirty="0" smtClean="0">
                <a:solidFill>
                  <a:srgbClr val="CF543F"/>
                </a:solidFill>
              </a:rPr>
              <a:t>b</a:t>
            </a:r>
            <a:r>
              <a:rPr lang="en-US" baseline="-25000" dirty="0" smtClean="0">
                <a:solidFill>
                  <a:srgbClr val="CF543F"/>
                </a:solidFill>
              </a:rPr>
              <a:t>1</a:t>
            </a:r>
            <a:r>
              <a:rPr lang="en-US" dirty="0">
                <a:solidFill>
                  <a:srgbClr val="CF543F"/>
                </a:solidFill>
              </a:rPr>
              <a:t>/b’</a:t>
            </a:r>
            <a:r>
              <a:rPr lang="en-US" baseline="-25000" dirty="0" smtClean="0">
                <a:solidFill>
                  <a:srgbClr val="CF543F"/>
                </a:solidFill>
              </a:rPr>
              <a:t>1 </a:t>
            </a:r>
            <a:r>
              <a:rPr lang="en-US" dirty="0"/>
              <a:t>and </a:t>
            </a:r>
            <a:r>
              <a:rPr lang="en-US" dirty="0">
                <a:solidFill>
                  <a:schemeClr val="accent2"/>
                </a:solidFill>
              </a:rPr>
              <a:t>b</a:t>
            </a:r>
            <a:r>
              <a:rPr lang="en-US" baseline="-25000" dirty="0">
                <a:solidFill>
                  <a:schemeClr val="accent2"/>
                </a:solidFill>
              </a:rPr>
              <a:t>2</a:t>
            </a:r>
            <a:r>
              <a:rPr lang="en-US" dirty="0">
                <a:solidFill>
                  <a:schemeClr val="accent2"/>
                </a:solidFill>
              </a:rPr>
              <a:t>/b’</a:t>
            </a:r>
            <a:r>
              <a:rPr lang="en-US" baseline="-25000" dirty="0">
                <a:solidFill>
                  <a:schemeClr val="accent2"/>
                </a:solidFill>
              </a:rPr>
              <a:t>2</a:t>
            </a:r>
            <a:r>
              <a:rPr lang="en-US" dirty="0" smtClean="0"/>
              <a:t> computing the eigenvalues</a:t>
            </a:r>
          </a:p>
          <a:p>
            <a:r>
              <a:rPr lang="en-US" dirty="0" smtClean="0"/>
              <a:t>Use the above values to factor x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4" name="TextBox 3"/>
          <p:cNvSpPr txBox="1"/>
          <p:nvPr/>
        </p:nvSpPr>
        <p:spPr>
          <a:xfrm>
            <a:off x="1187255" y="3563938"/>
            <a:ext cx="2006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 </a:t>
            </a:r>
            <a:r>
              <a:rPr lang="en-US" sz="2400" dirty="0" smtClean="0"/>
              <a:t>× </a:t>
            </a:r>
            <a:r>
              <a:rPr lang="en-US" sz="2400" b="1" dirty="0" smtClean="0"/>
              <a:t>(W’)</a:t>
            </a:r>
            <a:r>
              <a:rPr lang="en-US" sz="2400" b="1" baseline="30000" dirty="0" smtClean="0"/>
              <a:t>-1</a:t>
            </a:r>
            <a:r>
              <a:rPr lang="en-US" sz="2400" baseline="-25000" dirty="0" smtClean="0"/>
              <a:t>   </a:t>
            </a:r>
            <a:r>
              <a:rPr lang="en-US" sz="2400" dirty="0" smtClean="0"/>
              <a:t>= </a:t>
            </a:r>
            <a:endParaRPr lang="en-US" sz="2400" dirty="0"/>
          </a:p>
        </p:txBody>
      </p:sp>
      <p:sp>
        <p:nvSpPr>
          <p:cNvPr id="5" name="Left Bracket 4"/>
          <p:cNvSpPr/>
          <p:nvPr/>
        </p:nvSpPr>
        <p:spPr>
          <a:xfrm>
            <a:off x="3988817" y="3123491"/>
            <a:ext cx="127000" cy="1315421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Right Bracket 5"/>
          <p:cNvSpPr/>
          <p:nvPr/>
        </p:nvSpPr>
        <p:spPr>
          <a:xfrm>
            <a:off x="6004661" y="3123492"/>
            <a:ext cx="125727" cy="1315421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064000" y="3254865"/>
            <a:ext cx="22352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F543F"/>
                </a:solidFill>
              </a:rPr>
              <a:t>b</a:t>
            </a:r>
            <a:r>
              <a:rPr lang="en-US" sz="2400" baseline="-25000" dirty="0" smtClean="0">
                <a:solidFill>
                  <a:srgbClr val="CF543F"/>
                </a:solidFill>
              </a:rPr>
              <a:t>1</a:t>
            </a:r>
            <a:r>
              <a:rPr lang="en-US" sz="2400" dirty="0" smtClean="0">
                <a:solidFill>
                  <a:srgbClr val="CF543F"/>
                </a:solidFill>
              </a:rPr>
              <a:t>/b’</a:t>
            </a:r>
            <a:r>
              <a:rPr lang="en-US" sz="2400" baseline="-25000" dirty="0" smtClean="0">
                <a:solidFill>
                  <a:srgbClr val="CF543F"/>
                </a:solidFill>
              </a:rPr>
              <a:t>1        </a:t>
            </a:r>
            <a:r>
              <a:rPr lang="en-US" sz="2400" dirty="0"/>
              <a:t>0</a:t>
            </a:r>
            <a:endParaRPr lang="en-US" sz="2400" baseline="-25000" dirty="0" smtClean="0">
              <a:solidFill>
                <a:srgbClr val="9DA03F"/>
              </a:solidFill>
            </a:endParaRPr>
          </a:p>
          <a:p>
            <a:endParaRPr lang="en-US" sz="2400" baseline="-25000" dirty="0">
              <a:solidFill>
                <a:srgbClr val="9DA03F"/>
              </a:solidFill>
            </a:endParaRPr>
          </a:p>
          <a:p>
            <a:r>
              <a:rPr lang="en-US" sz="2400" dirty="0" smtClean="0">
                <a:solidFill>
                  <a:srgbClr val="9DA03F"/>
                </a:solidFill>
              </a:rPr>
              <a:t>    </a:t>
            </a:r>
            <a:r>
              <a:rPr lang="en-US" sz="2400" dirty="0" smtClean="0"/>
              <a:t>0</a:t>
            </a:r>
            <a:r>
              <a:rPr lang="en-US" sz="2400" dirty="0" smtClean="0">
                <a:solidFill>
                  <a:srgbClr val="9DA03F"/>
                </a:solidFill>
              </a:rPr>
              <a:t>      </a:t>
            </a:r>
            <a:r>
              <a:rPr lang="en-US" sz="2400" dirty="0" smtClean="0">
                <a:solidFill>
                  <a:schemeClr val="accent2"/>
                </a:solidFill>
              </a:rPr>
              <a:t>b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2</a:t>
            </a:r>
            <a:r>
              <a:rPr lang="en-US" sz="2400" dirty="0" smtClean="0">
                <a:solidFill>
                  <a:schemeClr val="accent2"/>
                </a:solidFill>
              </a:rPr>
              <a:t>/b’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2</a:t>
            </a:r>
            <a:r>
              <a:rPr lang="en-US" sz="2400" baseline="-25000" dirty="0" smtClean="0">
                <a:solidFill>
                  <a:srgbClr val="9DA03F"/>
                </a:solidFill>
              </a:rPr>
              <a:t> 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572553" y="3575396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3074417" y="3510765"/>
            <a:ext cx="498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751067" y="3504415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sz="2400" b="1" baseline="30000" dirty="0" smtClean="0">
                <a:solidFill>
                  <a:schemeClr val="bg2">
                    <a:lumMod val="50000"/>
                  </a:schemeClr>
                </a:solidFill>
              </a:rPr>
              <a:t>-1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32443" y="3551363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2718594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/>
      <p:bldP spid="9" grpId="0"/>
      <p:bldP spid="10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low level zero encodings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Attack extension #1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00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200" dirty="0" smtClean="0"/>
          </a:p>
          <a:p>
            <a:r>
              <a:rPr lang="en-US" sz="2200" dirty="0" smtClean="0"/>
              <a:t>Ingredients: </a:t>
            </a:r>
          </a:p>
          <a:p>
            <a:pPr lvl="1"/>
            <a:r>
              <a:rPr lang="en-US" dirty="0" smtClean="0"/>
              <a:t>three sets of encodings {A</a:t>
            </a:r>
            <a:r>
              <a:rPr lang="en-US" baseline="-25000" dirty="0" smtClean="0"/>
              <a:t>i</a:t>
            </a:r>
            <a:r>
              <a:rPr lang="en-US" dirty="0" smtClean="0"/>
              <a:t>}</a:t>
            </a:r>
            <a:r>
              <a:rPr lang="en-US" baseline="-25000" dirty="0"/>
              <a:t> 1≤i≤n</a:t>
            </a:r>
            <a:r>
              <a:rPr lang="en-US" dirty="0" smtClean="0"/>
              <a:t> , {B</a:t>
            </a:r>
            <a:r>
              <a:rPr lang="en-US" baseline="-25000" dirty="0" smtClean="0"/>
              <a:t>0</a:t>
            </a:r>
            <a:r>
              <a:rPr lang="en-US" dirty="0" smtClean="0"/>
              <a:t>, B</a:t>
            </a:r>
            <a:r>
              <a:rPr lang="en-US" baseline="-25000" dirty="0" smtClean="0"/>
              <a:t>1</a:t>
            </a:r>
            <a:r>
              <a:rPr lang="en-US" dirty="0" smtClean="0"/>
              <a:t>},  {</a:t>
            </a:r>
            <a:r>
              <a:rPr lang="en-US" dirty="0" err="1" smtClean="0"/>
              <a:t>C</a:t>
            </a:r>
            <a:r>
              <a:rPr lang="en-US" baseline="-25000" dirty="0" err="1" smtClean="0"/>
              <a:t>i</a:t>
            </a:r>
            <a:r>
              <a:rPr lang="en-US" dirty="0" smtClean="0"/>
              <a:t>}</a:t>
            </a:r>
            <a:r>
              <a:rPr lang="en-US" baseline="-25000" dirty="0"/>
              <a:t> 1≤i≤n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66800" y="3194050"/>
            <a:ext cx="5251450" cy="81176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94150" y="3451820"/>
            <a:ext cx="212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  <a:r>
              <a:rPr lang="en-US" dirty="0" smtClean="0"/>
              <a:t> encodings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1066800" y="5207000"/>
            <a:ext cx="5251450" cy="81176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94150" y="5464770"/>
            <a:ext cx="212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  <a:r>
              <a:rPr lang="en-US" dirty="0" smtClean="0"/>
              <a:t> encodings</a:t>
            </a:r>
            <a:endParaRPr lang="en-US" dirty="0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3699720"/>
              </p:ext>
            </p:extLst>
          </p:nvPr>
        </p:nvGraphicFramePr>
        <p:xfrm>
          <a:off x="1320800" y="5310188"/>
          <a:ext cx="17399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5" name="Equation" r:id="rId3" imgW="1308100" imgH="469900" progId="Equation.3">
                  <p:embed/>
                </p:oleObj>
              </mc:Choice>
              <mc:Fallback>
                <p:oleObj name="Equation" r:id="rId3" imgW="1308100" imgH="469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20800" y="5310188"/>
                        <a:ext cx="1739900" cy="625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ounded Rectangle 18"/>
          <p:cNvSpPr/>
          <p:nvPr/>
        </p:nvSpPr>
        <p:spPr>
          <a:xfrm>
            <a:off x="1066800" y="4203700"/>
            <a:ext cx="5251450" cy="81176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59200" y="4296370"/>
            <a:ext cx="271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two encodings</a:t>
            </a:r>
          </a:p>
          <a:p>
            <a:r>
              <a:rPr lang="en-US" dirty="0" smtClean="0"/>
              <a:t>“target of the attack”</a:t>
            </a:r>
            <a:endParaRPr lang="en-US" dirty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114978"/>
              </p:ext>
            </p:extLst>
          </p:nvPr>
        </p:nvGraphicFramePr>
        <p:xfrm>
          <a:off x="1282699" y="4249339"/>
          <a:ext cx="1809749" cy="69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6" name="Equation" r:id="rId5" imgW="1295400" imgH="495300" progId="Equation.3">
                  <p:embed/>
                </p:oleObj>
              </mc:Choice>
              <mc:Fallback>
                <p:oleObj name="Equation" r:id="rId5" imgW="1295400" imgH="495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82699" y="4249339"/>
                        <a:ext cx="1809749" cy="69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672717"/>
              </p:ext>
            </p:extLst>
          </p:nvPr>
        </p:nvGraphicFramePr>
        <p:xfrm>
          <a:off x="7154863" y="4318450"/>
          <a:ext cx="125412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7" name="Equation" r:id="rId7" imgW="711200" imgH="203200" progId="Equation.3">
                  <p:embed/>
                </p:oleObj>
              </mc:Choice>
              <mc:Fallback>
                <p:oleObj name="Equation" r:id="rId7" imgW="711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154863" y="4318450"/>
                        <a:ext cx="1254125" cy="363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6760468" y="4859698"/>
            <a:ext cx="2120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Every </a:t>
            </a:r>
            <a:r>
              <a:rPr lang="en-US" b="1" dirty="0" smtClean="0"/>
              <a:t>A</a:t>
            </a:r>
            <a:r>
              <a:rPr lang="en-US" b="1" baseline="-25000" dirty="0" smtClean="0"/>
              <a:t>i1</a:t>
            </a:r>
            <a:r>
              <a:rPr lang="en-US" b="1" dirty="0" smtClean="0"/>
              <a:t>B</a:t>
            </a:r>
            <a:r>
              <a:rPr lang="en-US" b="1" baseline="-25000" dirty="0" smtClean="0"/>
              <a:t>i2</a:t>
            </a:r>
            <a:r>
              <a:rPr lang="en-US" b="1" dirty="0" smtClean="0"/>
              <a:t>C</a:t>
            </a:r>
            <a:r>
              <a:rPr lang="en-US" b="1" baseline="-25000" dirty="0" smtClean="0"/>
              <a:t>i3</a:t>
            </a:r>
            <a:r>
              <a:rPr lang="en-US" dirty="0" smtClean="0"/>
              <a:t> is              zero-test level encoding</a:t>
            </a:r>
            <a:endParaRPr lang="en-US" dirty="0"/>
          </a:p>
        </p:txBody>
      </p:sp>
      <p:sp>
        <p:nvSpPr>
          <p:cNvPr id="26" name="Rounded Rectangular Callout 25"/>
          <p:cNvSpPr/>
          <p:nvPr/>
        </p:nvSpPr>
        <p:spPr>
          <a:xfrm>
            <a:off x="6435522" y="3098662"/>
            <a:ext cx="2227833" cy="847863"/>
          </a:xfrm>
          <a:prstGeom prst="wedgeRoundRectCallout">
            <a:avLst>
              <a:gd name="adj1" fmla="val -72275"/>
              <a:gd name="adj2" fmla="val 22566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b="1" dirty="0" smtClean="0">
                <a:solidFill>
                  <a:srgbClr val="000000"/>
                </a:solidFill>
              </a:rPr>
              <a:t>Not necessarily encodings of 0</a:t>
            </a:r>
            <a:endParaRPr lang="en-US" b="1" baseline="-25000" dirty="0">
              <a:solidFill>
                <a:srgbClr val="000000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002136"/>
              </p:ext>
            </p:extLst>
          </p:nvPr>
        </p:nvGraphicFramePr>
        <p:xfrm>
          <a:off x="1473200" y="3268663"/>
          <a:ext cx="1755775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" name="Equation" r:id="rId9" imgW="1282700" imgH="495300" progId="Equation.3">
                  <p:embed/>
                </p:oleObj>
              </mc:Choice>
              <mc:Fallback>
                <p:oleObj name="Equation" r:id="rId9" imgW="1282700" imgH="495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73200" y="3268663"/>
                        <a:ext cx="1755775" cy="677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217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low level zero encodings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1604881"/>
          </a:xfrm>
        </p:spPr>
        <p:txBody>
          <a:bodyPr>
            <a:normAutofit/>
          </a:bodyPr>
          <a:lstStyle/>
          <a:p>
            <a:r>
              <a:rPr lang="en-US" dirty="0" smtClean="0"/>
              <a:t>Each 3-wise product encodes 0 at the zero-testing level: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baseline="-25000" dirty="0">
                <a:solidFill>
                  <a:schemeClr val="bg2">
                    <a:lumMod val="50000"/>
                  </a:schemeClr>
                </a:solidFill>
              </a:rPr>
              <a:t>i</a:t>
            </a:r>
            <a:r>
              <a:rPr lang="en-US" dirty="0"/>
              <a:t> </a:t>
            </a:r>
            <a:r>
              <a:rPr lang="en-US" b="1" baseline="30000" dirty="0"/>
              <a:t>.</a:t>
            </a:r>
            <a:r>
              <a:rPr lang="en-US" dirty="0"/>
              <a:t> </a:t>
            </a:r>
            <a:r>
              <a:rPr lang="en-US" dirty="0">
                <a:solidFill>
                  <a:schemeClr val="accent2"/>
                </a:solidFill>
              </a:rPr>
              <a:t>B</a:t>
            </a:r>
            <a:r>
              <a:rPr lang="en-US" dirty="0"/>
              <a:t> </a:t>
            </a:r>
            <a:r>
              <a:rPr lang="en-US" b="1" baseline="30000" dirty="0"/>
              <a:t>.</a:t>
            </a:r>
            <a:r>
              <a:rPr lang="en-US" dirty="0"/>
              <a:t> </a:t>
            </a:r>
            <a:r>
              <a:rPr lang="en-US" dirty="0" err="1">
                <a:solidFill>
                  <a:srgbClr val="9DA03F"/>
                </a:solidFill>
              </a:rPr>
              <a:t>C</a:t>
            </a:r>
            <a:r>
              <a:rPr lang="en-US" baseline="-25000" dirty="0" err="1">
                <a:solidFill>
                  <a:srgbClr val="9DA03F"/>
                </a:solidFill>
              </a:rPr>
              <a:t>j</a:t>
            </a:r>
            <a:r>
              <a:rPr lang="en-US" baseline="-25000" dirty="0">
                <a:solidFill>
                  <a:srgbClr val="9DA03F"/>
                </a:solidFill>
              </a:rPr>
              <a:t>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,</a:t>
            </a:r>
            <a:r>
              <a:rPr lang="en-US" dirty="0">
                <a:solidFill>
                  <a:srgbClr val="9DA03F"/>
                </a:solidFill>
              </a:rPr>
              <a:t>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baseline="-25000" dirty="0">
                <a:solidFill>
                  <a:schemeClr val="bg2">
                    <a:lumMod val="50000"/>
                  </a:schemeClr>
                </a:solidFill>
              </a:rPr>
              <a:t>i</a:t>
            </a:r>
            <a:r>
              <a:rPr lang="en-US" dirty="0"/>
              <a:t> </a:t>
            </a:r>
            <a:r>
              <a:rPr lang="en-US" b="1" baseline="30000" dirty="0"/>
              <a:t>.</a:t>
            </a:r>
            <a:r>
              <a:rPr lang="en-US" dirty="0"/>
              <a:t> </a:t>
            </a:r>
            <a:r>
              <a:rPr lang="en-US" dirty="0">
                <a:solidFill>
                  <a:schemeClr val="accent2"/>
                </a:solidFill>
              </a:rPr>
              <a:t>B’</a:t>
            </a:r>
            <a:r>
              <a:rPr lang="en-US" dirty="0"/>
              <a:t> </a:t>
            </a:r>
            <a:r>
              <a:rPr lang="en-US" b="1" baseline="30000" dirty="0"/>
              <a:t>.</a:t>
            </a:r>
            <a:r>
              <a:rPr lang="en-US" dirty="0"/>
              <a:t> </a:t>
            </a:r>
            <a:r>
              <a:rPr lang="en-US" dirty="0" err="1">
                <a:solidFill>
                  <a:srgbClr val="9DA03F"/>
                </a:solidFill>
              </a:rPr>
              <a:t>C</a:t>
            </a:r>
            <a:r>
              <a:rPr lang="en-US" baseline="-25000" dirty="0" err="1">
                <a:solidFill>
                  <a:srgbClr val="9DA03F"/>
                </a:solidFill>
              </a:rPr>
              <a:t>j</a:t>
            </a:r>
            <a:r>
              <a:rPr lang="en-US" baseline="-25000" dirty="0">
                <a:solidFill>
                  <a:srgbClr val="9DA03F"/>
                </a:solidFill>
              </a:rPr>
              <a:t>  </a:t>
            </a:r>
            <a:r>
              <a:rPr lang="en-US" dirty="0">
                <a:solidFill>
                  <a:srgbClr val="4E501F"/>
                </a:solidFill>
              </a:rPr>
              <a:t>for all </a:t>
            </a:r>
            <a:r>
              <a:rPr lang="en-US" dirty="0" err="1">
                <a:solidFill>
                  <a:srgbClr val="4E501F"/>
                </a:solidFill>
              </a:rPr>
              <a:t>i</a:t>
            </a:r>
            <a:r>
              <a:rPr lang="en-US" dirty="0">
                <a:solidFill>
                  <a:srgbClr val="4E501F"/>
                </a:solidFill>
              </a:rPr>
              <a:t>, </a:t>
            </a:r>
            <a:r>
              <a:rPr lang="en-US" dirty="0" smtClean="0">
                <a:solidFill>
                  <a:srgbClr val="4E501F"/>
                </a:solidFill>
              </a:rPr>
              <a:t>j</a:t>
            </a:r>
          </a:p>
          <a:p>
            <a:pPr lvl="1"/>
            <a:r>
              <a:rPr lang="en-US" dirty="0"/>
              <a:t>g</a:t>
            </a:r>
            <a:r>
              <a:rPr lang="en-US" baseline="-25000" dirty="0"/>
              <a:t>1</a:t>
            </a:r>
            <a:r>
              <a:rPr lang="en-US" dirty="0"/>
              <a:t> divides a</a:t>
            </a:r>
            <a:r>
              <a:rPr lang="en-US" b="1" baseline="-25000" dirty="0"/>
              <a:t>i,1</a:t>
            </a:r>
            <a:r>
              <a:rPr lang="en-US" dirty="0"/>
              <a:t> </a:t>
            </a:r>
            <a:r>
              <a:rPr lang="en-US" b="1" baseline="30000" dirty="0"/>
              <a:t>.</a:t>
            </a:r>
            <a:r>
              <a:rPr lang="en-US" dirty="0"/>
              <a:t> b </a:t>
            </a:r>
            <a:r>
              <a:rPr lang="en-US" b="1" baseline="30000" dirty="0"/>
              <a:t>.</a:t>
            </a:r>
            <a:r>
              <a:rPr lang="en-US" dirty="0"/>
              <a:t>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c</a:t>
            </a:r>
            <a:r>
              <a:rPr lang="en-US" b="1" baseline="-25000" dirty="0">
                <a:solidFill>
                  <a:schemeClr val="bg2">
                    <a:lumMod val="25000"/>
                  </a:schemeClr>
                </a:solidFill>
              </a:rPr>
              <a:t>j,1</a:t>
            </a:r>
            <a:r>
              <a:rPr lang="en-US" dirty="0"/>
              <a:t> , a</a:t>
            </a:r>
            <a:r>
              <a:rPr lang="en-US" b="1" baseline="-25000" dirty="0"/>
              <a:t>i,1</a:t>
            </a:r>
            <a:r>
              <a:rPr lang="en-US" dirty="0"/>
              <a:t> </a:t>
            </a:r>
            <a:r>
              <a:rPr lang="en-US" b="1" baseline="30000" dirty="0"/>
              <a:t>.</a:t>
            </a:r>
            <a:r>
              <a:rPr lang="en-US" dirty="0"/>
              <a:t> b’ </a:t>
            </a:r>
            <a:r>
              <a:rPr lang="en-US" b="1" baseline="30000" dirty="0"/>
              <a:t>.</a:t>
            </a:r>
            <a:r>
              <a:rPr lang="en-US" dirty="0"/>
              <a:t>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c</a:t>
            </a:r>
            <a:r>
              <a:rPr lang="en-US" b="1" baseline="-25000" dirty="0">
                <a:solidFill>
                  <a:schemeClr val="bg2">
                    <a:lumMod val="25000"/>
                  </a:schemeClr>
                </a:solidFill>
              </a:rPr>
              <a:t>j,1</a:t>
            </a:r>
            <a:r>
              <a:rPr lang="en-US" dirty="0"/>
              <a:t>  </a:t>
            </a:r>
            <a:r>
              <a:rPr lang="en-US" dirty="0">
                <a:solidFill>
                  <a:srgbClr val="4E501F"/>
                </a:solidFill>
              </a:rPr>
              <a:t>for all </a:t>
            </a:r>
            <a:r>
              <a:rPr lang="en-US" dirty="0" err="1">
                <a:solidFill>
                  <a:srgbClr val="4E501F"/>
                </a:solidFill>
              </a:rPr>
              <a:t>i</a:t>
            </a:r>
            <a:r>
              <a:rPr lang="en-US" dirty="0">
                <a:solidFill>
                  <a:srgbClr val="4E501F"/>
                </a:solidFill>
              </a:rPr>
              <a:t>, j</a:t>
            </a:r>
            <a:endParaRPr lang="en-US" dirty="0"/>
          </a:p>
          <a:p>
            <a:pPr lvl="1"/>
            <a:r>
              <a:rPr lang="en-US" dirty="0"/>
              <a:t>g</a:t>
            </a:r>
            <a:r>
              <a:rPr lang="en-US" baseline="-25000" dirty="0"/>
              <a:t>2</a:t>
            </a:r>
            <a:r>
              <a:rPr lang="en-US" dirty="0"/>
              <a:t> divides a</a:t>
            </a:r>
            <a:r>
              <a:rPr lang="en-US" b="1" baseline="-25000" dirty="0"/>
              <a:t>i,2</a:t>
            </a:r>
            <a:r>
              <a:rPr lang="en-US" dirty="0"/>
              <a:t> </a:t>
            </a:r>
            <a:r>
              <a:rPr lang="en-US" b="1" baseline="30000" dirty="0"/>
              <a:t>.</a:t>
            </a:r>
            <a:r>
              <a:rPr lang="en-US" dirty="0"/>
              <a:t> b </a:t>
            </a:r>
            <a:r>
              <a:rPr lang="en-US" b="1" baseline="30000" dirty="0"/>
              <a:t>.</a:t>
            </a:r>
            <a:r>
              <a:rPr lang="en-US" dirty="0"/>
              <a:t>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c</a:t>
            </a:r>
            <a:r>
              <a:rPr lang="en-US" b="1" baseline="-25000" dirty="0" smtClean="0">
                <a:solidFill>
                  <a:schemeClr val="bg2">
                    <a:lumMod val="25000"/>
                  </a:schemeClr>
                </a:solidFill>
              </a:rPr>
              <a:t>j</a:t>
            </a:r>
            <a:r>
              <a:rPr lang="en-US" b="1" baseline="-25000" dirty="0">
                <a:solidFill>
                  <a:schemeClr val="bg2">
                    <a:lumMod val="25000"/>
                  </a:schemeClr>
                </a:solidFill>
              </a:rPr>
              <a:t>,2</a:t>
            </a:r>
            <a:r>
              <a:rPr lang="en-US" dirty="0"/>
              <a:t> , a</a:t>
            </a:r>
            <a:r>
              <a:rPr lang="en-US" b="1" baseline="-25000" dirty="0"/>
              <a:t>i,2</a:t>
            </a:r>
            <a:r>
              <a:rPr lang="en-US" dirty="0"/>
              <a:t> </a:t>
            </a:r>
            <a:r>
              <a:rPr lang="en-US" b="1" baseline="30000" dirty="0"/>
              <a:t>.</a:t>
            </a:r>
            <a:r>
              <a:rPr lang="en-US" dirty="0"/>
              <a:t> b’ </a:t>
            </a:r>
            <a:r>
              <a:rPr lang="en-US" b="1" baseline="30000" dirty="0"/>
              <a:t>.</a:t>
            </a:r>
            <a:r>
              <a:rPr lang="en-US" dirty="0"/>
              <a:t>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c</a:t>
            </a:r>
            <a:r>
              <a:rPr lang="en-US" b="1" baseline="-25000" dirty="0">
                <a:solidFill>
                  <a:schemeClr val="bg2">
                    <a:lumMod val="25000"/>
                  </a:schemeClr>
                </a:solidFill>
              </a:rPr>
              <a:t>j,2</a:t>
            </a:r>
            <a:r>
              <a:rPr lang="en-US" dirty="0"/>
              <a:t>  </a:t>
            </a:r>
            <a:r>
              <a:rPr lang="en-US" dirty="0">
                <a:solidFill>
                  <a:srgbClr val="4E501F"/>
                </a:solidFill>
              </a:rPr>
              <a:t>for all </a:t>
            </a:r>
            <a:r>
              <a:rPr lang="en-US" dirty="0" err="1">
                <a:solidFill>
                  <a:srgbClr val="4E501F"/>
                </a:solidFill>
              </a:rPr>
              <a:t>i</a:t>
            </a:r>
            <a:r>
              <a:rPr lang="en-US" dirty="0">
                <a:solidFill>
                  <a:srgbClr val="4E501F"/>
                </a:solidFill>
              </a:rPr>
              <a:t>, </a:t>
            </a:r>
            <a:r>
              <a:rPr lang="en-US" dirty="0" smtClean="0">
                <a:solidFill>
                  <a:srgbClr val="4E501F"/>
                </a:solidFill>
              </a:rPr>
              <a:t>j</a:t>
            </a:r>
          </a:p>
        </p:txBody>
      </p:sp>
      <p:sp>
        <p:nvSpPr>
          <p:cNvPr id="12" name="Left Bracket 11"/>
          <p:cNvSpPr/>
          <p:nvPr/>
        </p:nvSpPr>
        <p:spPr>
          <a:xfrm>
            <a:off x="2721102" y="3770672"/>
            <a:ext cx="127000" cy="840764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ight Bracket 12"/>
          <p:cNvSpPr/>
          <p:nvPr/>
        </p:nvSpPr>
        <p:spPr>
          <a:xfrm>
            <a:off x="3778379" y="3790000"/>
            <a:ext cx="125726" cy="823168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695702" y="3751622"/>
            <a:ext cx="1263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1,1       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1,2</a:t>
            </a: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2,1       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2,2  </a:t>
            </a:r>
            <a:endParaRPr lang="en-US" dirty="0"/>
          </a:p>
        </p:txBody>
      </p:sp>
      <p:sp>
        <p:nvSpPr>
          <p:cNvPr id="15" name="Left Bracket 14"/>
          <p:cNvSpPr/>
          <p:nvPr/>
        </p:nvSpPr>
        <p:spPr>
          <a:xfrm>
            <a:off x="4327398" y="3779032"/>
            <a:ext cx="127000" cy="84048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ight Bracket 15"/>
          <p:cNvSpPr/>
          <p:nvPr/>
        </p:nvSpPr>
        <p:spPr>
          <a:xfrm>
            <a:off x="6102733" y="3787392"/>
            <a:ext cx="125726" cy="849444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279138" y="3780439"/>
            <a:ext cx="20704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α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CF543F"/>
                </a:solidFill>
              </a:rPr>
              <a:t>b</a:t>
            </a:r>
            <a:r>
              <a:rPr lang="en-US" baseline="-25000" dirty="0" smtClean="0">
                <a:solidFill>
                  <a:srgbClr val="CF543F"/>
                </a:solidFill>
              </a:rPr>
              <a:t>1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/g</a:t>
            </a:r>
            <a:r>
              <a:rPr lang="en-US" baseline="-25000" dirty="0" smtClean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en-US" baseline="-25000" dirty="0" smtClean="0">
                <a:solidFill>
                  <a:srgbClr val="CF543F"/>
                </a:solidFill>
              </a:rPr>
              <a:t>         </a:t>
            </a:r>
            <a:r>
              <a:rPr lang="en-US" dirty="0"/>
              <a:t>0</a:t>
            </a:r>
            <a:endParaRPr lang="en-US" baseline="-25000" dirty="0" smtClean="0">
              <a:solidFill>
                <a:srgbClr val="9DA03F"/>
              </a:solidFill>
            </a:endParaRP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>
                <a:solidFill>
                  <a:srgbClr val="9DA03F"/>
                </a:solidFill>
              </a:rPr>
              <a:t>      </a:t>
            </a:r>
            <a:r>
              <a:rPr lang="en-US" dirty="0" smtClean="0"/>
              <a:t>0</a:t>
            </a:r>
            <a:r>
              <a:rPr lang="en-US" dirty="0" smtClean="0">
                <a:solidFill>
                  <a:srgbClr val="9DA03F"/>
                </a:solidFill>
              </a:rPr>
              <a:t>      </a:t>
            </a:r>
            <a:r>
              <a:rPr lang="en-US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g</a:t>
            </a:r>
            <a:r>
              <a:rPr lang="en-US" baseline="-25000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r>
              <a:rPr lang="en-US" baseline="-25000" dirty="0" smtClean="0">
                <a:solidFill>
                  <a:srgbClr val="9DA03F"/>
                </a:solidFill>
              </a:rPr>
              <a:t>  </a:t>
            </a:r>
            <a:endParaRPr lang="en-US" dirty="0"/>
          </a:p>
        </p:txBody>
      </p:sp>
      <p:sp>
        <p:nvSpPr>
          <p:cNvPr id="18" name="Left Bracket 17"/>
          <p:cNvSpPr/>
          <p:nvPr/>
        </p:nvSpPr>
        <p:spPr>
          <a:xfrm>
            <a:off x="6576441" y="3796350"/>
            <a:ext cx="127000" cy="84048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ight Bracket 18"/>
          <p:cNvSpPr/>
          <p:nvPr/>
        </p:nvSpPr>
        <p:spPr>
          <a:xfrm>
            <a:off x="7671818" y="3779032"/>
            <a:ext cx="125726" cy="849444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98940" y="3995502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6286669" y="3981770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1929805" y="3995502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</a:t>
            </a:r>
            <a:r>
              <a:rPr lang="en-US" baseline="-25000" dirty="0" smtClean="0"/>
              <a:t> </a:t>
            </a:r>
            <a:r>
              <a:rPr lang="en-US" dirty="0" smtClean="0"/>
              <a:t>= 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576441" y="3755934"/>
            <a:ext cx="1263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1,1        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2,1   </a:t>
            </a: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1,2       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2,2</a:t>
            </a:r>
            <a:endParaRPr lang="en-US" dirty="0"/>
          </a:p>
        </p:txBody>
      </p:sp>
      <p:sp>
        <p:nvSpPr>
          <p:cNvPr id="28" name="Left Bracket 27"/>
          <p:cNvSpPr/>
          <p:nvPr/>
        </p:nvSpPr>
        <p:spPr>
          <a:xfrm>
            <a:off x="2697480" y="4991947"/>
            <a:ext cx="127000" cy="840764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9" name="Right Bracket 28"/>
          <p:cNvSpPr/>
          <p:nvPr/>
        </p:nvSpPr>
        <p:spPr>
          <a:xfrm>
            <a:off x="3754757" y="5011275"/>
            <a:ext cx="125726" cy="823168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672080" y="4972897"/>
            <a:ext cx="1263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1,1       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1,2</a:t>
            </a: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2,1       </a:t>
            </a:r>
            <a:r>
              <a:rPr lang="en-US" dirty="0" smtClean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2,2  </a:t>
            </a:r>
            <a:endParaRPr lang="en-US" dirty="0"/>
          </a:p>
        </p:txBody>
      </p:sp>
      <p:sp>
        <p:nvSpPr>
          <p:cNvPr id="31" name="Left Bracket 30"/>
          <p:cNvSpPr/>
          <p:nvPr/>
        </p:nvSpPr>
        <p:spPr>
          <a:xfrm>
            <a:off x="4303776" y="5000307"/>
            <a:ext cx="127000" cy="84048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32" name="Right Bracket 31"/>
          <p:cNvSpPr/>
          <p:nvPr/>
        </p:nvSpPr>
        <p:spPr>
          <a:xfrm>
            <a:off x="6141976" y="5008667"/>
            <a:ext cx="125726" cy="849444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242943" y="5001714"/>
            <a:ext cx="20704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α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CF543F"/>
                </a:solidFill>
              </a:rPr>
              <a:t>b’</a:t>
            </a:r>
            <a:r>
              <a:rPr lang="en-US" baseline="-25000" dirty="0" smtClean="0">
                <a:solidFill>
                  <a:srgbClr val="CF543F"/>
                </a:solidFill>
              </a:rPr>
              <a:t>1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/g</a:t>
            </a:r>
            <a:r>
              <a:rPr lang="en-US" baseline="-25000" dirty="0" smtClean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en-US" baseline="-25000" dirty="0" smtClean="0">
                <a:solidFill>
                  <a:srgbClr val="CF543F"/>
                </a:solidFill>
              </a:rPr>
              <a:t>         </a:t>
            </a:r>
            <a:r>
              <a:rPr lang="en-US" dirty="0"/>
              <a:t>0</a:t>
            </a:r>
            <a:endParaRPr lang="en-US" baseline="-25000" dirty="0" smtClean="0">
              <a:solidFill>
                <a:srgbClr val="9DA03F"/>
              </a:solidFill>
            </a:endParaRP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>
                <a:solidFill>
                  <a:srgbClr val="9DA03F"/>
                </a:solidFill>
              </a:rPr>
              <a:t>      </a:t>
            </a:r>
            <a:r>
              <a:rPr lang="en-US" dirty="0" smtClean="0"/>
              <a:t>0</a:t>
            </a:r>
            <a:r>
              <a:rPr lang="en-US" dirty="0" smtClean="0">
                <a:solidFill>
                  <a:srgbClr val="9DA03F"/>
                </a:solidFill>
              </a:rPr>
              <a:t>      </a:t>
            </a:r>
            <a:r>
              <a:rPr lang="en-US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>
                <a:solidFill>
                  <a:schemeClr val="accent2"/>
                </a:solidFill>
              </a:rPr>
              <a:t>b’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g</a:t>
            </a:r>
            <a:r>
              <a:rPr lang="en-US" baseline="-25000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r>
              <a:rPr lang="en-US" baseline="-25000" dirty="0" smtClean="0">
                <a:solidFill>
                  <a:srgbClr val="9DA03F"/>
                </a:solidFill>
              </a:rPr>
              <a:t>  </a:t>
            </a:r>
            <a:endParaRPr lang="en-US" dirty="0"/>
          </a:p>
        </p:txBody>
      </p:sp>
      <p:sp>
        <p:nvSpPr>
          <p:cNvPr id="34" name="Left Bracket 33"/>
          <p:cNvSpPr/>
          <p:nvPr/>
        </p:nvSpPr>
        <p:spPr>
          <a:xfrm>
            <a:off x="6552819" y="5017625"/>
            <a:ext cx="127000" cy="84048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35" name="Right Bracket 34"/>
          <p:cNvSpPr/>
          <p:nvPr/>
        </p:nvSpPr>
        <p:spPr>
          <a:xfrm>
            <a:off x="7648196" y="5000307"/>
            <a:ext cx="125726" cy="849444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3875318" y="5216777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37" name="TextBox 36"/>
          <p:cNvSpPr txBox="1"/>
          <p:nvPr/>
        </p:nvSpPr>
        <p:spPr>
          <a:xfrm>
            <a:off x="6275620" y="5203045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38" name="TextBox 37"/>
          <p:cNvSpPr txBox="1"/>
          <p:nvPr/>
        </p:nvSpPr>
        <p:spPr>
          <a:xfrm>
            <a:off x="1906183" y="5216777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W’</a:t>
            </a:r>
            <a:r>
              <a:rPr lang="en-US" baseline="-25000" dirty="0" smtClean="0"/>
              <a:t> </a:t>
            </a:r>
            <a:r>
              <a:rPr lang="en-US" dirty="0" smtClean="0"/>
              <a:t>= 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552819" y="4977209"/>
            <a:ext cx="1263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1,1        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2,1   </a:t>
            </a: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1,2       </a:t>
            </a:r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2,2</a:t>
            </a:r>
            <a:endParaRPr lang="en-US" dirty="0"/>
          </a:p>
        </p:txBody>
      </p:sp>
      <p:sp>
        <p:nvSpPr>
          <p:cNvPr id="40" name="Rounded Rectangular Callout 39"/>
          <p:cNvSpPr/>
          <p:nvPr/>
        </p:nvSpPr>
        <p:spPr>
          <a:xfrm>
            <a:off x="90956" y="4368855"/>
            <a:ext cx="1815227" cy="869916"/>
          </a:xfrm>
          <a:prstGeom prst="wedgeRoundRectCallout">
            <a:avLst>
              <a:gd name="adj1" fmla="val 58896"/>
              <a:gd name="adj2" fmla="val 17741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sz="2200" dirty="0" smtClean="0">
                <a:solidFill>
                  <a:schemeClr val="bg2">
                    <a:lumMod val="25000"/>
                  </a:schemeClr>
                </a:solidFill>
              </a:rPr>
              <a:t>Equalities hold over </a:t>
            </a:r>
            <a:r>
              <a:rPr lang="en-US" sz="2200" b="1" dirty="0" smtClean="0">
                <a:solidFill>
                  <a:schemeClr val="bg2">
                    <a:lumMod val="25000"/>
                  </a:schemeClr>
                </a:solidFill>
              </a:rPr>
              <a:t>Q</a:t>
            </a:r>
            <a:endParaRPr lang="en-US" sz="2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519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/>
      <p:bldP spid="15" grpId="0" animBg="1"/>
      <p:bldP spid="16" grpId="0" animBg="1"/>
      <p:bldP spid="17" grpId="0"/>
      <p:bldP spid="18" grpId="0" animBg="1"/>
      <p:bldP spid="19" grpId="0" animBg="1"/>
      <p:bldP spid="20" grpId="0"/>
      <p:bldP spid="21" grpId="0"/>
      <p:bldP spid="22" grpId="0"/>
      <p:bldP spid="23" grpId="0"/>
      <p:bldP spid="28" grpId="0" animBg="1"/>
      <p:bldP spid="29" grpId="0" animBg="1"/>
      <p:bldP spid="30" grpId="0"/>
      <p:bldP spid="31" grpId="0" animBg="1"/>
      <p:bldP spid="32" grpId="0" animBg="1"/>
      <p:bldP spid="33" grpId="0"/>
      <p:bldP spid="34" grpId="0" animBg="1"/>
      <p:bldP spid="35" grpId="0" animBg="1"/>
      <p:bldP spid="36" grpId="0"/>
      <p:bldP spid="37" grpId="0"/>
      <p:bldP spid="38" grpId="0"/>
      <p:bldP spid="39" grpId="0"/>
      <p:bldP spid="4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low level zero encodings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234224"/>
          </a:xfrm>
        </p:spPr>
        <p:txBody>
          <a:bodyPr>
            <a:normAutofit fontScale="47500" lnSpcReduction="20000"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421677" y="2431089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5883444" y="2437439"/>
            <a:ext cx="490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2101656" y="2361239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W’</a:t>
            </a:r>
            <a:r>
              <a:rPr lang="en-US" sz="2400" baseline="-25000" dirty="0" smtClean="0"/>
              <a:t>   </a:t>
            </a:r>
            <a:r>
              <a:rPr lang="en-US" sz="2400" dirty="0" smtClean="0"/>
              <a:t>=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923541" y="2366458"/>
            <a:ext cx="498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51576" y="2360108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C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456542" y="3720489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5891825" y="3726839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1701959" y="3663533"/>
            <a:ext cx="13683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(W’)</a:t>
            </a:r>
            <a:r>
              <a:rPr lang="en-US" sz="2400" b="1" baseline="30000" dirty="0" smtClean="0"/>
              <a:t>-1</a:t>
            </a:r>
            <a:r>
              <a:rPr lang="en-US" sz="2400" baseline="-25000" dirty="0" smtClean="0"/>
              <a:t>   </a:t>
            </a:r>
            <a:r>
              <a:rPr lang="en-US" sz="2400" dirty="0" smtClean="0"/>
              <a:t>= 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6234192" y="3664390"/>
            <a:ext cx="754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sz="2400" b="1" baseline="30000" dirty="0" smtClean="0">
                <a:solidFill>
                  <a:schemeClr val="bg2">
                    <a:lumMod val="50000"/>
                  </a:schemeClr>
                </a:solidFill>
              </a:rPr>
              <a:t>-1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926886" y="3685283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C</a:t>
            </a:r>
            <a:r>
              <a:rPr lang="en-US" sz="2400" b="1" baseline="30000" dirty="0" smtClean="0">
                <a:solidFill>
                  <a:schemeClr val="bg2">
                    <a:lumMod val="50000"/>
                  </a:schemeClr>
                </a:solidFill>
              </a:rPr>
              <a:t>-1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0" name="Left Bracket 19"/>
          <p:cNvSpPr/>
          <p:nvPr/>
        </p:nvSpPr>
        <p:spPr>
          <a:xfrm>
            <a:off x="3843810" y="3453603"/>
            <a:ext cx="127000" cy="84048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Right Bracket 20"/>
          <p:cNvSpPr/>
          <p:nvPr/>
        </p:nvSpPr>
        <p:spPr>
          <a:xfrm>
            <a:off x="5682010" y="3461963"/>
            <a:ext cx="125726" cy="849444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813710" y="3450517"/>
            <a:ext cx="20704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α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CF543F"/>
                </a:solidFill>
              </a:rPr>
              <a:t>b’</a:t>
            </a:r>
            <a:r>
              <a:rPr lang="en-US" baseline="-25000" dirty="0" smtClean="0">
                <a:solidFill>
                  <a:srgbClr val="CF543F"/>
                </a:solidFill>
              </a:rPr>
              <a:t>1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/g</a:t>
            </a:r>
            <a:r>
              <a:rPr lang="en-US" baseline="-25000" dirty="0" smtClean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en-US" baseline="-25000" dirty="0" smtClean="0">
                <a:solidFill>
                  <a:srgbClr val="CF543F"/>
                </a:solidFill>
              </a:rPr>
              <a:t>         </a:t>
            </a:r>
            <a:r>
              <a:rPr lang="en-US" dirty="0"/>
              <a:t>0</a:t>
            </a:r>
            <a:endParaRPr lang="en-US" baseline="-25000" dirty="0" smtClean="0">
              <a:solidFill>
                <a:srgbClr val="9DA03F"/>
              </a:solidFill>
            </a:endParaRP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>
                <a:solidFill>
                  <a:srgbClr val="9DA03F"/>
                </a:solidFill>
              </a:rPr>
              <a:t>      </a:t>
            </a:r>
            <a:r>
              <a:rPr lang="en-US" dirty="0" smtClean="0"/>
              <a:t>0</a:t>
            </a:r>
            <a:r>
              <a:rPr lang="en-US" dirty="0" smtClean="0">
                <a:solidFill>
                  <a:srgbClr val="9DA03F"/>
                </a:solidFill>
              </a:rPr>
              <a:t>      </a:t>
            </a:r>
            <a:r>
              <a:rPr lang="en-US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>
                <a:solidFill>
                  <a:schemeClr val="accent2"/>
                </a:solidFill>
              </a:rPr>
              <a:t>b’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g</a:t>
            </a:r>
            <a:r>
              <a:rPr lang="en-US" baseline="-25000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r>
              <a:rPr lang="en-US" baseline="-25000" dirty="0" smtClean="0">
                <a:solidFill>
                  <a:srgbClr val="9DA03F"/>
                </a:solidFill>
              </a:rPr>
              <a:t>  </a:t>
            </a:r>
            <a:endParaRPr lang="en-US" dirty="0"/>
          </a:p>
        </p:txBody>
      </p:sp>
      <p:sp>
        <p:nvSpPr>
          <p:cNvPr id="24" name="Left Bracket 23"/>
          <p:cNvSpPr/>
          <p:nvPr/>
        </p:nvSpPr>
        <p:spPr>
          <a:xfrm>
            <a:off x="3843810" y="2219752"/>
            <a:ext cx="127000" cy="84048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5" name="Right Bracket 24"/>
          <p:cNvSpPr/>
          <p:nvPr/>
        </p:nvSpPr>
        <p:spPr>
          <a:xfrm>
            <a:off x="5619145" y="2228112"/>
            <a:ext cx="125726" cy="849444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801137" y="2207177"/>
            <a:ext cx="20704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α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CF543F"/>
                </a:solidFill>
              </a:rPr>
              <a:t>b</a:t>
            </a:r>
            <a:r>
              <a:rPr lang="en-US" baseline="-25000" dirty="0" smtClean="0">
                <a:solidFill>
                  <a:srgbClr val="CF543F"/>
                </a:solidFill>
              </a:rPr>
              <a:t>1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/g</a:t>
            </a:r>
            <a:r>
              <a:rPr lang="en-US" baseline="-25000" dirty="0" smtClean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en-US" baseline="-25000" dirty="0" smtClean="0">
                <a:solidFill>
                  <a:srgbClr val="CF543F"/>
                </a:solidFill>
              </a:rPr>
              <a:t>         </a:t>
            </a:r>
            <a:r>
              <a:rPr lang="en-US" dirty="0"/>
              <a:t>0</a:t>
            </a:r>
            <a:endParaRPr lang="en-US" baseline="-25000" dirty="0" smtClean="0">
              <a:solidFill>
                <a:srgbClr val="9DA03F"/>
              </a:solidFill>
            </a:endParaRP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>
                <a:solidFill>
                  <a:srgbClr val="9DA03F"/>
                </a:solidFill>
              </a:rPr>
              <a:t>      </a:t>
            </a:r>
            <a:r>
              <a:rPr lang="en-US" dirty="0" smtClean="0"/>
              <a:t>0</a:t>
            </a:r>
            <a:r>
              <a:rPr lang="en-US" dirty="0" smtClean="0">
                <a:solidFill>
                  <a:srgbClr val="9DA03F"/>
                </a:solidFill>
              </a:rPr>
              <a:t>      </a:t>
            </a:r>
            <a:r>
              <a:rPr lang="en-US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g</a:t>
            </a:r>
            <a:r>
              <a:rPr lang="en-US" baseline="-25000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r>
              <a:rPr lang="en-US" baseline="-25000" dirty="0" smtClean="0">
                <a:solidFill>
                  <a:srgbClr val="9DA03F"/>
                </a:solidFill>
              </a:rPr>
              <a:t>  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960941" y="5060363"/>
            <a:ext cx="2006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 </a:t>
            </a:r>
            <a:r>
              <a:rPr lang="en-US" sz="2400" dirty="0" smtClean="0"/>
              <a:t>× </a:t>
            </a:r>
            <a:r>
              <a:rPr lang="en-US" sz="2400" b="1" dirty="0" smtClean="0"/>
              <a:t>(W’)</a:t>
            </a:r>
            <a:r>
              <a:rPr lang="en-US" sz="2400" b="1" baseline="30000" dirty="0" smtClean="0"/>
              <a:t>-1</a:t>
            </a:r>
            <a:r>
              <a:rPr lang="en-US" sz="2400" baseline="-25000" dirty="0" smtClean="0"/>
              <a:t>   </a:t>
            </a:r>
            <a:r>
              <a:rPr lang="en-US" sz="2400" dirty="0" smtClean="0"/>
              <a:t>= </a:t>
            </a:r>
            <a:endParaRPr lang="en-US" sz="2400" dirty="0"/>
          </a:p>
        </p:txBody>
      </p:sp>
      <p:sp>
        <p:nvSpPr>
          <p:cNvPr id="28" name="Left Bracket 27"/>
          <p:cNvSpPr/>
          <p:nvPr/>
        </p:nvSpPr>
        <p:spPr>
          <a:xfrm>
            <a:off x="3762503" y="4619916"/>
            <a:ext cx="127000" cy="1315421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9" name="Right Bracket 28"/>
          <p:cNvSpPr/>
          <p:nvPr/>
        </p:nvSpPr>
        <p:spPr>
          <a:xfrm>
            <a:off x="5778347" y="4619917"/>
            <a:ext cx="125727" cy="1315421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837686" y="4751290"/>
            <a:ext cx="22352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F543F"/>
                </a:solidFill>
              </a:rPr>
              <a:t>b</a:t>
            </a:r>
            <a:r>
              <a:rPr lang="en-US" sz="2400" baseline="-25000" dirty="0" smtClean="0">
                <a:solidFill>
                  <a:srgbClr val="CF543F"/>
                </a:solidFill>
              </a:rPr>
              <a:t>1</a:t>
            </a:r>
            <a:r>
              <a:rPr lang="en-US" sz="2400" dirty="0" smtClean="0">
                <a:solidFill>
                  <a:srgbClr val="CF543F"/>
                </a:solidFill>
              </a:rPr>
              <a:t>/b’</a:t>
            </a:r>
            <a:r>
              <a:rPr lang="en-US" sz="2400" baseline="-25000" dirty="0" smtClean="0">
                <a:solidFill>
                  <a:srgbClr val="CF543F"/>
                </a:solidFill>
              </a:rPr>
              <a:t>1        </a:t>
            </a:r>
            <a:r>
              <a:rPr lang="en-US" sz="2400" dirty="0"/>
              <a:t>0</a:t>
            </a:r>
            <a:endParaRPr lang="en-US" sz="2400" baseline="-25000" dirty="0" smtClean="0">
              <a:solidFill>
                <a:srgbClr val="9DA03F"/>
              </a:solidFill>
            </a:endParaRPr>
          </a:p>
          <a:p>
            <a:endParaRPr lang="en-US" sz="2400" baseline="-25000" dirty="0">
              <a:solidFill>
                <a:srgbClr val="9DA03F"/>
              </a:solidFill>
            </a:endParaRPr>
          </a:p>
          <a:p>
            <a:r>
              <a:rPr lang="en-US" sz="2400" dirty="0" smtClean="0">
                <a:solidFill>
                  <a:srgbClr val="9DA03F"/>
                </a:solidFill>
              </a:rPr>
              <a:t>    </a:t>
            </a:r>
            <a:r>
              <a:rPr lang="en-US" sz="2400" dirty="0" smtClean="0"/>
              <a:t>0</a:t>
            </a:r>
            <a:r>
              <a:rPr lang="en-US" sz="2400" dirty="0" smtClean="0">
                <a:solidFill>
                  <a:srgbClr val="9DA03F"/>
                </a:solidFill>
              </a:rPr>
              <a:t>      </a:t>
            </a:r>
            <a:r>
              <a:rPr lang="en-US" sz="2400" dirty="0" smtClean="0">
                <a:solidFill>
                  <a:schemeClr val="accent2"/>
                </a:solidFill>
              </a:rPr>
              <a:t>b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2</a:t>
            </a:r>
            <a:r>
              <a:rPr lang="en-US" sz="2400" dirty="0" smtClean="0">
                <a:solidFill>
                  <a:schemeClr val="accent2"/>
                </a:solidFill>
              </a:rPr>
              <a:t>/b’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2</a:t>
            </a:r>
            <a:r>
              <a:rPr lang="en-US" sz="2400" baseline="-25000" dirty="0" smtClean="0">
                <a:solidFill>
                  <a:srgbClr val="9DA03F"/>
                </a:solidFill>
              </a:rPr>
              <a:t>  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3346239" y="5071821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2848103" y="5007190"/>
            <a:ext cx="498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524753" y="500084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sz="2400" b="1" baseline="30000" dirty="0" smtClean="0">
                <a:solidFill>
                  <a:schemeClr val="bg2">
                    <a:lumMod val="50000"/>
                  </a:schemeClr>
                </a:solidFill>
              </a:rPr>
              <a:t>-1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6006129" y="5047788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35" name="Rounded Rectangular Callout 34"/>
          <p:cNvSpPr/>
          <p:nvPr/>
        </p:nvSpPr>
        <p:spPr>
          <a:xfrm>
            <a:off x="619038" y="5821321"/>
            <a:ext cx="1815227" cy="869916"/>
          </a:xfrm>
          <a:prstGeom prst="wedgeRoundRectCallout">
            <a:avLst>
              <a:gd name="adj1" fmla="val 29804"/>
              <a:gd name="adj2" fmla="val -71881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sz="2200" dirty="0">
                <a:solidFill>
                  <a:schemeClr val="bg2">
                    <a:lumMod val="25000"/>
                  </a:schemeClr>
                </a:solidFill>
              </a:rPr>
              <a:t>c</a:t>
            </a:r>
            <a:r>
              <a:rPr lang="en-US" sz="2200" dirty="0" smtClean="0">
                <a:solidFill>
                  <a:schemeClr val="bg2">
                    <a:lumMod val="25000"/>
                  </a:schemeClr>
                </a:solidFill>
              </a:rPr>
              <a:t>ompute eigenvalues</a:t>
            </a:r>
            <a:endParaRPr lang="en-US" sz="2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069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 animBg="1"/>
      <p:bldP spid="29" grpId="0" animBg="1"/>
      <p:bldP spid="30" grpId="0"/>
      <p:bldP spid="31" grpId="0"/>
      <p:bldP spid="32" grpId="0"/>
      <p:bldP spid="33" grpId="0"/>
      <p:bldP spid="34" grpId="0"/>
      <p:bldP spid="3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monomials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Attack extension #2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873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[BWZ14] immunization of [CLT13]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6116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Encoding (m</a:t>
            </a:r>
            <a:r>
              <a:rPr lang="en-US" baseline="-25000" dirty="0" smtClean="0"/>
              <a:t>1</a:t>
            </a:r>
            <a:r>
              <a:rPr lang="en-US" dirty="0" smtClean="0"/>
              <a:t>, m</a:t>
            </a:r>
            <a:r>
              <a:rPr lang="en-US" baseline="-25000" dirty="0" smtClean="0"/>
              <a:t>2</a:t>
            </a:r>
            <a:r>
              <a:rPr lang="en-US" dirty="0" smtClean="0"/>
              <a:t>) is (a, a’):</a:t>
            </a:r>
          </a:p>
          <a:p>
            <a:pPr lvl="1"/>
            <a:r>
              <a:rPr lang="en-US" dirty="0"/>
              <a:t>α, </a:t>
            </a:r>
            <a:r>
              <a:rPr lang="en-US" dirty="0" smtClean="0"/>
              <a:t>β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  <a:r>
              <a:rPr lang="en-US" dirty="0"/>
              <a:t> β</a:t>
            </a:r>
            <a:r>
              <a:rPr lang="en-US" baseline="-25000" dirty="0"/>
              <a:t>2</a:t>
            </a:r>
            <a:r>
              <a:rPr lang="en-US" dirty="0"/>
              <a:t>,</a:t>
            </a:r>
            <a:r>
              <a:rPr lang="en-US" dirty="0" smtClean="0"/>
              <a:t>β</a:t>
            </a:r>
            <a:r>
              <a:rPr lang="en-US" baseline="-25000" dirty="0" smtClean="0"/>
              <a:t>3</a:t>
            </a:r>
            <a:r>
              <a:rPr lang="en-US" dirty="0" smtClean="0"/>
              <a:t>,β</a:t>
            </a:r>
            <a:r>
              <a:rPr lang="en-US" baseline="-25000" dirty="0" smtClean="0"/>
              <a:t>4 </a:t>
            </a:r>
            <a:r>
              <a:rPr lang="en-US" dirty="0" smtClean="0"/>
              <a:t>- random</a:t>
            </a:r>
          </a:p>
          <a:p>
            <a:pPr lvl="1"/>
            <a:r>
              <a:rPr lang="en-US" dirty="0" smtClean="0"/>
              <a:t>a is a [CLT13] encoding of (m</a:t>
            </a:r>
            <a:r>
              <a:rPr lang="en-US" baseline="-25000" dirty="0" smtClean="0"/>
              <a:t>1</a:t>
            </a:r>
            <a:r>
              <a:rPr lang="en-US" dirty="0" smtClean="0"/>
              <a:t>, m</a:t>
            </a:r>
            <a:r>
              <a:rPr lang="en-US" baseline="-25000" dirty="0" smtClean="0"/>
              <a:t>2</a:t>
            </a:r>
            <a:r>
              <a:rPr lang="en-US" dirty="0" smtClean="0"/>
              <a:t>, α, β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  <a:endParaRPr lang="en-US" baseline="-25000" dirty="0" smtClean="0"/>
          </a:p>
          <a:p>
            <a:pPr lvl="1"/>
            <a:r>
              <a:rPr lang="en-US" dirty="0"/>
              <a:t>a</a:t>
            </a:r>
            <a:r>
              <a:rPr lang="en-US" dirty="0" smtClean="0"/>
              <a:t>’ is </a:t>
            </a:r>
            <a:r>
              <a:rPr lang="en-US" dirty="0"/>
              <a:t>a [CLT13] encoding of </a:t>
            </a:r>
            <a:r>
              <a:rPr lang="en-US" dirty="0" smtClean="0"/>
              <a:t>(β</a:t>
            </a:r>
            <a:r>
              <a:rPr lang="en-US" baseline="-25000" dirty="0"/>
              <a:t>2</a:t>
            </a:r>
            <a:r>
              <a:rPr lang="en-US" dirty="0" smtClean="0"/>
              <a:t>,β</a:t>
            </a:r>
            <a:r>
              <a:rPr lang="en-US" baseline="-25000" dirty="0"/>
              <a:t>3</a:t>
            </a:r>
            <a:r>
              <a:rPr lang="en-US" dirty="0" smtClean="0"/>
              <a:t>, </a:t>
            </a:r>
            <a:r>
              <a:rPr lang="en-US" dirty="0"/>
              <a:t>α,</a:t>
            </a:r>
            <a:r>
              <a:rPr lang="en-US" dirty="0" smtClean="0"/>
              <a:t>β</a:t>
            </a:r>
            <a:r>
              <a:rPr lang="en-US" baseline="-25000" dirty="0"/>
              <a:t>4</a:t>
            </a:r>
            <a:r>
              <a:rPr lang="en-US" dirty="0" smtClean="0"/>
              <a:t>)</a:t>
            </a:r>
            <a:endParaRPr lang="en-US" baseline="-25000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Encodings can be added and multiplied</a:t>
            </a:r>
          </a:p>
          <a:p>
            <a:pPr lvl="1"/>
            <a:endParaRPr lang="en-US" dirty="0"/>
          </a:p>
          <a:p>
            <a:r>
              <a:rPr lang="en-US" dirty="0" smtClean="0"/>
              <a:t>Zero-testing parameters</a:t>
            </a:r>
          </a:p>
          <a:p>
            <a:pPr lvl="1"/>
            <a:r>
              <a:rPr lang="en-US" dirty="0" smtClean="0"/>
              <a:t>[CLT13] zero test parameter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zt</a:t>
            </a:r>
            <a:endParaRPr lang="en-US" dirty="0" smtClean="0"/>
          </a:p>
          <a:p>
            <a:pPr lvl="1"/>
            <a:r>
              <a:rPr lang="en-US" dirty="0" err="1" smtClean="0"/>
              <a:t>t</a:t>
            </a:r>
            <a:r>
              <a:rPr lang="en-US" baseline="-25000" dirty="0" err="1" smtClean="0"/>
              <a:t>L</a:t>
            </a:r>
            <a:r>
              <a:rPr lang="en-US" dirty="0" smtClean="0"/>
              <a:t>: encoding of (1, 1, 1, 0)</a:t>
            </a:r>
            <a:endParaRPr lang="en-US" baseline="-25000" dirty="0" smtClean="0"/>
          </a:p>
          <a:p>
            <a:pPr lvl="1"/>
            <a:r>
              <a:rPr lang="en-US" dirty="0" err="1" smtClean="0"/>
              <a:t>t</a:t>
            </a:r>
            <a:r>
              <a:rPr lang="en-US" baseline="-25000" dirty="0" err="1" smtClean="0"/>
              <a:t>R</a:t>
            </a:r>
            <a:r>
              <a:rPr lang="en-US" dirty="0" smtClean="0"/>
              <a:t>: encoding of (0, 0, 1, 0)</a:t>
            </a:r>
            <a:endParaRPr lang="en-US" baseline="-25000" dirty="0" smtClean="0"/>
          </a:p>
          <a:p>
            <a:pPr marL="411480" lvl="1" indent="0">
              <a:buNone/>
            </a:pPr>
            <a:endParaRPr lang="en-US" baseline="-25000" dirty="0"/>
          </a:p>
          <a:p>
            <a:r>
              <a:rPr lang="en-US" dirty="0" smtClean="0"/>
              <a:t>Zero-testing (a, a’):</a:t>
            </a:r>
          </a:p>
          <a:p>
            <a:pPr marL="114300" indent="0" algn="ctr">
              <a:buNone/>
            </a:pPr>
            <a:r>
              <a:rPr lang="en-US" b="1" dirty="0" err="1" smtClean="0"/>
              <a:t>p</a:t>
            </a:r>
            <a:r>
              <a:rPr lang="en-US" b="1" baseline="-25000" dirty="0" err="1" smtClean="0"/>
              <a:t>zt</a:t>
            </a:r>
            <a:r>
              <a:rPr lang="en-US" b="1" baseline="-25000" dirty="0" smtClean="0"/>
              <a:t> </a:t>
            </a:r>
            <a:r>
              <a:rPr lang="en-US" b="1" dirty="0" smtClean="0"/>
              <a:t>(</a:t>
            </a:r>
            <a:r>
              <a:rPr lang="en-US" b="1" dirty="0" err="1" smtClean="0"/>
              <a:t>t</a:t>
            </a:r>
            <a:r>
              <a:rPr lang="en-US" b="1" baseline="-25000" dirty="0" err="1" smtClean="0"/>
              <a:t>L</a:t>
            </a:r>
            <a:r>
              <a:rPr lang="en-US" b="1" dirty="0" err="1" smtClean="0"/>
              <a:t>a</a:t>
            </a:r>
            <a:r>
              <a:rPr lang="en-US" b="1" dirty="0" smtClean="0"/>
              <a:t> – </a:t>
            </a:r>
            <a:r>
              <a:rPr lang="en-US" b="1" dirty="0" err="1" smtClean="0"/>
              <a:t>t</a:t>
            </a:r>
            <a:r>
              <a:rPr lang="en-US" b="1" baseline="-25000" dirty="0" err="1" smtClean="0"/>
              <a:t>R</a:t>
            </a:r>
            <a:r>
              <a:rPr lang="en-US" b="1" dirty="0" err="1" smtClean="0"/>
              <a:t>a</a:t>
            </a:r>
            <a:r>
              <a:rPr lang="en-US" b="1" dirty="0" smtClean="0"/>
              <a:t>’)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0106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monomials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 level zero can be obtained only in the form </a:t>
            </a:r>
          </a:p>
          <a:p>
            <a:pPr marL="114300" indent="0">
              <a:buNone/>
            </a:pPr>
            <a:r>
              <a:rPr lang="en-US" dirty="0" smtClean="0"/>
              <a:t>           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b="1" baseline="30000" dirty="0" err="1" smtClean="0"/>
              <a:t>.</a:t>
            </a:r>
            <a:r>
              <a:rPr lang="en-US" dirty="0" err="1" smtClean="0">
                <a:solidFill>
                  <a:schemeClr val="accent2"/>
                </a:solidFill>
              </a:rPr>
              <a:t>b</a:t>
            </a:r>
            <a:r>
              <a:rPr lang="en-US" b="1" baseline="30000" dirty="0" err="1" smtClean="0"/>
              <a:t>.</a:t>
            </a:r>
            <a:r>
              <a:rPr lang="en-US" dirty="0" err="1" smtClean="0">
                <a:solidFill>
                  <a:srgbClr val="9DA03F"/>
                </a:solidFill>
              </a:rPr>
              <a:t>c</a:t>
            </a:r>
            <a:r>
              <a:rPr lang="en-US" dirty="0" smtClean="0"/>
              <a:t> –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a’</a:t>
            </a:r>
            <a:r>
              <a:rPr lang="en-US" b="1" baseline="30000" dirty="0" err="1" smtClean="0"/>
              <a:t>.</a:t>
            </a:r>
            <a:r>
              <a:rPr lang="en-US" dirty="0" err="1" smtClean="0">
                <a:solidFill>
                  <a:schemeClr val="accent2"/>
                </a:solidFill>
              </a:rPr>
              <a:t>b’</a:t>
            </a:r>
            <a:r>
              <a:rPr lang="en-US" b="1" baseline="30000" dirty="0" err="1" smtClean="0"/>
              <a:t>.</a:t>
            </a:r>
            <a:r>
              <a:rPr lang="en-US" dirty="0" err="1" smtClean="0">
                <a:solidFill>
                  <a:srgbClr val="9DA03F"/>
                </a:solidFill>
              </a:rPr>
              <a:t>c</a:t>
            </a:r>
            <a:r>
              <a:rPr lang="en-US" dirty="0" smtClean="0">
                <a:solidFill>
                  <a:srgbClr val="9DA03F"/>
                </a:solidFill>
              </a:rPr>
              <a:t>’</a:t>
            </a:r>
            <a:endParaRPr lang="en-US" dirty="0" smtClean="0"/>
          </a:p>
          <a:p>
            <a:r>
              <a:rPr lang="en-US" dirty="0" smtClean="0"/>
              <a:t>Attack sets 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44603" y="3156277"/>
            <a:ext cx="4830107" cy="1012275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518314" y="4375150"/>
            <a:ext cx="4315740" cy="101945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Left Bracket 6"/>
          <p:cNvSpPr/>
          <p:nvPr/>
        </p:nvSpPr>
        <p:spPr>
          <a:xfrm>
            <a:off x="2372718" y="3238307"/>
            <a:ext cx="127000" cy="84048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ight Bracket 7"/>
          <p:cNvSpPr/>
          <p:nvPr/>
        </p:nvSpPr>
        <p:spPr>
          <a:xfrm>
            <a:off x="3355954" y="3246667"/>
            <a:ext cx="125726" cy="849444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330046" y="3225732"/>
            <a:ext cx="11516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</a:t>
            </a:r>
            <a:r>
              <a:rPr lang="en-US" baseline="-25000" dirty="0" err="1"/>
              <a:t>i</a:t>
            </a:r>
            <a:r>
              <a:rPr lang="en-US" baseline="-25000" dirty="0" smtClean="0">
                <a:solidFill>
                  <a:srgbClr val="CF543F"/>
                </a:solidFill>
              </a:rPr>
              <a:t>        </a:t>
            </a:r>
            <a:r>
              <a:rPr lang="en-US" dirty="0"/>
              <a:t>0</a:t>
            </a:r>
            <a:endParaRPr lang="en-US" baseline="-25000" dirty="0" smtClean="0">
              <a:solidFill>
                <a:srgbClr val="9DA03F"/>
              </a:solidFill>
            </a:endParaRP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>
                <a:solidFill>
                  <a:srgbClr val="9DA03F"/>
                </a:solidFill>
              </a:rPr>
              <a:t> </a:t>
            </a:r>
            <a:r>
              <a:rPr lang="en-US" dirty="0">
                <a:solidFill>
                  <a:srgbClr val="9DA03F"/>
                </a:solidFill>
              </a:rPr>
              <a:t> </a:t>
            </a:r>
            <a:r>
              <a:rPr lang="en-US" dirty="0" smtClean="0"/>
              <a:t>0</a:t>
            </a:r>
            <a:r>
              <a:rPr lang="en-US" dirty="0" smtClean="0">
                <a:solidFill>
                  <a:srgbClr val="9DA03F"/>
                </a:solidFill>
              </a:rPr>
              <a:t>     </a:t>
            </a:r>
            <a:r>
              <a:rPr lang="en-US" dirty="0" err="1" smtClean="0"/>
              <a:t>a’</a:t>
            </a:r>
            <a:r>
              <a:rPr lang="en-US" baseline="-25000" dirty="0" err="1" smtClean="0"/>
              <a:t>i</a:t>
            </a:r>
            <a:r>
              <a:rPr lang="en-US" baseline="-25000" dirty="0" smtClean="0">
                <a:solidFill>
                  <a:srgbClr val="9DA03F"/>
                </a:solidFill>
              </a:rPr>
              <a:t>  </a:t>
            </a:r>
            <a:endParaRPr lang="en-US" dirty="0"/>
          </a:p>
        </p:txBody>
      </p:sp>
      <p:sp>
        <p:nvSpPr>
          <p:cNvPr id="13" name="Left Bracket 12"/>
          <p:cNvSpPr/>
          <p:nvPr/>
        </p:nvSpPr>
        <p:spPr>
          <a:xfrm>
            <a:off x="2361669" y="4459582"/>
            <a:ext cx="127000" cy="84048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ight Bracket 13"/>
          <p:cNvSpPr/>
          <p:nvPr/>
        </p:nvSpPr>
        <p:spPr>
          <a:xfrm>
            <a:off x="3344905" y="4467942"/>
            <a:ext cx="125726" cy="849444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318997" y="4447007"/>
            <a:ext cx="11516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</a:t>
            </a:r>
            <a:r>
              <a:rPr lang="en-US" baseline="-25000" dirty="0" smtClean="0">
                <a:solidFill>
                  <a:srgbClr val="CF543F"/>
                </a:solidFill>
              </a:rPr>
              <a:t>        </a:t>
            </a:r>
            <a:r>
              <a:rPr lang="en-US" dirty="0"/>
              <a:t>0</a:t>
            </a:r>
            <a:endParaRPr lang="en-US" baseline="-25000" dirty="0" smtClean="0">
              <a:solidFill>
                <a:srgbClr val="9DA03F"/>
              </a:solidFill>
            </a:endParaRP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>
                <a:solidFill>
                  <a:srgbClr val="9DA03F"/>
                </a:solidFill>
              </a:rPr>
              <a:t> </a:t>
            </a:r>
            <a:r>
              <a:rPr lang="en-US" dirty="0">
                <a:solidFill>
                  <a:srgbClr val="9DA03F"/>
                </a:solidFill>
              </a:rPr>
              <a:t> </a:t>
            </a:r>
            <a:r>
              <a:rPr lang="en-US" dirty="0" smtClean="0"/>
              <a:t>0</a:t>
            </a:r>
            <a:r>
              <a:rPr lang="en-US" dirty="0" smtClean="0">
                <a:solidFill>
                  <a:srgbClr val="9DA03F"/>
                </a:solidFill>
              </a:rPr>
              <a:t>     </a:t>
            </a:r>
            <a:r>
              <a:rPr lang="en-US" dirty="0" smtClean="0"/>
              <a:t>b’</a:t>
            </a:r>
            <a:r>
              <a:rPr lang="en-US" baseline="-25000" dirty="0"/>
              <a:t>1</a:t>
            </a:r>
            <a:r>
              <a:rPr lang="en-US" baseline="-25000" dirty="0" smtClean="0">
                <a:solidFill>
                  <a:srgbClr val="9DA03F"/>
                </a:solidFill>
              </a:rPr>
              <a:t>  </a:t>
            </a:r>
            <a:endParaRPr lang="en-US" dirty="0"/>
          </a:p>
        </p:txBody>
      </p:sp>
      <p:sp>
        <p:nvSpPr>
          <p:cNvPr id="16" name="Left Bracket 15"/>
          <p:cNvSpPr/>
          <p:nvPr/>
        </p:nvSpPr>
        <p:spPr>
          <a:xfrm>
            <a:off x="4499079" y="4472157"/>
            <a:ext cx="127000" cy="84048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ight Bracket 16"/>
          <p:cNvSpPr/>
          <p:nvPr/>
        </p:nvSpPr>
        <p:spPr>
          <a:xfrm>
            <a:off x="5482315" y="4480517"/>
            <a:ext cx="125726" cy="849444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456407" y="4459582"/>
            <a:ext cx="11516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/>
              <a:t>2</a:t>
            </a:r>
            <a:r>
              <a:rPr lang="en-US" baseline="-25000" dirty="0" smtClean="0">
                <a:solidFill>
                  <a:srgbClr val="CF543F"/>
                </a:solidFill>
              </a:rPr>
              <a:t>        </a:t>
            </a:r>
            <a:r>
              <a:rPr lang="en-US" dirty="0"/>
              <a:t>0</a:t>
            </a:r>
            <a:endParaRPr lang="en-US" baseline="-25000" dirty="0" smtClean="0">
              <a:solidFill>
                <a:srgbClr val="9DA03F"/>
              </a:solidFill>
            </a:endParaRP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>
                <a:solidFill>
                  <a:srgbClr val="9DA03F"/>
                </a:solidFill>
              </a:rPr>
              <a:t> </a:t>
            </a:r>
            <a:r>
              <a:rPr lang="en-US" dirty="0">
                <a:solidFill>
                  <a:srgbClr val="9DA03F"/>
                </a:solidFill>
              </a:rPr>
              <a:t> </a:t>
            </a:r>
            <a:r>
              <a:rPr lang="en-US" dirty="0" smtClean="0"/>
              <a:t>0</a:t>
            </a:r>
            <a:r>
              <a:rPr lang="en-US" dirty="0" smtClean="0">
                <a:solidFill>
                  <a:srgbClr val="9DA03F"/>
                </a:solidFill>
              </a:rPr>
              <a:t>     </a:t>
            </a:r>
            <a:r>
              <a:rPr lang="en-US" dirty="0" smtClean="0"/>
              <a:t>b’</a:t>
            </a:r>
            <a:r>
              <a:rPr lang="en-US" baseline="-25000" dirty="0" smtClean="0"/>
              <a:t>2</a:t>
            </a:r>
            <a:r>
              <a:rPr lang="en-US" baseline="-25000" dirty="0" smtClean="0">
                <a:solidFill>
                  <a:srgbClr val="9DA03F"/>
                </a:solidFill>
              </a:rPr>
              <a:t> 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665180" y="3512335"/>
            <a:ext cx="653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i</a:t>
            </a:r>
            <a:r>
              <a:rPr lang="en-US" dirty="0" smtClean="0"/>
              <a:t> = 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831379" y="3217113"/>
            <a:ext cx="28073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= CRT(a</a:t>
            </a:r>
            <a:r>
              <a:rPr lang="en-US" baseline="-25000" dirty="0" smtClean="0"/>
              <a:t>i,1</a:t>
            </a:r>
            <a:r>
              <a:rPr lang="en-US" dirty="0" smtClean="0"/>
              <a:t>, a</a:t>
            </a:r>
            <a:r>
              <a:rPr lang="en-US" baseline="-25000" dirty="0" smtClean="0"/>
              <a:t>i,2</a:t>
            </a:r>
            <a:r>
              <a:rPr lang="en-US" dirty="0" smtClean="0"/>
              <a:t>)/z</a:t>
            </a:r>
          </a:p>
          <a:p>
            <a:endParaRPr lang="en-US" dirty="0"/>
          </a:p>
          <a:p>
            <a:r>
              <a:rPr lang="en-US" dirty="0" err="1"/>
              <a:t>a</a:t>
            </a:r>
            <a:r>
              <a:rPr lang="en-US" dirty="0" err="1" smtClean="0"/>
              <a:t>’</a:t>
            </a:r>
            <a:r>
              <a:rPr lang="en-US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= CRT(</a:t>
            </a:r>
            <a:r>
              <a:rPr lang="en-US" dirty="0" smtClean="0"/>
              <a:t>a’</a:t>
            </a:r>
            <a:r>
              <a:rPr lang="en-US" baseline="-25000" dirty="0" smtClean="0"/>
              <a:t>i</a:t>
            </a:r>
            <a:r>
              <a:rPr lang="en-US" baseline="-25000" dirty="0"/>
              <a:t>,1</a:t>
            </a:r>
            <a:r>
              <a:rPr lang="en-US" dirty="0"/>
              <a:t>, </a:t>
            </a:r>
            <a:r>
              <a:rPr lang="en-US" dirty="0" smtClean="0"/>
              <a:t>a’</a:t>
            </a:r>
            <a:r>
              <a:rPr lang="en-US" baseline="-25000" dirty="0" smtClean="0"/>
              <a:t>i</a:t>
            </a:r>
            <a:r>
              <a:rPr lang="en-US" baseline="-25000" dirty="0"/>
              <a:t>,2</a:t>
            </a:r>
            <a:r>
              <a:rPr lang="en-US" dirty="0"/>
              <a:t>)/z</a:t>
            </a:r>
          </a:p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666704" y="4683310"/>
            <a:ext cx="653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r>
              <a:rPr lang="en-US" dirty="0" smtClean="0"/>
              <a:t> = 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818211" y="4684810"/>
            <a:ext cx="653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B’ = </a:t>
            </a:r>
            <a:endParaRPr lang="en-US" dirty="0"/>
          </a:p>
        </p:txBody>
      </p:sp>
      <p:sp>
        <p:nvSpPr>
          <p:cNvPr id="23" name="Rounded Rectangle 22"/>
          <p:cNvSpPr/>
          <p:nvPr/>
        </p:nvSpPr>
        <p:spPr>
          <a:xfrm>
            <a:off x="1533554" y="5584752"/>
            <a:ext cx="4841156" cy="1012275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Left Bracket 23"/>
          <p:cNvSpPr/>
          <p:nvPr/>
        </p:nvSpPr>
        <p:spPr>
          <a:xfrm>
            <a:off x="2361669" y="5666782"/>
            <a:ext cx="127000" cy="84048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5" name="Right Bracket 24"/>
          <p:cNvSpPr/>
          <p:nvPr/>
        </p:nvSpPr>
        <p:spPr>
          <a:xfrm>
            <a:off x="3344905" y="5675142"/>
            <a:ext cx="125726" cy="849444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318997" y="5654207"/>
            <a:ext cx="11516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/>
              <a:t>i</a:t>
            </a:r>
            <a:r>
              <a:rPr lang="en-US" baseline="-25000" dirty="0" smtClean="0">
                <a:solidFill>
                  <a:srgbClr val="CF543F"/>
                </a:solidFill>
              </a:rPr>
              <a:t>        </a:t>
            </a:r>
            <a:r>
              <a:rPr lang="en-US" dirty="0"/>
              <a:t>0</a:t>
            </a:r>
            <a:endParaRPr lang="en-US" baseline="-25000" dirty="0" smtClean="0">
              <a:solidFill>
                <a:srgbClr val="9DA03F"/>
              </a:solidFill>
            </a:endParaRP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>
                <a:solidFill>
                  <a:srgbClr val="9DA03F"/>
                </a:solidFill>
              </a:rPr>
              <a:t> </a:t>
            </a:r>
            <a:r>
              <a:rPr lang="en-US" dirty="0">
                <a:solidFill>
                  <a:srgbClr val="9DA03F"/>
                </a:solidFill>
              </a:rPr>
              <a:t> </a:t>
            </a:r>
            <a:r>
              <a:rPr lang="en-US" dirty="0" smtClean="0"/>
              <a:t>0</a:t>
            </a:r>
            <a:r>
              <a:rPr lang="en-US" dirty="0" smtClean="0">
                <a:solidFill>
                  <a:srgbClr val="9DA03F"/>
                </a:solidFill>
              </a:rPr>
              <a:t>     </a:t>
            </a:r>
            <a:r>
              <a:rPr lang="en-US" dirty="0" err="1" smtClean="0"/>
              <a:t>c’</a:t>
            </a:r>
            <a:r>
              <a:rPr lang="en-US" baseline="-25000" dirty="0" err="1" smtClean="0"/>
              <a:t>i</a:t>
            </a:r>
            <a:r>
              <a:rPr lang="en-US" baseline="-25000" dirty="0" smtClean="0">
                <a:solidFill>
                  <a:srgbClr val="9DA03F"/>
                </a:solidFill>
              </a:rPr>
              <a:t>  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654131" y="5940810"/>
            <a:ext cx="653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</a:t>
            </a:r>
            <a:r>
              <a:rPr lang="en-US" baseline="-25000" dirty="0" err="1"/>
              <a:t>i</a:t>
            </a:r>
            <a:r>
              <a:rPr lang="en-US" dirty="0" smtClean="0"/>
              <a:t> = 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805637" y="5609902"/>
            <a:ext cx="28073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baseline="-25000" dirty="0" smtClean="0"/>
              <a:t>i</a:t>
            </a:r>
            <a:r>
              <a:rPr lang="en-US" dirty="0" smtClean="0"/>
              <a:t> = CRT(c</a:t>
            </a:r>
            <a:r>
              <a:rPr lang="en-US" baseline="-25000" dirty="0" smtClean="0"/>
              <a:t>i,1</a:t>
            </a:r>
            <a:r>
              <a:rPr lang="en-US" dirty="0" smtClean="0"/>
              <a:t>, c</a:t>
            </a:r>
            <a:r>
              <a:rPr lang="en-US" baseline="-25000" dirty="0" smtClean="0"/>
              <a:t>i,2</a:t>
            </a:r>
            <a:r>
              <a:rPr lang="en-US" dirty="0" smtClean="0"/>
              <a:t>)/z</a:t>
            </a:r>
          </a:p>
          <a:p>
            <a:endParaRPr lang="en-US" dirty="0"/>
          </a:p>
          <a:p>
            <a:r>
              <a:rPr lang="en-US" dirty="0" err="1" smtClean="0"/>
              <a:t>c’</a:t>
            </a:r>
            <a:r>
              <a:rPr lang="en-US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= CRT</a:t>
            </a:r>
            <a:r>
              <a:rPr lang="en-US" dirty="0" smtClean="0"/>
              <a:t>(</a:t>
            </a:r>
            <a:r>
              <a:rPr lang="en-US" dirty="0"/>
              <a:t>c</a:t>
            </a:r>
            <a:r>
              <a:rPr lang="en-US" dirty="0" smtClean="0"/>
              <a:t>’</a:t>
            </a:r>
            <a:r>
              <a:rPr lang="en-US" baseline="-25000" dirty="0" smtClean="0"/>
              <a:t>i</a:t>
            </a:r>
            <a:r>
              <a:rPr lang="en-US" baseline="-25000" dirty="0"/>
              <a:t>,1</a:t>
            </a:r>
            <a:r>
              <a:rPr lang="en-US" dirty="0"/>
              <a:t>, c</a:t>
            </a:r>
            <a:r>
              <a:rPr lang="en-US" dirty="0" smtClean="0"/>
              <a:t>’</a:t>
            </a:r>
            <a:r>
              <a:rPr lang="en-US" baseline="-25000" dirty="0" smtClean="0"/>
              <a:t>i</a:t>
            </a:r>
            <a:r>
              <a:rPr lang="en-US" baseline="-25000" dirty="0"/>
              <a:t>,2</a:t>
            </a:r>
            <a:r>
              <a:rPr lang="en-US" dirty="0"/>
              <a:t>)/z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25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/>
      <p:bldP spid="13" grpId="0" animBg="1"/>
      <p:bldP spid="14" grpId="0" animBg="1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 animBg="1"/>
      <p:bldP spid="24" grpId="0" animBg="1"/>
      <p:bldP spid="25" grpId="0" animBg="1"/>
      <p:bldP spid="26" grpId="0"/>
      <p:bldP spid="30" grpId="0"/>
      <p:bldP spid="3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monomials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523445"/>
          </a:xfrm>
        </p:spPr>
        <p:txBody>
          <a:bodyPr/>
          <a:lstStyle/>
          <a:p>
            <a:r>
              <a:rPr lang="en-US" dirty="0" err="1" smtClean="0"/>
              <a:t>W</a:t>
            </a:r>
            <a:r>
              <a:rPr lang="en-US" baseline="-25000" dirty="0" err="1" smtClean="0"/>
              <a:t>i,j</a:t>
            </a:r>
            <a:r>
              <a:rPr lang="en-US" dirty="0" smtClean="0"/>
              <a:t> =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zt</a:t>
            </a:r>
            <a:r>
              <a:rPr lang="en-US" dirty="0" smtClean="0"/>
              <a:t> </a:t>
            </a:r>
            <a:r>
              <a:rPr lang="en-US" sz="2600" dirty="0" smtClean="0"/>
              <a:t>(</a:t>
            </a:r>
            <a:r>
              <a:rPr lang="en-US" dirty="0" smtClean="0"/>
              <a:t>(A</a:t>
            </a:r>
            <a:r>
              <a:rPr lang="en-US" baseline="-25000" dirty="0" smtClean="0"/>
              <a:t>i</a:t>
            </a:r>
            <a:r>
              <a:rPr lang="en-US" dirty="0" smtClean="0"/>
              <a:t> × B ×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j</a:t>
            </a:r>
            <a:r>
              <a:rPr lang="en-US" dirty="0" smtClean="0"/>
              <a:t>)</a:t>
            </a:r>
            <a:r>
              <a:rPr lang="en-US" baseline="-25000" dirty="0" smtClean="0"/>
              <a:t> </a:t>
            </a:r>
            <a:r>
              <a:rPr lang="en-US" b="1" baseline="30000" dirty="0"/>
              <a:t>.</a:t>
            </a:r>
            <a:r>
              <a:rPr lang="en-US" dirty="0" smtClean="0"/>
              <a:t> [</a:t>
            </a:r>
            <a:r>
              <a:rPr lang="en-US" dirty="0" err="1" smtClean="0"/>
              <a:t>t</a:t>
            </a:r>
            <a:r>
              <a:rPr lang="en-US" baseline="-25000" dirty="0" err="1" smtClean="0"/>
              <a:t>L</a:t>
            </a:r>
            <a:r>
              <a:rPr lang="en-US" dirty="0" smtClean="0"/>
              <a:t>, -</a:t>
            </a:r>
            <a:r>
              <a:rPr lang="en-US" dirty="0" err="1" smtClean="0"/>
              <a:t>t</a:t>
            </a:r>
            <a:r>
              <a:rPr lang="en-US" baseline="-25000" dirty="0" err="1" smtClean="0"/>
              <a:t>R</a:t>
            </a:r>
            <a:r>
              <a:rPr lang="en-US" dirty="0" smtClean="0"/>
              <a:t>]</a:t>
            </a:r>
            <a:r>
              <a:rPr lang="en-US" sz="2600" dirty="0" smtClean="0"/>
              <a:t>)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Left Bracket 3"/>
          <p:cNvSpPr/>
          <p:nvPr/>
        </p:nvSpPr>
        <p:spPr>
          <a:xfrm>
            <a:off x="1327696" y="3145528"/>
            <a:ext cx="127000" cy="405130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Right Bracket 4"/>
          <p:cNvSpPr/>
          <p:nvPr/>
        </p:nvSpPr>
        <p:spPr>
          <a:xfrm>
            <a:off x="3376208" y="3141210"/>
            <a:ext cx="125726" cy="409448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358811" y="3132828"/>
            <a:ext cx="2168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9DA03F"/>
                </a:solidFill>
              </a:rPr>
              <a:t>a</a:t>
            </a:r>
            <a:r>
              <a:rPr lang="en-US" baseline="-25000" dirty="0" smtClean="0">
                <a:solidFill>
                  <a:srgbClr val="9DA03F"/>
                </a:solidFill>
              </a:rPr>
              <a:t>i,1 </a:t>
            </a:r>
            <a:r>
              <a:rPr lang="en-US" dirty="0" smtClean="0">
                <a:solidFill>
                  <a:srgbClr val="9DA03F"/>
                </a:solidFill>
              </a:rPr>
              <a:t>,</a:t>
            </a:r>
            <a:r>
              <a:rPr lang="en-US" baseline="-25000" dirty="0" smtClean="0">
                <a:solidFill>
                  <a:srgbClr val="9DA03F"/>
                </a:solidFill>
              </a:rPr>
              <a:t>  </a:t>
            </a:r>
            <a:r>
              <a:rPr lang="en-US" dirty="0" smtClean="0">
                <a:solidFill>
                  <a:srgbClr val="9DA03F"/>
                </a:solidFill>
              </a:rPr>
              <a:t>a’</a:t>
            </a:r>
            <a:r>
              <a:rPr lang="en-US" baseline="-25000" dirty="0" smtClean="0">
                <a:solidFill>
                  <a:srgbClr val="9DA03F"/>
                </a:solidFill>
              </a:rPr>
              <a:t>i,</a:t>
            </a:r>
            <a:r>
              <a:rPr lang="en-US" baseline="-25000" dirty="0">
                <a:solidFill>
                  <a:srgbClr val="9DA03F"/>
                </a:solidFill>
              </a:rPr>
              <a:t>1</a:t>
            </a:r>
            <a:r>
              <a:rPr lang="en-US" baseline="-25000" dirty="0" smtClean="0">
                <a:solidFill>
                  <a:srgbClr val="9DA03F"/>
                </a:solidFill>
              </a:rPr>
              <a:t> </a:t>
            </a:r>
            <a:r>
              <a:rPr lang="en-US" dirty="0">
                <a:solidFill>
                  <a:srgbClr val="9DA03F"/>
                </a:solidFill>
              </a:rPr>
              <a:t>, a</a:t>
            </a:r>
            <a:r>
              <a:rPr lang="en-US" baseline="-25000" dirty="0">
                <a:solidFill>
                  <a:srgbClr val="9DA03F"/>
                </a:solidFill>
              </a:rPr>
              <a:t>i,1 </a:t>
            </a:r>
            <a:r>
              <a:rPr lang="en-US" dirty="0">
                <a:solidFill>
                  <a:srgbClr val="9DA03F"/>
                </a:solidFill>
              </a:rPr>
              <a:t>,</a:t>
            </a:r>
            <a:r>
              <a:rPr lang="en-US" baseline="-25000" dirty="0">
                <a:solidFill>
                  <a:srgbClr val="9DA03F"/>
                </a:solidFill>
              </a:rPr>
              <a:t>  </a:t>
            </a:r>
            <a:r>
              <a:rPr lang="en-US" dirty="0">
                <a:solidFill>
                  <a:srgbClr val="9DA03F"/>
                </a:solidFill>
              </a:rPr>
              <a:t>a’</a:t>
            </a:r>
            <a:r>
              <a:rPr lang="en-US" baseline="-25000" dirty="0">
                <a:solidFill>
                  <a:srgbClr val="9DA03F"/>
                </a:solidFill>
              </a:rPr>
              <a:t>i,1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821483" y="2459023"/>
            <a:ext cx="665557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DA03F"/>
                </a:solidFill>
              </a:rPr>
              <a:t>c</a:t>
            </a:r>
            <a:r>
              <a:rPr lang="en-US" baseline="-25000" dirty="0">
                <a:solidFill>
                  <a:srgbClr val="9DA03F"/>
                </a:solidFill>
              </a:rPr>
              <a:t>i</a:t>
            </a:r>
            <a:r>
              <a:rPr lang="en-US" baseline="-25000" dirty="0" smtClean="0">
                <a:solidFill>
                  <a:srgbClr val="9DA03F"/>
                </a:solidFill>
              </a:rPr>
              <a:t>,1   </a:t>
            </a: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>
                <a:solidFill>
                  <a:srgbClr val="9DA03F"/>
                </a:solidFill>
              </a:rPr>
              <a:t>c</a:t>
            </a:r>
            <a:r>
              <a:rPr lang="en-US" dirty="0" smtClean="0">
                <a:solidFill>
                  <a:srgbClr val="9DA03F"/>
                </a:solidFill>
              </a:rPr>
              <a:t>’</a:t>
            </a:r>
            <a:r>
              <a:rPr lang="en-US" baseline="-25000" dirty="0" smtClean="0">
                <a:solidFill>
                  <a:srgbClr val="9DA03F"/>
                </a:solidFill>
              </a:rPr>
              <a:t>i,1</a:t>
            </a: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>
                <a:solidFill>
                  <a:srgbClr val="9DA03F"/>
                </a:solidFill>
              </a:rPr>
              <a:t>c</a:t>
            </a:r>
            <a:r>
              <a:rPr lang="en-US" baseline="-25000" dirty="0" smtClean="0">
                <a:solidFill>
                  <a:srgbClr val="9DA03F"/>
                </a:solidFill>
              </a:rPr>
              <a:t>i,2   </a:t>
            </a:r>
            <a:endParaRPr lang="en-US" baseline="-25000" dirty="0">
              <a:solidFill>
                <a:srgbClr val="9DA03F"/>
              </a:solidFill>
            </a:endParaRP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>
                <a:solidFill>
                  <a:srgbClr val="9DA03F"/>
                </a:solidFill>
              </a:rPr>
              <a:t>c</a:t>
            </a:r>
            <a:r>
              <a:rPr lang="en-US" dirty="0" smtClean="0">
                <a:solidFill>
                  <a:srgbClr val="9DA03F"/>
                </a:solidFill>
              </a:rPr>
              <a:t>’</a:t>
            </a:r>
            <a:r>
              <a:rPr lang="en-US" baseline="-25000" dirty="0" smtClean="0">
                <a:solidFill>
                  <a:srgbClr val="9DA03F"/>
                </a:solidFill>
              </a:rPr>
              <a:t>i</a:t>
            </a:r>
            <a:r>
              <a:rPr lang="en-US" baseline="-25000" dirty="0">
                <a:solidFill>
                  <a:srgbClr val="9DA03F"/>
                </a:solidFill>
              </a:rPr>
              <a:t>,2  </a:t>
            </a:r>
            <a:endParaRPr lang="en-US" dirty="0"/>
          </a:p>
        </p:txBody>
      </p:sp>
      <p:sp>
        <p:nvSpPr>
          <p:cNvPr id="8" name="Left Bracket 7"/>
          <p:cNvSpPr/>
          <p:nvPr/>
        </p:nvSpPr>
        <p:spPr>
          <a:xfrm>
            <a:off x="3786923" y="2414367"/>
            <a:ext cx="140335" cy="1953076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ight Bracket 8"/>
          <p:cNvSpPr/>
          <p:nvPr/>
        </p:nvSpPr>
        <p:spPr>
          <a:xfrm>
            <a:off x="6983055" y="2414367"/>
            <a:ext cx="125726" cy="1953076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738662" y="2428451"/>
            <a:ext cx="34786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α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CF543F"/>
                </a:solidFill>
              </a:rPr>
              <a:t>b</a:t>
            </a:r>
            <a:r>
              <a:rPr lang="en-US" baseline="-25000" dirty="0" smtClean="0">
                <a:solidFill>
                  <a:srgbClr val="CF543F"/>
                </a:solidFill>
              </a:rPr>
              <a:t>1,1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/g</a:t>
            </a:r>
            <a:r>
              <a:rPr lang="en-US" baseline="-25000" dirty="0" smtClean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en-US" baseline="-25000" dirty="0" smtClean="0">
                <a:solidFill>
                  <a:srgbClr val="CF543F"/>
                </a:solidFill>
              </a:rPr>
              <a:t>          </a:t>
            </a:r>
            <a:r>
              <a:rPr lang="en-US" dirty="0" smtClean="0"/>
              <a:t>                 </a:t>
            </a:r>
            <a:endParaRPr lang="en-US" baseline="-25000" dirty="0" smtClean="0">
              <a:solidFill>
                <a:srgbClr val="9DA03F"/>
              </a:solidFill>
            </a:endParaRPr>
          </a:p>
          <a:p>
            <a:endParaRPr lang="en-US" baseline="-25000" dirty="0">
              <a:solidFill>
                <a:srgbClr val="9DA03F"/>
              </a:solidFill>
            </a:endParaRPr>
          </a:p>
          <a:p>
            <a:r>
              <a:rPr lang="en-US" dirty="0" smtClean="0">
                <a:solidFill>
                  <a:srgbClr val="9DA03F"/>
                </a:solidFill>
              </a:rPr>
              <a:t>         </a:t>
            </a:r>
            <a:r>
              <a:rPr lang="en-US" dirty="0">
                <a:solidFill>
                  <a:srgbClr val="4E501F"/>
                </a:solidFill>
              </a:rPr>
              <a:t>-</a:t>
            </a:r>
            <a:r>
              <a:rPr lang="en-US" dirty="0" smtClean="0"/>
              <a:t>α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chemeClr val="accent2"/>
                </a:solidFill>
              </a:rPr>
              <a:t>b’</a:t>
            </a:r>
            <a:r>
              <a:rPr lang="en-US" baseline="-25000" dirty="0" smtClean="0">
                <a:solidFill>
                  <a:schemeClr val="accent2"/>
                </a:solidFill>
              </a:rPr>
              <a:t>1,1</a:t>
            </a:r>
            <a:r>
              <a:rPr lang="en-US" baseline="-25000" dirty="0" smtClean="0">
                <a:solidFill>
                  <a:srgbClr val="9DA03F"/>
                </a:solidFill>
              </a:rPr>
              <a:t>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/g</a:t>
            </a:r>
            <a:r>
              <a:rPr lang="en-US" baseline="-25000" dirty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en-US" baseline="-25000" dirty="0" smtClean="0">
                <a:solidFill>
                  <a:srgbClr val="9DA03F"/>
                </a:solidFill>
              </a:rPr>
              <a:t>       </a:t>
            </a:r>
            <a:r>
              <a:rPr lang="en-US" dirty="0" smtClean="0">
                <a:solidFill>
                  <a:srgbClr val="4E501F"/>
                </a:solidFill>
              </a:rPr>
              <a:t>       </a:t>
            </a:r>
          </a:p>
          <a:p>
            <a:endParaRPr lang="en-US" dirty="0" smtClean="0">
              <a:solidFill>
                <a:srgbClr val="4E501F"/>
              </a:solidFill>
            </a:endParaRPr>
          </a:p>
          <a:p>
            <a:r>
              <a:rPr lang="en-US" dirty="0">
                <a:solidFill>
                  <a:srgbClr val="9DA03F"/>
                </a:solidFill>
              </a:rPr>
              <a:t> </a:t>
            </a:r>
            <a:r>
              <a:rPr lang="en-US" dirty="0" smtClean="0">
                <a:solidFill>
                  <a:srgbClr val="9DA03F"/>
                </a:solidFill>
              </a:rPr>
              <a:t>               </a:t>
            </a:r>
            <a:r>
              <a:rPr lang="en-US" dirty="0" smtClean="0">
                <a:solidFill>
                  <a:srgbClr val="4E501F"/>
                </a:solidFill>
              </a:rPr>
              <a:t>    </a:t>
            </a:r>
            <a:r>
              <a:rPr lang="en-US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baseline="-25000" dirty="0" smtClean="0">
                <a:solidFill>
                  <a:schemeClr val="accent2"/>
                </a:solidFill>
              </a:rPr>
              <a:t>1,2</a:t>
            </a:r>
            <a:r>
              <a:rPr lang="en-US" baseline="-25000" dirty="0" smtClean="0">
                <a:solidFill>
                  <a:srgbClr val="9DA03F"/>
                </a:solidFill>
              </a:rPr>
              <a:t>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g</a:t>
            </a:r>
            <a:r>
              <a:rPr lang="en-US" baseline="-25000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r>
              <a:rPr lang="en-US" dirty="0" smtClean="0">
                <a:solidFill>
                  <a:srgbClr val="4E501F"/>
                </a:solidFill>
              </a:rPr>
              <a:t>   </a:t>
            </a:r>
          </a:p>
          <a:p>
            <a:endParaRPr lang="en-US" dirty="0">
              <a:solidFill>
                <a:srgbClr val="4E501F"/>
              </a:solidFill>
            </a:endParaRPr>
          </a:p>
          <a:p>
            <a:r>
              <a:rPr lang="en-US" dirty="0">
                <a:solidFill>
                  <a:srgbClr val="9DA03F"/>
                </a:solidFill>
              </a:rPr>
              <a:t> 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9DA03F"/>
                </a:solidFill>
              </a:rPr>
              <a:t>               </a:t>
            </a:r>
            <a:r>
              <a:rPr lang="en-US" dirty="0" smtClean="0">
                <a:solidFill>
                  <a:srgbClr val="4E501F"/>
                </a:solidFill>
              </a:rPr>
              <a:t>             -</a:t>
            </a:r>
            <a:r>
              <a:rPr lang="en-US" dirty="0"/>
              <a:t>α</a:t>
            </a:r>
            <a:r>
              <a:rPr lang="en-US" baseline="-25000" dirty="0"/>
              <a:t>2</a:t>
            </a:r>
            <a:r>
              <a:rPr lang="en-US" dirty="0">
                <a:solidFill>
                  <a:schemeClr val="accent2"/>
                </a:solidFill>
              </a:rPr>
              <a:t>b</a:t>
            </a:r>
            <a:r>
              <a:rPr lang="en-US" dirty="0" smtClean="0">
                <a:solidFill>
                  <a:schemeClr val="accent2"/>
                </a:solidFill>
              </a:rPr>
              <a:t>’</a:t>
            </a:r>
            <a:r>
              <a:rPr lang="en-US" baseline="-25000" dirty="0" smtClean="0">
                <a:solidFill>
                  <a:schemeClr val="accent2"/>
                </a:solidFill>
              </a:rPr>
              <a:t>1,2</a:t>
            </a:r>
            <a:r>
              <a:rPr lang="en-US" baseline="-25000" dirty="0" smtClean="0">
                <a:solidFill>
                  <a:srgbClr val="9DA03F"/>
                </a:solidFill>
              </a:rPr>
              <a:t>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g</a:t>
            </a:r>
            <a:r>
              <a:rPr lang="en-US" baseline="-25000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endParaRPr lang="en-US" dirty="0">
              <a:solidFill>
                <a:srgbClr val="4E501F"/>
              </a:solidFill>
            </a:endParaRPr>
          </a:p>
        </p:txBody>
      </p:sp>
      <p:sp>
        <p:nvSpPr>
          <p:cNvPr id="11" name="Left Bracket 10"/>
          <p:cNvSpPr/>
          <p:nvPr/>
        </p:nvSpPr>
        <p:spPr>
          <a:xfrm>
            <a:off x="7821399" y="2428451"/>
            <a:ext cx="127000" cy="1938992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ight Bracket 11"/>
          <p:cNvSpPr/>
          <p:nvPr/>
        </p:nvSpPr>
        <p:spPr>
          <a:xfrm>
            <a:off x="8237326" y="2414367"/>
            <a:ext cx="125726" cy="1953076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509342" y="3127510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7217302" y="3113778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407708" y="3150846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W</a:t>
            </a:r>
            <a:r>
              <a:rPr lang="en-US" baseline="-25000" dirty="0" err="1" smtClean="0"/>
              <a:t>i,j</a:t>
            </a:r>
            <a:r>
              <a:rPr lang="en-US" baseline="-25000" dirty="0" smtClean="0"/>
              <a:t> </a:t>
            </a:r>
            <a:r>
              <a:rPr lang="en-US" dirty="0" smtClean="0"/>
              <a:t>= </a:t>
            </a:r>
            <a:endParaRPr lang="en-US" dirty="0"/>
          </a:p>
        </p:txBody>
      </p:sp>
      <p:sp>
        <p:nvSpPr>
          <p:cNvPr id="16" name="Rounded Rectangular Callout 15"/>
          <p:cNvSpPr/>
          <p:nvPr/>
        </p:nvSpPr>
        <p:spPr>
          <a:xfrm>
            <a:off x="1454696" y="3663611"/>
            <a:ext cx="1815227" cy="869916"/>
          </a:xfrm>
          <a:prstGeom prst="wedgeRoundRectCallout">
            <a:avLst>
              <a:gd name="adj1" fmla="val 63744"/>
              <a:gd name="adj2" fmla="val -22733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sz="2200" dirty="0" smtClean="0">
                <a:solidFill>
                  <a:schemeClr val="bg2">
                    <a:lumMod val="25000"/>
                  </a:schemeClr>
                </a:solidFill>
              </a:rPr>
              <a:t>Increased </a:t>
            </a:r>
          </a:p>
          <a:p>
            <a:r>
              <a:rPr lang="en-US" sz="2200" dirty="0" smtClean="0">
                <a:solidFill>
                  <a:schemeClr val="bg2">
                    <a:lumMod val="25000"/>
                  </a:schemeClr>
                </a:solidFill>
              </a:rPr>
              <a:t>dimension</a:t>
            </a:r>
            <a:endParaRPr lang="en-US" sz="2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60941" y="5487913"/>
            <a:ext cx="2006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 </a:t>
            </a:r>
            <a:r>
              <a:rPr lang="en-US" sz="2400" dirty="0" smtClean="0"/>
              <a:t>× </a:t>
            </a:r>
            <a:r>
              <a:rPr lang="en-US" sz="2400" b="1" dirty="0" smtClean="0"/>
              <a:t>(W’)</a:t>
            </a:r>
            <a:r>
              <a:rPr lang="en-US" sz="2400" b="1" baseline="30000" dirty="0" smtClean="0"/>
              <a:t>-1</a:t>
            </a:r>
            <a:r>
              <a:rPr lang="en-US" sz="2400" baseline="-25000" dirty="0" smtClean="0"/>
              <a:t>   </a:t>
            </a:r>
            <a:r>
              <a:rPr lang="en-US" sz="2400" dirty="0" smtClean="0"/>
              <a:t>= </a:t>
            </a:r>
            <a:endParaRPr lang="en-US" sz="2400" dirty="0"/>
          </a:p>
        </p:txBody>
      </p:sp>
      <p:sp>
        <p:nvSpPr>
          <p:cNvPr id="18" name="Left Bracket 17"/>
          <p:cNvSpPr/>
          <p:nvPr/>
        </p:nvSpPr>
        <p:spPr>
          <a:xfrm>
            <a:off x="3762503" y="4690413"/>
            <a:ext cx="127000" cy="1961673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ight Bracket 18"/>
          <p:cNvSpPr/>
          <p:nvPr/>
        </p:nvSpPr>
        <p:spPr>
          <a:xfrm>
            <a:off x="7098512" y="4671385"/>
            <a:ext cx="125727" cy="1980701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51819" y="4621085"/>
            <a:ext cx="3713362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F543F"/>
                </a:solidFill>
              </a:rPr>
              <a:t>b</a:t>
            </a:r>
            <a:r>
              <a:rPr lang="en-US" sz="2000" baseline="-25000" dirty="0" smtClean="0">
                <a:solidFill>
                  <a:srgbClr val="CF543F"/>
                </a:solidFill>
              </a:rPr>
              <a:t>1,1</a:t>
            </a:r>
            <a:r>
              <a:rPr lang="en-US" sz="2000" dirty="0" smtClean="0">
                <a:solidFill>
                  <a:srgbClr val="CF543F"/>
                </a:solidFill>
              </a:rPr>
              <a:t>/b</a:t>
            </a:r>
            <a:r>
              <a:rPr lang="en-US" sz="2000" baseline="-25000" dirty="0" smtClean="0">
                <a:solidFill>
                  <a:srgbClr val="CF543F"/>
                </a:solidFill>
              </a:rPr>
              <a:t>2,1        </a:t>
            </a:r>
            <a:endParaRPr lang="en-US" sz="2000" baseline="-25000" dirty="0" smtClean="0">
              <a:solidFill>
                <a:srgbClr val="9DA03F"/>
              </a:solidFill>
            </a:endParaRPr>
          </a:p>
          <a:p>
            <a:endParaRPr lang="en-US" sz="2000" baseline="-25000" dirty="0">
              <a:solidFill>
                <a:srgbClr val="9DA03F"/>
              </a:solidFill>
            </a:endParaRPr>
          </a:p>
          <a:p>
            <a:r>
              <a:rPr lang="en-US" sz="2000" dirty="0" smtClean="0">
                <a:solidFill>
                  <a:srgbClr val="9DA03F"/>
                </a:solidFill>
              </a:rPr>
              <a:t>       </a:t>
            </a:r>
            <a:r>
              <a:rPr lang="en-US" sz="2000" dirty="0" smtClean="0">
                <a:solidFill>
                  <a:srgbClr val="CF543F"/>
                </a:solidFill>
              </a:rPr>
              <a:t>b’</a:t>
            </a:r>
            <a:r>
              <a:rPr lang="en-US" sz="2000" baseline="-25000" dirty="0" smtClean="0">
                <a:solidFill>
                  <a:srgbClr val="CF543F"/>
                </a:solidFill>
              </a:rPr>
              <a:t>1,1</a:t>
            </a:r>
            <a:r>
              <a:rPr lang="en-US" sz="2000" dirty="0">
                <a:solidFill>
                  <a:srgbClr val="CF543F"/>
                </a:solidFill>
              </a:rPr>
              <a:t>/</a:t>
            </a:r>
            <a:r>
              <a:rPr lang="en-US" sz="2000" dirty="0" smtClean="0">
                <a:solidFill>
                  <a:srgbClr val="CF543F"/>
                </a:solidFill>
              </a:rPr>
              <a:t>b’</a:t>
            </a:r>
            <a:r>
              <a:rPr lang="en-US" sz="2000" baseline="-25000" dirty="0" smtClean="0">
                <a:solidFill>
                  <a:srgbClr val="CF543F"/>
                </a:solidFill>
              </a:rPr>
              <a:t>2,1</a:t>
            </a:r>
            <a:r>
              <a:rPr lang="en-US" sz="2000" baseline="-25000" dirty="0" smtClean="0">
                <a:solidFill>
                  <a:srgbClr val="9DA03F"/>
                </a:solidFill>
              </a:rPr>
              <a:t>  </a:t>
            </a:r>
          </a:p>
          <a:p>
            <a:r>
              <a:rPr lang="en-US" sz="2000" baseline="-25000" dirty="0" smtClean="0">
                <a:solidFill>
                  <a:srgbClr val="9DA03F"/>
                </a:solidFill>
              </a:rPr>
              <a:t> </a:t>
            </a:r>
            <a:r>
              <a:rPr lang="en-US" sz="2000" dirty="0" smtClean="0">
                <a:solidFill>
                  <a:srgbClr val="9DA03F"/>
                </a:solidFill>
              </a:rPr>
              <a:t>                 </a:t>
            </a:r>
          </a:p>
          <a:p>
            <a:r>
              <a:rPr lang="en-US" sz="2000" dirty="0" smtClean="0">
                <a:solidFill>
                  <a:srgbClr val="CF543F"/>
                </a:solidFill>
              </a:rPr>
              <a:t>                  b</a:t>
            </a:r>
            <a:r>
              <a:rPr lang="en-US" sz="2000" baseline="-25000" dirty="0" smtClean="0">
                <a:solidFill>
                  <a:srgbClr val="CF543F"/>
                </a:solidFill>
              </a:rPr>
              <a:t>1,2</a:t>
            </a:r>
            <a:r>
              <a:rPr lang="en-US" sz="2000" dirty="0" smtClean="0">
                <a:solidFill>
                  <a:srgbClr val="CF543F"/>
                </a:solidFill>
              </a:rPr>
              <a:t>/b</a:t>
            </a:r>
            <a:r>
              <a:rPr lang="en-US" sz="2000" baseline="-25000" dirty="0" smtClean="0">
                <a:solidFill>
                  <a:srgbClr val="CF543F"/>
                </a:solidFill>
              </a:rPr>
              <a:t>2,2        </a:t>
            </a:r>
            <a:endParaRPr lang="en-US" sz="2000" baseline="-25000" dirty="0">
              <a:solidFill>
                <a:srgbClr val="9DA03F"/>
              </a:solidFill>
            </a:endParaRPr>
          </a:p>
          <a:p>
            <a:endParaRPr lang="en-US" sz="2000" baseline="-25000" dirty="0">
              <a:solidFill>
                <a:srgbClr val="9DA03F"/>
              </a:solidFill>
            </a:endParaRPr>
          </a:p>
          <a:p>
            <a:r>
              <a:rPr lang="en-US" sz="2000" dirty="0">
                <a:solidFill>
                  <a:srgbClr val="9DA03F"/>
                </a:solidFill>
              </a:rPr>
              <a:t>       </a:t>
            </a:r>
            <a:r>
              <a:rPr lang="en-US" sz="2000" dirty="0" smtClean="0">
                <a:solidFill>
                  <a:srgbClr val="9DA03F"/>
                </a:solidFill>
              </a:rPr>
              <a:t>                    </a:t>
            </a:r>
            <a:r>
              <a:rPr lang="en-US" sz="2000" dirty="0" smtClean="0">
                <a:solidFill>
                  <a:srgbClr val="CF543F"/>
                </a:solidFill>
              </a:rPr>
              <a:t>b’</a:t>
            </a:r>
            <a:r>
              <a:rPr lang="en-US" sz="2000" baseline="-25000" dirty="0" smtClean="0">
                <a:solidFill>
                  <a:srgbClr val="CF543F"/>
                </a:solidFill>
              </a:rPr>
              <a:t>1,2</a:t>
            </a:r>
            <a:r>
              <a:rPr lang="en-US" sz="2000" dirty="0" smtClean="0">
                <a:solidFill>
                  <a:srgbClr val="CF543F"/>
                </a:solidFill>
              </a:rPr>
              <a:t>/</a:t>
            </a:r>
            <a:r>
              <a:rPr lang="en-US" sz="2000" dirty="0">
                <a:solidFill>
                  <a:srgbClr val="CF543F"/>
                </a:solidFill>
              </a:rPr>
              <a:t>b’</a:t>
            </a:r>
            <a:r>
              <a:rPr lang="en-US" sz="2000" baseline="-25000" dirty="0" smtClean="0">
                <a:solidFill>
                  <a:srgbClr val="CF543F"/>
                </a:solidFill>
              </a:rPr>
              <a:t>2,2</a:t>
            </a:r>
            <a:r>
              <a:rPr lang="en-US" sz="2000" baseline="-25000" dirty="0" smtClean="0">
                <a:solidFill>
                  <a:srgbClr val="9DA03F"/>
                </a:solidFill>
              </a:rPr>
              <a:t>  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3346239" y="5499371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2848103" y="5434740"/>
            <a:ext cx="498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970648" y="542839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sz="2400" b="1" baseline="30000" dirty="0" smtClean="0">
                <a:solidFill>
                  <a:schemeClr val="bg2">
                    <a:lumMod val="50000"/>
                  </a:schemeClr>
                </a:solidFill>
              </a:rPr>
              <a:t>-1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452024" y="5475338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95538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/>
      <p:bldP spid="7" grpId="0"/>
      <p:bldP spid="8" grpId="0" animBg="1"/>
      <p:bldP spid="9" grpId="0" animBg="1"/>
      <p:bldP spid="10" grpId="0"/>
      <p:bldP spid="11" grpId="0" animBg="1"/>
      <p:bldP spid="12" grpId="0" animBg="1"/>
      <p:bldP spid="13" grpId="0"/>
      <p:bldP spid="14" grpId="0"/>
      <p:bldP spid="15" grpId="0"/>
      <p:bldP spid="16" grpId="0" animBg="1"/>
      <p:bldP spid="17" grpId="0"/>
      <p:bldP spid="18" grpId="0" animBg="1"/>
      <p:bldP spid="19" grpId="0" animBg="1"/>
      <p:bldP spid="20" grpId="0"/>
      <p:bldP spid="21" grpId="0"/>
      <p:bldP spid="22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MMAPS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Bilinear maps: </a:t>
            </a:r>
          </a:p>
          <a:p>
            <a:pPr lvl="1"/>
            <a:r>
              <a:rPr lang="en-US" dirty="0" smtClean="0"/>
              <a:t>identity-based encryption (IBE), </a:t>
            </a:r>
          </a:p>
          <a:p>
            <a:pPr lvl="1"/>
            <a:r>
              <a:rPr lang="en-US" dirty="0" smtClean="0"/>
              <a:t>attribute-based encryption for formulas (ABE), </a:t>
            </a:r>
          </a:p>
          <a:p>
            <a:pPr lvl="1"/>
            <a:r>
              <a:rPr lang="en-US" dirty="0" smtClean="0"/>
              <a:t>predicate encryption (simple predicates), </a:t>
            </a:r>
          </a:p>
          <a:p>
            <a:pPr lvl="1"/>
            <a:r>
              <a:rPr lang="en-US" dirty="0" smtClean="0"/>
              <a:t>efficient non-interactive zero-knowledge proofs…</a:t>
            </a:r>
          </a:p>
          <a:p>
            <a:endParaRPr lang="en-US" dirty="0"/>
          </a:p>
          <a:p>
            <a:r>
              <a:rPr lang="en-US" dirty="0" err="1" smtClean="0"/>
              <a:t>Multilinear</a:t>
            </a:r>
            <a:r>
              <a:rPr lang="en-US" dirty="0" smtClean="0"/>
              <a:t> maps [</a:t>
            </a:r>
            <a:r>
              <a:rPr lang="en-US" dirty="0" smtClean="0"/>
              <a:t>BS03</a:t>
            </a:r>
            <a:r>
              <a:rPr lang="en-US" dirty="0" smtClean="0"/>
              <a:t>]:  </a:t>
            </a:r>
          </a:p>
          <a:p>
            <a:pPr lvl="1"/>
            <a:r>
              <a:rPr lang="en-US" dirty="0" smtClean="0"/>
              <a:t>one round n-way </a:t>
            </a:r>
            <a:r>
              <a:rPr lang="en-US" dirty="0" err="1" smtClean="0"/>
              <a:t>Diffie</a:t>
            </a:r>
            <a:r>
              <a:rPr lang="en-US" dirty="0" smtClean="0"/>
              <a:t>-Hellman Key exchange, </a:t>
            </a:r>
          </a:p>
          <a:p>
            <a:pPr lvl="1"/>
            <a:r>
              <a:rPr lang="en-US" dirty="0" smtClean="0"/>
              <a:t>unique signatures and verifiable pseudorandom functions, </a:t>
            </a:r>
          </a:p>
          <a:p>
            <a:pPr lvl="1"/>
            <a:r>
              <a:rPr lang="en-US" dirty="0" smtClean="0"/>
              <a:t>broadcast encryption with short keys and transmissions</a:t>
            </a:r>
          </a:p>
          <a:p>
            <a:endParaRPr lang="en-US" dirty="0"/>
          </a:p>
          <a:p>
            <a:r>
              <a:rPr lang="en-US" dirty="0" smtClean="0"/>
              <a:t>Last few years – explosion of applications: </a:t>
            </a:r>
          </a:p>
          <a:p>
            <a:pPr lvl="1"/>
            <a:r>
              <a:rPr lang="en-US" dirty="0" smtClean="0"/>
              <a:t>functional encryption for all circuits, </a:t>
            </a:r>
          </a:p>
          <a:p>
            <a:pPr lvl="1"/>
            <a:r>
              <a:rPr lang="en-US" dirty="0" smtClean="0"/>
              <a:t>witness encryption, </a:t>
            </a:r>
          </a:p>
          <a:p>
            <a:pPr lvl="1"/>
            <a:r>
              <a:rPr lang="en-US" dirty="0" smtClean="0"/>
              <a:t>program obfuscation, …</a:t>
            </a:r>
          </a:p>
          <a:p>
            <a:endParaRPr lang="en-US" dirty="0"/>
          </a:p>
          <a:p>
            <a:r>
              <a:rPr lang="en-US" dirty="0" smtClean="0"/>
              <a:t>“</a:t>
            </a:r>
            <a:r>
              <a:rPr lang="en-US" i="1" dirty="0" smtClean="0"/>
              <a:t>We hope this ample motivation will eventually lead to an efficient construction for a cryptographic </a:t>
            </a:r>
            <a:r>
              <a:rPr lang="en-US" i="1" dirty="0" err="1" smtClean="0"/>
              <a:t>multilinear</a:t>
            </a:r>
            <a:r>
              <a:rPr lang="en-US" i="1" dirty="0" smtClean="0"/>
              <a:t> map. We</a:t>
            </a:r>
            <a:r>
              <a:rPr lang="en-US" i="1" dirty="0"/>
              <a:t> </a:t>
            </a:r>
            <a:r>
              <a:rPr lang="en-US" i="1" dirty="0" smtClean="0"/>
              <a:t>also give</a:t>
            </a:r>
            <a:r>
              <a:rPr lang="en-US" i="1" dirty="0"/>
              <a:t> </a:t>
            </a:r>
            <a:r>
              <a:rPr lang="en-US" i="1" dirty="0" smtClean="0"/>
              <a:t>evidence</a:t>
            </a:r>
            <a:r>
              <a:rPr lang="en-US" i="1" dirty="0"/>
              <a:t> </a:t>
            </a:r>
            <a:r>
              <a:rPr lang="en-US" i="1" dirty="0" smtClean="0"/>
              <a:t>that</a:t>
            </a:r>
            <a:r>
              <a:rPr lang="en-US" i="1" dirty="0"/>
              <a:t> </a:t>
            </a:r>
            <a:r>
              <a:rPr lang="en-US" i="1" dirty="0" smtClean="0"/>
              <a:t>such</a:t>
            </a:r>
            <a:r>
              <a:rPr lang="en-US" i="1" dirty="0"/>
              <a:t> </a:t>
            </a:r>
            <a:r>
              <a:rPr lang="en-US" i="1" dirty="0" smtClean="0"/>
              <a:t>maps</a:t>
            </a:r>
            <a:r>
              <a:rPr lang="en-US" i="1" dirty="0"/>
              <a:t> </a:t>
            </a:r>
            <a:r>
              <a:rPr lang="en-US" i="1" dirty="0" smtClean="0"/>
              <a:t>might</a:t>
            </a:r>
            <a:r>
              <a:rPr lang="en-US" i="1" dirty="0"/>
              <a:t> </a:t>
            </a:r>
            <a:r>
              <a:rPr lang="en-US" i="1" dirty="0" smtClean="0"/>
              <a:t>have</a:t>
            </a:r>
            <a:r>
              <a:rPr lang="en-US" i="1" dirty="0"/>
              <a:t> </a:t>
            </a:r>
            <a:r>
              <a:rPr lang="en-US" i="1" dirty="0" smtClean="0"/>
              <a:t>to</a:t>
            </a:r>
            <a:r>
              <a:rPr lang="en-US" i="1" dirty="0"/>
              <a:t> </a:t>
            </a:r>
            <a:r>
              <a:rPr lang="en-US" i="1" dirty="0" smtClean="0"/>
              <a:t>either</a:t>
            </a:r>
            <a:r>
              <a:rPr lang="en-US" i="1" dirty="0"/>
              <a:t> </a:t>
            </a:r>
            <a:r>
              <a:rPr lang="en-US" i="1" dirty="0" smtClean="0"/>
              <a:t>come</a:t>
            </a:r>
            <a:r>
              <a:rPr lang="en-US" i="1" dirty="0"/>
              <a:t> </a:t>
            </a:r>
            <a:r>
              <a:rPr lang="en-US" i="1" dirty="0" smtClean="0"/>
              <a:t>from</a:t>
            </a:r>
            <a:r>
              <a:rPr lang="en-US" i="1" dirty="0"/>
              <a:t> </a:t>
            </a:r>
            <a:r>
              <a:rPr lang="en-US" i="1" dirty="0" smtClean="0"/>
              <a:t>outside</a:t>
            </a:r>
            <a:r>
              <a:rPr lang="en-US" i="1" dirty="0"/>
              <a:t> </a:t>
            </a:r>
            <a:r>
              <a:rPr lang="en-US" i="1" dirty="0" smtClean="0"/>
              <a:t>the</a:t>
            </a:r>
            <a:r>
              <a:rPr lang="en-US" i="1" dirty="0"/>
              <a:t> </a:t>
            </a:r>
            <a:r>
              <a:rPr lang="en-US" i="1" dirty="0" smtClean="0"/>
              <a:t>realm</a:t>
            </a:r>
            <a:r>
              <a:rPr lang="en-US" i="1" dirty="0"/>
              <a:t> </a:t>
            </a:r>
            <a:r>
              <a:rPr lang="en-US" i="1" dirty="0" smtClean="0"/>
              <a:t>of algebraic geometry or occur</a:t>
            </a:r>
            <a:r>
              <a:rPr lang="en-US" i="1" dirty="0"/>
              <a:t> </a:t>
            </a:r>
            <a:r>
              <a:rPr lang="en-US" i="1" dirty="0" smtClean="0"/>
              <a:t>as</a:t>
            </a:r>
            <a:r>
              <a:rPr lang="en-US" i="1" dirty="0"/>
              <a:t> "</a:t>
            </a:r>
            <a:r>
              <a:rPr lang="en-US" i="1" dirty="0" smtClean="0"/>
              <a:t>unnatural” computable</a:t>
            </a:r>
            <a:r>
              <a:rPr lang="en-US" i="1" dirty="0"/>
              <a:t> </a:t>
            </a:r>
            <a:r>
              <a:rPr lang="en-US" i="1" dirty="0" smtClean="0"/>
              <a:t>maps</a:t>
            </a:r>
            <a:r>
              <a:rPr lang="en-US" i="1" dirty="0"/>
              <a:t> </a:t>
            </a:r>
            <a:r>
              <a:rPr lang="en-US" i="1" dirty="0" smtClean="0"/>
              <a:t>arising</a:t>
            </a:r>
            <a:r>
              <a:rPr lang="en-US" i="1" dirty="0"/>
              <a:t> </a:t>
            </a:r>
            <a:r>
              <a:rPr lang="en-US" i="1" dirty="0" smtClean="0"/>
              <a:t>from</a:t>
            </a:r>
            <a:r>
              <a:rPr lang="en-US" i="1" dirty="0"/>
              <a:t> </a:t>
            </a:r>
            <a:r>
              <a:rPr lang="en-US" i="1" dirty="0" smtClean="0"/>
              <a:t>geometry.</a:t>
            </a:r>
            <a:r>
              <a:rPr lang="en-US" dirty="0" smtClean="0"/>
              <a:t>” [</a:t>
            </a:r>
            <a:r>
              <a:rPr lang="en-US" dirty="0" smtClean="0"/>
              <a:t>BS03</a:t>
            </a:r>
            <a:r>
              <a:rPr lang="en-US" dirty="0" smtClean="0"/>
              <a:t>]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616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Encodings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Attack extension #3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214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[GGHZ14] fix for [CLT13]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699493"/>
          </a:xfrm>
        </p:spPr>
        <p:txBody>
          <a:bodyPr/>
          <a:lstStyle/>
          <a:p>
            <a:r>
              <a:rPr lang="en-US" dirty="0" smtClean="0"/>
              <a:t>Encoding of a value  m is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97492" y="4167538"/>
            <a:ext cx="2006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</a:t>
            </a:r>
            <a:r>
              <a:rPr lang="en-US" sz="2400" baseline="-25000" dirty="0" smtClean="0"/>
              <a:t>   </a:t>
            </a:r>
            <a:r>
              <a:rPr lang="en-US" sz="2400" dirty="0" smtClean="0"/>
              <a:t>= </a:t>
            </a:r>
            <a:endParaRPr lang="en-US" sz="2400" dirty="0"/>
          </a:p>
        </p:txBody>
      </p:sp>
      <p:sp>
        <p:nvSpPr>
          <p:cNvPr id="7" name="Left Bracket 6"/>
          <p:cNvSpPr/>
          <p:nvPr/>
        </p:nvSpPr>
        <p:spPr>
          <a:xfrm>
            <a:off x="3045842" y="3370038"/>
            <a:ext cx="127000" cy="1961673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ight Bracket 7"/>
          <p:cNvSpPr/>
          <p:nvPr/>
        </p:nvSpPr>
        <p:spPr>
          <a:xfrm>
            <a:off x="6520154" y="3351010"/>
            <a:ext cx="125727" cy="1980701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315253" y="4166421"/>
            <a:ext cx="629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×</a:t>
            </a:r>
            <a:endParaRPr lang="en-US" sz="2400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1942847" y="4139515"/>
            <a:ext cx="498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4E501F"/>
                </a:solidFill>
              </a:rPr>
              <a:t>T</a:t>
            </a:r>
            <a:r>
              <a:rPr lang="en-US" sz="2400" dirty="0" smtClean="0">
                <a:solidFill>
                  <a:srgbClr val="4E501F"/>
                </a:solidFill>
              </a:rPr>
              <a:t> </a:t>
            </a:r>
            <a:endParaRPr lang="en-US" sz="2400" dirty="0">
              <a:solidFill>
                <a:srgbClr val="4E501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67144" y="4158315"/>
            <a:ext cx="1698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4E501F"/>
                </a:solidFill>
              </a:rPr>
              <a:t>T</a:t>
            </a:r>
            <a:r>
              <a:rPr lang="en-US" sz="2400" b="1" baseline="30000" dirty="0" smtClean="0">
                <a:solidFill>
                  <a:srgbClr val="4E501F"/>
                </a:solidFill>
              </a:rPr>
              <a:t>-1  </a:t>
            </a:r>
            <a:r>
              <a:rPr lang="en-US" sz="2400" b="1" dirty="0" smtClean="0">
                <a:solidFill>
                  <a:srgbClr val="4E501F"/>
                </a:solidFill>
              </a:rPr>
              <a:t>mod x</a:t>
            </a:r>
            <a:r>
              <a:rPr lang="en-US" sz="2400" b="1" baseline="-25000" dirty="0" smtClean="0">
                <a:solidFill>
                  <a:srgbClr val="4E501F"/>
                </a:solidFill>
              </a:rPr>
              <a:t>0</a:t>
            </a:r>
            <a:r>
              <a:rPr lang="en-US" sz="2400" b="1" baseline="30000" dirty="0" smtClean="0">
                <a:solidFill>
                  <a:srgbClr val="4E501F"/>
                </a:solidFill>
              </a:rPr>
              <a:t> </a:t>
            </a:r>
            <a:r>
              <a:rPr lang="en-US" dirty="0" smtClean="0">
                <a:solidFill>
                  <a:srgbClr val="4E501F"/>
                </a:solidFill>
              </a:rPr>
              <a:t> </a:t>
            </a:r>
            <a:endParaRPr lang="en-US" dirty="0">
              <a:solidFill>
                <a:srgbClr val="4E501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73666" y="4154963"/>
            <a:ext cx="629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×</a:t>
            </a:r>
            <a:endParaRPr lang="en-US" sz="2400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3210561" y="3344556"/>
            <a:ext cx="37133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bg2">
                    <a:lumMod val="10000"/>
                  </a:schemeClr>
                </a:solidFill>
              </a:rPr>
              <a:t>Enc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($)   </a:t>
            </a:r>
            <a:r>
              <a:rPr lang="en-US" sz="2000" dirty="0" err="1" smtClean="0">
                <a:solidFill>
                  <a:schemeClr val="bg2">
                    <a:lumMod val="10000"/>
                  </a:schemeClr>
                </a:solidFill>
              </a:rPr>
              <a:t>Enc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(0)  …  </a:t>
            </a:r>
            <a:r>
              <a:rPr lang="en-US" sz="2000" dirty="0" err="1" smtClean="0">
                <a:solidFill>
                  <a:schemeClr val="bg2">
                    <a:lumMod val="10000"/>
                  </a:schemeClr>
                </a:solidFill>
              </a:rPr>
              <a:t>Enc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(0)</a:t>
            </a:r>
          </a:p>
          <a:p>
            <a:endParaRPr lang="en-US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sz="2000" dirty="0" err="1" smtClean="0">
                <a:solidFill>
                  <a:schemeClr val="bg2">
                    <a:lumMod val="10000"/>
                  </a:schemeClr>
                </a:solidFill>
              </a:rPr>
              <a:t>Enc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(0)   </a:t>
            </a:r>
            <a:r>
              <a:rPr lang="en-US" sz="2000" dirty="0" err="1" smtClean="0">
                <a:solidFill>
                  <a:schemeClr val="bg2">
                    <a:lumMod val="10000"/>
                  </a:schemeClr>
                </a:solidFill>
              </a:rPr>
              <a:t>Enc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($)  …  </a:t>
            </a:r>
            <a:r>
              <a:rPr lang="en-US" sz="2000" dirty="0" err="1" smtClean="0">
                <a:solidFill>
                  <a:schemeClr val="bg2">
                    <a:lumMod val="10000"/>
                  </a:schemeClr>
                </a:solidFill>
              </a:rPr>
              <a:t>Enc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(0)</a:t>
            </a:r>
          </a:p>
          <a:p>
            <a:endParaRPr lang="en-US" sz="2000" dirty="0">
              <a:solidFill>
                <a:schemeClr val="bg2">
                  <a:lumMod val="10000"/>
                </a:schemeClr>
              </a:solidFill>
            </a:endParaRPr>
          </a:p>
          <a:p>
            <a:endParaRPr lang="en-US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sz="2000" dirty="0" err="1" smtClean="0">
                <a:solidFill>
                  <a:schemeClr val="bg2">
                    <a:lumMod val="10000"/>
                  </a:schemeClr>
                </a:solidFill>
              </a:rPr>
              <a:t>Enc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(0)   </a:t>
            </a:r>
            <a:r>
              <a:rPr lang="en-US" sz="2000" dirty="0" err="1" smtClean="0">
                <a:solidFill>
                  <a:schemeClr val="bg2">
                    <a:lumMod val="10000"/>
                  </a:schemeClr>
                </a:solidFill>
              </a:rPr>
              <a:t>Enc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(0)  …  </a:t>
            </a:r>
            <a:r>
              <a:rPr lang="en-US" sz="2000" dirty="0" err="1" smtClean="0">
                <a:solidFill>
                  <a:schemeClr val="bg2">
                    <a:lumMod val="10000"/>
                  </a:schemeClr>
                </a:solidFill>
              </a:rPr>
              <a:t>Enc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(m)</a:t>
            </a:r>
            <a:endParaRPr lang="en-US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662299" y="4469219"/>
            <a:ext cx="0" cy="398906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964741" y="4469219"/>
            <a:ext cx="0" cy="398906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ular Callout 17"/>
          <p:cNvSpPr/>
          <p:nvPr/>
        </p:nvSpPr>
        <p:spPr>
          <a:xfrm>
            <a:off x="34146" y="4767525"/>
            <a:ext cx="2933173" cy="1225055"/>
          </a:xfrm>
          <a:prstGeom prst="wedgeRoundRectCallout">
            <a:avLst>
              <a:gd name="adj1" fmla="val 16465"/>
              <a:gd name="adj2" fmla="val -67168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Secret matrix;</a:t>
            </a:r>
          </a:p>
          <a:p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u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niformly random in Z</a:t>
            </a:r>
            <a:r>
              <a:rPr lang="en-US" sz="2000" baseline="-25000" dirty="0" smtClean="0">
                <a:solidFill>
                  <a:schemeClr val="bg2">
                    <a:lumMod val="25000"/>
                  </a:schemeClr>
                </a:solidFill>
              </a:rPr>
              <a:t>x0</a:t>
            </a:r>
            <a:r>
              <a:rPr lang="en-US" sz="2000" baseline="30000" dirty="0" smtClean="0">
                <a:solidFill>
                  <a:schemeClr val="bg2">
                    <a:lumMod val="25000"/>
                  </a:schemeClr>
                </a:solidFill>
              </a:rPr>
              <a:t>d×d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1115503" y="2452093"/>
            <a:ext cx="3860678" cy="791865"/>
          </a:xfrm>
          <a:prstGeom prst="wedgeRoundRectCallout">
            <a:avLst>
              <a:gd name="adj1" fmla="val 17897"/>
              <a:gd name="adj2" fmla="val 71406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CLT encoding of independent random value at level z 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Rounded Rectangular Callout 19"/>
          <p:cNvSpPr/>
          <p:nvPr/>
        </p:nvSpPr>
        <p:spPr>
          <a:xfrm>
            <a:off x="5344968" y="2428446"/>
            <a:ext cx="3506706" cy="791865"/>
          </a:xfrm>
          <a:prstGeom prst="wedgeRoundRectCallout">
            <a:avLst>
              <a:gd name="adj1" fmla="val -23430"/>
              <a:gd name="adj2" fmla="val 63466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CLT encoding of 0 at level z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5145424" y="5533772"/>
            <a:ext cx="3706250" cy="791865"/>
          </a:xfrm>
          <a:prstGeom prst="wedgeRoundRectCallout">
            <a:avLst>
              <a:gd name="adj1" fmla="val -21637"/>
              <a:gd name="adj2" fmla="val -71514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CLT encoding of m at level z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558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/>
      <p:bldP spid="10" grpId="0"/>
      <p:bldP spid="11" grpId="0"/>
      <p:bldP spid="12" grpId="0"/>
      <p:bldP spid="13" grpId="0"/>
      <p:bldP spid="18" grpId="0" animBg="1"/>
      <p:bldP spid="19" grpId="0" animBg="1"/>
      <p:bldP spid="20" grpId="0" animBg="1"/>
      <p:bldP spid="2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[GGHZ14] fix for [CLT13]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686800" cy="4373563"/>
          </a:xfrm>
        </p:spPr>
        <p:txBody>
          <a:bodyPr/>
          <a:lstStyle/>
          <a:p>
            <a:r>
              <a:rPr lang="en-US" dirty="0" smtClean="0"/>
              <a:t>Zero-test parameters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sz="2000" dirty="0" smtClean="0"/>
              <a:t>s =              [</a:t>
            </a:r>
            <a:r>
              <a:rPr lang="en-US" sz="2000" dirty="0" err="1"/>
              <a:t>Enc</a:t>
            </a:r>
            <a:r>
              <a:rPr lang="en-US" sz="2000" dirty="0" smtClean="0"/>
              <a:t>($) </a:t>
            </a:r>
            <a:r>
              <a:rPr lang="en-US" sz="2000" dirty="0"/>
              <a:t>… </a:t>
            </a:r>
            <a:r>
              <a:rPr lang="en-US" sz="2000" dirty="0" err="1"/>
              <a:t>Enc</a:t>
            </a:r>
            <a:r>
              <a:rPr lang="en-US" sz="2000" dirty="0" smtClean="0"/>
              <a:t>($) </a:t>
            </a:r>
            <a:r>
              <a:rPr lang="en-US" sz="2000" dirty="0" err="1"/>
              <a:t>Enc</a:t>
            </a:r>
            <a:r>
              <a:rPr lang="en-US" sz="2000" dirty="0" smtClean="0"/>
              <a:t>(0) </a:t>
            </a:r>
            <a:r>
              <a:rPr lang="en-US" sz="2000" dirty="0"/>
              <a:t>… </a:t>
            </a:r>
            <a:r>
              <a:rPr lang="en-US" sz="2000" dirty="0" err="1"/>
              <a:t>Enc</a:t>
            </a:r>
            <a:r>
              <a:rPr lang="en-US" sz="2000" dirty="0" smtClean="0"/>
              <a:t>(0) </a:t>
            </a:r>
            <a:r>
              <a:rPr lang="en-US" sz="2000" dirty="0" err="1"/>
              <a:t>Enc</a:t>
            </a:r>
            <a:r>
              <a:rPr lang="en-US" sz="2000" dirty="0"/>
              <a:t>($)</a:t>
            </a:r>
            <a:r>
              <a:rPr lang="en-US" sz="2000" dirty="0" smtClean="0"/>
              <a:t>]</a:t>
            </a:r>
            <a:r>
              <a:rPr lang="en-US" sz="2000" dirty="0"/>
              <a:t> </a:t>
            </a:r>
            <a:r>
              <a:rPr lang="en-US" sz="2000" dirty="0" smtClean="0"/>
              <a:t>× T</a:t>
            </a:r>
            <a:r>
              <a:rPr lang="en-US" sz="2000" baseline="30000" dirty="0" smtClean="0"/>
              <a:t>-1</a:t>
            </a:r>
            <a:r>
              <a:rPr lang="en-US" sz="2000" dirty="0" smtClean="0"/>
              <a:t> mod x</a:t>
            </a:r>
            <a:r>
              <a:rPr lang="en-US" sz="2000" baseline="-25000" dirty="0" smtClean="0"/>
              <a:t>0</a:t>
            </a:r>
          </a:p>
          <a:p>
            <a:pPr marL="114300" indent="0">
              <a:buNone/>
            </a:pPr>
            <a:r>
              <a:rPr lang="en-US" sz="2000" dirty="0" smtClean="0"/>
              <a:t>t = </a:t>
            </a:r>
            <a:r>
              <a:rPr lang="en-US" sz="2000" dirty="0" err="1" smtClean="0"/>
              <a:t>p</a:t>
            </a:r>
            <a:r>
              <a:rPr lang="en-US" sz="2000" baseline="-25000" dirty="0" err="1" smtClean="0"/>
              <a:t>zt</a:t>
            </a:r>
            <a:r>
              <a:rPr lang="en-US" sz="2000" dirty="0" smtClean="0"/>
              <a:t> </a:t>
            </a:r>
            <a:r>
              <a:rPr lang="en-US" sz="2000" b="1" baseline="30000" dirty="0" smtClean="0"/>
              <a:t>.</a:t>
            </a:r>
            <a:r>
              <a:rPr lang="en-US" sz="2000" dirty="0" smtClean="0"/>
              <a:t> T × [</a:t>
            </a:r>
            <a:r>
              <a:rPr lang="en-US" sz="2000" dirty="0" err="1" smtClean="0"/>
              <a:t>Enc</a:t>
            </a:r>
            <a:r>
              <a:rPr lang="en-US" sz="2000" dirty="0" smtClean="0"/>
              <a:t>(0) … </a:t>
            </a:r>
            <a:r>
              <a:rPr lang="en-US" sz="2000" dirty="0" err="1" smtClean="0"/>
              <a:t>Enc</a:t>
            </a:r>
            <a:r>
              <a:rPr lang="en-US" sz="2000" dirty="0"/>
              <a:t>(0</a:t>
            </a:r>
            <a:r>
              <a:rPr lang="en-US" sz="2000" dirty="0" smtClean="0"/>
              <a:t>) </a:t>
            </a:r>
            <a:r>
              <a:rPr lang="en-US" sz="2000" dirty="0" err="1" smtClean="0"/>
              <a:t>Enc</a:t>
            </a:r>
            <a:r>
              <a:rPr lang="en-US" sz="2000" dirty="0" smtClean="0"/>
              <a:t>($) </a:t>
            </a:r>
            <a:r>
              <a:rPr lang="en-US" sz="2000" dirty="0"/>
              <a:t>… </a:t>
            </a:r>
            <a:r>
              <a:rPr lang="en-US" sz="2000" dirty="0" err="1"/>
              <a:t>Enc</a:t>
            </a:r>
            <a:r>
              <a:rPr lang="en-US" sz="2000" dirty="0" smtClean="0"/>
              <a:t>($) </a:t>
            </a:r>
            <a:r>
              <a:rPr lang="en-US" sz="2000" dirty="0" err="1"/>
              <a:t>Enc</a:t>
            </a:r>
            <a:r>
              <a:rPr lang="en-US" sz="2000" dirty="0"/>
              <a:t>($)</a:t>
            </a:r>
            <a:r>
              <a:rPr lang="en-US" sz="2000" dirty="0" smtClean="0"/>
              <a:t>]</a:t>
            </a:r>
            <a:r>
              <a:rPr lang="en-US" sz="2000" baseline="30000" dirty="0" smtClean="0"/>
              <a:t>T             </a:t>
            </a:r>
            <a:r>
              <a:rPr lang="en-US" sz="2000" dirty="0"/>
              <a:t>mod x</a:t>
            </a:r>
            <a:r>
              <a:rPr lang="en-US" sz="2000" baseline="-25000" dirty="0"/>
              <a:t>0</a:t>
            </a:r>
            <a:endParaRPr lang="en-US" sz="2000" baseline="30000" dirty="0"/>
          </a:p>
          <a:p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Zero-testing </a:t>
            </a:r>
          </a:p>
          <a:p>
            <a:endParaRPr lang="en-US" dirty="0"/>
          </a:p>
          <a:p>
            <a:pPr marL="114300" indent="0">
              <a:buNone/>
            </a:pPr>
            <a:r>
              <a:rPr lang="en-US" dirty="0" smtClean="0"/>
              <a:t> s × C × t   mod x</a:t>
            </a:r>
            <a:r>
              <a:rPr lang="en-US" baseline="-25000" dirty="0" smtClean="0"/>
              <a:t>0</a:t>
            </a:r>
            <a:r>
              <a:rPr lang="en-US" dirty="0" smtClean="0"/>
              <a:t> = (</a:t>
            </a:r>
            <a:r>
              <a:rPr lang="en-US" dirty="0" err="1" smtClean="0"/>
              <a:t>Enc</a:t>
            </a:r>
            <a:r>
              <a:rPr lang="en-US" dirty="0" smtClean="0"/>
              <a:t>($)</a:t>
            </a:r>
            <a:r>
              <a:rPr lang="en-US" b="1" baseline="30000" dirty="0" smtClean="0"/>
              <a:t>.</a:t>
            </a:r>
            <a:r>
              <a:rPr lang="en-US" dirty="0" err="1" smtClean="0"/>
              <a:t>Enc</a:t>
            </a:r>
            <a:r>
              <a:rPr lang="en-US" dirty="0" smtClean="0"/>
              <a:t>(m)+</a:t>
            </a:r>
            <a:r>
              <a:rPr lang="en-US" dirty="0" err="1" smtClean="0"/>
              <a:t>Enc</a:t>
            </a:r>
            <a:r>
              <a:rPr lang="en-US" dirty="0" smtClean="0"/>
              <a:t>(0))</a:t>
            </a:r>
            <a:r>
              <a:rPr lang="en-US" b="1" baseline="30000" dirty="0" smtClean="0"/>
              <a:t>.</a:t>
            </a:r>
            <a:r>
              <a:rPr lang="en-US" dirty="0" err="1" smtClean="0"/>
              <a:t>p</a:t>
            </a:r>
            <a:r>
              <a:rPr lang="en-US" baseline="-25000" dirty="0" err="1" smtClean="0"/>
              <a:t>zt</a:t>
            </a:r>
            <a:r>
              <a:rPr lang="en-US" dirty="0" smtClean="0"/>
              <a:t>   mod x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2932506" y="3546948"/>
            <a:ext cx="3706250" cy="791865"/>
          </a:xfrm>
          <a:prstGeom prst="wedgeRoundRectCallout">
            <a:avLst>
              <a:gd name="adj1" fmla="val -21637"/>
              <a:gd name="adj2" fmla="val -71514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CLT encodings at level 0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3084906" y="4579587"/>
            <a:ext cx="3706250" cy="791865"/>
          </a:xfrm>
          <a:prstGeom prst="wedgeRoundRectCallout">
            <a:avLst>
              <a:gd name="adj1" fmla="val -34189"/>
              <a:gd name="adj2" fmla="val 69818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</a:rPr>
              <a:t>Whp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 small relative to x</a:t>
            </a:r>
            <a:r>
              <a:rPr lang="en-US" sz="2000" baseline="-25000" dirty="0" smtClean="0">
                <a:solidFill>
                  <a:schemeClr val="bg2">
                    <a:lumMod val="25000"/>
                  </a:schemeClr>
                </a:solidFill>
              </a:rPr>
              <a:t>0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 if C encodes 0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883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Encodings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59967"/>
          </a:xfrm>
        </p:spPr>
        <p:txBody>
          <a:bodyPr>
            <a:normAutofit/>
          </a:bodyPr>
          <a:lstStyle/>
          <a:p>
            <a:r>
              <a:rPr lang="en-US" dirty="0" smtClean="0"/>
              <a:t>Attack sets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W</a:t>
            </a:r>
            <a:r>
              <a:rPr lang="en-US" baseline="-25000" dirty="0" err="1" smtClean="0"/>
              <a:t>i,j</a:t>
            </a:r>
            <a:r>
              <a:rPr lang="en-US" dirty="0" smtClean="0"/>
              <a:t> = </a:t>
            </a:r>
            <a:r>
              <a:rPr lang="en-US" dirty="0"/>
              <a:t>s × </a:t>
            </a:r>
            <a:r>
              <a:rPr lang="en-US" dirty="0" smtClean="0"/>
              <a:t>A</a:t>
            </a:r>
            <a:r>
              <a:rPr lang="en-US" baseline="-25000" dirty="0" smtClean="0"/>
              <a:t>i</a:t>
            </a:r>
            <a:r>
              <a:rPr lang="en-US" dirty="0" smtClean="0"/>
              <a:t> × B</a:t>
            </a:r>
            <a:r>
              <a:rPr lang="en-US" baseline="-25000" dirty="0" smtClean="0"/>
              <a:t>0</a:t>
            </a:r>
            <a:r>
              <a:rPr lang="en-US" dirty="0" smtClean="0"/>
              <a:t> ×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j</a:t>
            </a:r>
            <a:r>
              <a:rPr lang="en-US" dirty="0" smtClean="0"/>
              <a:t> </a:t>
            </a:r>
            <a:r>
              <a:rPr lang="en-US" dirty="0"/>
              <a:t>× </a:t>
            </a:r>
            <a:r>
              <a:rPr lang="en-US" dirty="0" smtClean="0"/>
              <a:t>t = </a:t>
            </a:r>
            <a:r>
              <a:rPr lang="en-US" dirty="0"/>
              <a:t>s × </a:t>
            </a:r>
            <a:r>
              <a:rPr lang="en-US" dirty="0" smtClean="0"/>
              <a:t>T</a:t>
            </a:r>
            <a:r>
              <a:rPr lang="en-US" dirty="0"/>
              <a:t> × </a:t>
            </a:r>
            <a:r>
              <a:rPr lang="en-US" dirty="0" smtClean="0"/>
              <a:t>A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/>
              <a:t>× B</a:t>
            </a:r>
            <a:r>
              <a:rPr lang="en-US" baseline="-25000" dirty="0"/>
              <a:t>0</a:t>
            </a:r>
            <a:r>
              <a:rPr lang="en-US" dirty="0"/>
              <a:t> × </a:t>
            </a:r>
            <a:r>
              <a:rPr lang="en-US" dirty="0" err="1"/>
              <a:t>C</a:t>
            </a:r>
            <a:r>
              <a:rPr lang="en-US" baseline="-25000" dirty="0" err="1"/>
              <a:t>j</a:t>
            </a:r>
            <a:r>
              <a:rPr lang="en-US" dirty="0"/>
              <a:t>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× T</a:t>
            </a:r>
            <a:r>
              <a:rPr lang="en-US" baseline="30000" dirty="0">
                <a:solidFill>
                  <a:schemeClr val="bg2">
                    <a:lumMod val="25000"/>
                  </a:schemeClr>
                </a:solidFill>
              </a:rPr>
              <a:t>-</a:t>
            </a:r>
            <a:r>
              <a:rPr lang="en-US" baseline="30000" dirty="0" smtClean="0">
                <a:solidFill>
                  <a:schemeClr val="bg2">
                    <a:lumMod val="25000"/>
                  </a:schemeClr>
                </a:solidFill>
              </a:rPr>
              <a:t>1 </a:t>
            </a:r>
            <a:r>
              <a:rPr lang="en-US" dirty="0" smtClean="0"/>
              <a:t>× </a:t>
            </a:r>
            <a:r>
              <a:rPr lang="en-US" dirty="0"/>
              <a:t>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607439" y="2432050"/>
            <a:ext cx="5118100" cy="81176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A</a:t>
            </a:r>
            <a:r>
              <a:rPr lang="en-US" sz="2400" baseline="-25000" dirty="0" smtClean="0">
                <a:solidFill>
                  <a:schemeClr val="bg2">
                    <a:lumMod val="25000"/>
                  </a:schemeClr>
                </a:solidFill>
              </a:rPr>
              <a:t>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 = T × A</a:t>
            </a:r>
            <a:r>
              <a:rPr lang="en-US" sz="2400" baseline="-25000" dirty="0">
                <a:solidFill>
                  <a:schemeClr val="bg2">
                    <a:lumMod val="25000"/>
                  </a:schemeClr>
                </a:solidFill>
              </a:rPr>
              <a:t>i</a:t>
            </a:r>
            <a:r>
              <a:rPr lang="en-US" sz="2400" baseline="30000" dirty="0" smtClean="0">
                <a:solidFill>
                  <a:schemeClr val="bg2">
                    <a:lumMod val="25000"/>
                  </a:schemeClr>
                </a:solidFill>
              </a:rPr>
              <a:t>*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 × T</a:t>
            </a:r>
            <a:r>
              <a:rPr lang="en-US" sz="2400" baseline="30000" dirty="0" smtClean="0">
                <a:solidFill>
                  <a:schemeClr val="bg2">
                    <a:lumMod val="25000"/>
                  </a:schemeClr>
                </a:solidFill>
              </a:rPr>
              <a:t>-1 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  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</a:rPr>
              <a:t>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 ∈[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</a:rPr>
              <a:t>nd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]</a:t>
            </a:r>
            <a:endParaRPr lang="en-US" sz="2400" baseline="30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607439" y="3403600"/>
            <a:ext cx="5118100" cy="81176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B</a:t>
            </a:r>
            <a:r>
              <a:rPr lang="en-US" sz="2400" baseline="-25000" dirty="0" smtClean="0">
                <a:solidFill>
                  <a:schemeClr val="bg2">
                    <a:lumMod val="25000"/>
                  </a:schemeClr>
                </a:solidFill>
              </a:rPr>
              <a:t>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= T × 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B</a:t>
            </a:r>
            <a:r>
              <a:rPr lang="en-US" sz="2400" baseline="-25000" dirty="0" smtClean="0">
                <a:solidFill>
                  <a:schemeClr val="bg2">
                    <a:lumMod val="25000"/>
                  </a:schemeClr>
                </a:solidFill>
              </a:rPr>
              <a:t>i</a:t>
            </a:r>
            <a:r>
              <a:rPr lang="en-US" sz="2400" baseline="30000" dirty="0">
                <a:solidFill>
                  <a:schemeClr val="bg2">
                    <a:lumMod val="25000"/>
                  </a:schemeClr>
                </a:solidFill>
              </a:rPr>
              <a:t>*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 × T</a:t>
            </a:r>
            <a:r>
              <a:rPr lang="en-US" sz="2400" baseline="30000" dirty="0">
                <a:solidFill>
                  <a:schemeClr val="bg2">
                    <a:lumMod val="25000"/>
                  </a:schemeClr>
                </a:solidFill>
              </a:rPr>
              <a:t>-1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  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</a:rPr>
              <a:t>i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 ∈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[0,1]</a:t>
            </a:r>
            <a:endParaRPr lang="en-US" sz="2400" baseline="30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607439" y="4381500"/>
            <a:ext cx="5118100" cy="81176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</a:rPr>
              <a:t>C</a:t>
            </a:r>
            <a:r>
              <a:rPr lang="en-US" sz="2400" baseline="-25000" dirty="0" err="1" smtClean="0">
                <a:solidFill>
                  <a:schemeClr val="bg2">
                    <a:lumMod val="25000"/>
                  </a:schemeClr>
                </a:solidFill>
              </a:rPr>
              <a:t>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= T ×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</a:rPr>
              <a:t>C</a:t>
            </a:r>
            <a:r>
              <a:rPr lang="en-US" sz="2400" baseline="-25000" dirty="0" err="1" smtClean="0">
                <a:solidFill>
                  <a:schemeClr val="bg2">
                    <a:lumMod val="25000"/>
                  </a:schemeClr>
                </a:solidFill>
              </a:rPr>
              <a:t>i</a:t>
            </a:r>
            <a:r>
              <a:rPr lang="en-US" sz="2400" baseline="30000" dirty="0">
                <a:solidFill>
                  <a:schemeClr val="bg2">
                    <a:lumMod val="25000"/>
                  </a:schemeClr>
                </a:solidFill>
              </a:rPr>
              <a:t>*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 × T</a:t>
            </a:r>
            <a:r>
              <a:rPr lang="en-US" sz="2400" baseline="30000" dirty="0">
                <a:solidFill>
                  <a:schemeClr val="bg2">
                    <a:lumMod val="25000"/>
                  </a:schemeClr>
                </a:solidFill>
              </a:rPr>
              <a:t>-1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  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</a:rPr>
              <a:t>i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 ∈[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</a:rPr>
              <a:t>nd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]</a:t>
            </a:r>
            <a:endParaRPr lang="en-US" sz="2400" baseline="30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Right Brace 6"/>
          <p:cNvSpPr/>
          <p:nvPr/>
        </p:nvSpPr>
        <p:spPr>
          <a:xfrm rot="5400000">
            <a:off x="5001621" y="5682068"/>
            <a:ext cx="215900" cy="119749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875186" y="6312567"/>
            <a:ext cx="629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a</a:t>
            </a:r>
            <a:r>
              <a:rPr lang="en-US" sz="2400" b="1" baseline="-25000" dirty="0" err="1"/>
              <a:t>i</a:t>
            </a:r>
            <a:endParaRPr lang="en-US" sz="2400" b="1" baseline="-25000" dirty="0"/>
          </a:p>
        </p:txBody>
      </p:sp>
      <p:sp>
        <p:nvSpPr>
          <p:cNvPr id="9" name="Right Brace 8"/>
          <p:cNvSpPr/>
          <p:nvPr/>
        </p:nvSpPr>
        <p:spPr>
          <a:xfrm rot="5400000">
            <a:off x="7291493" y="5656293"/>
            <a:ext cx="215900" cy="119749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165058" y="6286792"/>
            <a:ext cx="629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c</a:t>
            </a:r>
            <a:r>
              <a:rPr lang="en-US" sz="2400" b="1" baseline="-25000" dirty="0" err="1"/>
              <a:t>j</a:t>
            </a:r>
            <a:endParaRPr lang="en-US" sz="2400" b="1" baseline="-25000" dirty="0"/>
          </a:p>
        </p:txBody>
      </p:sp>
    </p:spTree>
    <p:extLst>
      <p:ext uri="{BB962C8B-B14F-4D97-AF65-F5344CB8AC3E}">
        <p14:creationId xmlns:p14="http://schemas.microsoft.com/office/powerpoint/2010/main" val="1400074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9" grpId="0" animBg="1"/>
      <p:bldP spid="1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Encodings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903500"/>
            <a:ext cx="8640320" cy="4373563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/>
              <a:t>CharPoly</a:t>
            </a:r>
            <a:r>
              <a:rPr lang="en-US" dirty="0"/>
              <a:t>(</a:t>
            </a:r>
            <a:r>
              <a:rPr lang="en-US" b="1" dirty="0"/>
              <a:t>W </a:t>
            </a:r>
            <a:r>
              <a:rPr lang="en-US" dirty="0"/>
              <a:t>× </a:t>
            </a:r>
            <a:r>
              <a:rPr lang="en-US" b="1" dirty="0"/>
              <a:t>(W’)</a:t>
            </a:r>
            <a:r>
              <a:rPr lang="en-US" b="1" baseline="30000" dirty="0"/>
              <a:t>-1</a:t>
            </a:r>
            <a:r>
              <a:rPr lang="en-US" dirty="0"/>
              <a:t>) = </a:t>
            </a:r>
          </a:p>
          <a:p>
            <a:pPr marL="114300" indent="0">
              <a:buNone/>
            </a:pPr>
            <a:r>
              <a:rPr lang="en-US" dirty="0"/>
              <a:t>                              ∏</a:t>
            </a:r>
            <a:r>
              <a:rPr lang="en-US" baseline="-25000" dirty="0" err="1"/>
              <a:t>i</a:t>
            </a:r>
            <a:r>
              <a:rPr lang="en-US" dirty="0"/>
              <a:t> </a:t>
            </a:r>
            <a:r>
              <a:rPr lang="en-US" dirty="0" err="1"/>
              <a:t>CharPoly</a:t>
            </a:r>
            <a:r>
              <a:rPr lang="en-US" sz="2800" dirty="0"/>
              <a:t>(</a:t>
            </a:r>
            <a:r>
              <a:rPr lang="en-US" dirty="0"/>
              <a:t>(B</a:t>
            </a:r>
            <a:r>
              <a:rPr lang="en-US" baseline="-25000" dirty="0"/>
              <a:t>0</a:t>
            </a:r>
            <a:r>
              <a:rPr lang="en-US" dirty="0"/>
              <a:t> mod p</a:t>
            </a:r>
            <a:r>
              <a:rPr lang="en-US" baseline="-25000" dirty="0"/>
              <a:t>1</a:t>
            </a:r>
            <a:r>
              <a:rPr lang="en-US" dirty="0"/>
              <a:t>) (B</a:t>
            </a:r>
            <a:r>
              <a:rPr lang="en-US" baseline="-25000" dirty="0"/>
              <a:t>1</a:t>
            </a:r>
            <a:r>
              <a:rPr lang="en-US" dirty="0"/>
              <a:t> mod p</a:t>
            </a:r>
            <a:r>
              <a:rPr lang="en-US" baseline="-25000" dirty="0"/>
              <a:t>1</a:t>
            </a:r>
            <a:r>
              <a:rPr lang="en-US" dirty="0"/>
              <a:t>)</a:t>
            </a:r>
            <a:r>
              <a:rPr lang="en-US" baseline="30000" dirty="0"/>
              <a:t>-1</a:t>
            </a:r>
            <a:r>
              <a:rPr lang="en-US" sz="2800" dirty="0"/>
              <a:t>)</a:t>
            </a:r>
          </a:p>
          <a:p>
            <a:endParaRPr lang="en-US" dirty="0" smtClean="0"/>
          </a:p>
          <a:p>
            <a:r>
              <a:rPr lang="en-US" dirty="0" smtClean="0"/>
              <a:t>Factor </a:t>
            </a:r>
            <a:r>
              <a:rPr lang="en-US" dirty="0" err="1"/>
              <a:t>CharPoly</a:t>
            </a:r>
            <a:r>
              <a:rPr lang="en-US" dirty="0"/>
              <a:t>(</a:t>
            </a:r>
            <a:r>
              <a:rPr lang="en-US" b="1" dirty="0"/>
              <a:t>W </a:t>
            </a:r>
            <a:r>
              <a:rPr lang="en-US" dirty="0"/>
              <a:t>× </a:t>
            </a:r>
            <a:r>
              <a:rPr lang="en-US" b="1" dirty="0"/>
              <a:t>(W’)</a:t>
            </a:r>
            <a:r>
              <a:rPr lang="en-US" b="1" baseline="30000" dirty="0"/>
              <a:t>-1</a:t>
            </a:r>
            <a:r>
              <a:rPr lang="en-US" dirty="0" smtClean="0"/>
              <a:t>) and use </a:t>
            </a:r>
            <a:r>
              <a:rPr lang="en-US" dirty="0" err="1" smtClean="0"/>
              <a:t>Cayley</a:t>
            </a:r>
            <a:r>
              <a:rPr lang="en-US" dirty="0" smtClean="0"/>
              <a:t>-Hamilton theorem to recover the primes p</a:t>
            </a:r>
            <a:r>
              <a:rPr lang="en-US" baseline="-25000" dirty="0" smtClean="0"/>
              <a:t>i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4178" y="2759174"/>
            <a:ext cx="2006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 </a:t>
            </a:r>
            <a:r>
              <a:rPr lang="en-US" sz="2400" dirty="0" smtClean="0"/>
              <a:t>× </a:t>
            </a:r>
            <a:r>
              <a:rPr lang="en-US" sz="2400" b="1" dirty="0" smtClean="0"/>
              <a:t>(W’)</a:t>
            </a:r>
            <a:r>
              <a:rPr lang="en-US" sz="2400" b="1" baseline="30000" dirty="0" smtClean="0"/>
              <a:t>-1</a:t>
            </a:r>
            <a:r>
              <a:rPr lang="en-US" sz="2400" baseline="-25000" dirty="0" smtClean="0"/>
              <a:t>   </a:t>
            </a:r>
            <a:r>
              <a:rPr lang="en-US" sz="2400" dirty="0" smtClean="0"/>
              <a:t>= </a:t>
            </a:r>
            <a:endParaRPr lang="en-US" sz="2400" dirty="0"/>
          </a:p>
        </p:txBody>
      </p:sp>
      <p:sp>
        <p:nvSpPr>
          <p:cNvPr id="5" name="Left Bracket 4"/>
          <p:cNvSpPr/>
          <p:nvPr/>
        </p:nvSpPr>
        <p:spPr>
          <a:xfrm>
            <a:off x="3132583" y="1986824"/>
            <a:ext cx="127000" cy="1961673"/>
          </a:xfrm>
          <a:prstGeom prst="lef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Right Bracket 5"/>
          <p:cNvSpPr/>
          <p:nvPr/>
        </p:nvSpPr>
        <p:spPr>
          <a:xfrm>
            <a:off x="7386421" y="1942646"/>
            <a:ext cx="125727" cy="1980701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741465" y="2770632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2369059" y="2706001"/>
            <a:ext cx="498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183119" y="2699651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sz="2400" b="1" baseline="30000" dirty="0" smtClean="0">
                <a:solidFill>
                  <a:schemeClr val="bg2">
                    <a:lumMod val="50000"/>
                  </a:schemeClr>
                </a:solidFill>
              </a:rPr>
              <a:t>-1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664495" y="2746599"/>
            <a:ext cx="6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×</a:t>
            </a:r>
            <a:endParaRPr lang="en-US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3070987" y="2150296"/>
            <a:ext cx="47245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(B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mod p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dirty="0"/>
              <a:t> (</a:t>
            </a:r>
            <a:r>
              <a:rPr lang="en-US" sz="2400" dirty="0" smtClean="0"/>
              <a:t>B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</a:t>
            </a:r>
            <a:r>
              <a:rPr lang="en-US" sz="2400" dirty="0"/>
              <a:t>mod p</a:t>
            </a:r>
            <a:r>
              <a:rPr lang="en-US" sz="2400" baseline="-25000" dirty="0"/>
              <a:t>1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-1</a:t>
            </a:r>
            <a:endParaRPr lang="en-US" sz="2400" baseline="300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        (</a:t>
            </a:r>
            <a:r>
              <a:rPr lang="en-US" sz="2400" dirty="0"/>
              <a:t>B</a:t>
            </a:r>
            <a:r>
              <a:rPr lang="en-US" sz="2400" baseline="-25000" dirty="0"/>
              <a:t>0</a:t>
            </a:r>
            <a:r>
              <a:rPr lang="en-US" sz="2400" dirty="0"/>
              <a:t> mod </a:t>
            </a:r>
            <a:r>
              <a:rPr lang="en-US" sz="2400" dirty="0" smtClean="0"/>
              <a:t>p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 </a:t>
            </a:r>
            <a:r>
              <a:rPr lang="en-US" sz="2400" dirty="0"/>
              <a:t>(B</a:t>
            </a:r>
            <a:r>
              <a:rPr lang="en-US" sz="2400" baseline="-25000" dirty="0"/>
              <a:t>1</a:t>
            </a:r>
            <a:r>
              <a:rPr lang="en-US" sz="2400" dirty="0"/>
              <a:t> mod </a:t>
            </a:r>
            <a:r>
              <a:rPr lang="en-US" sz="2400" dirty="0" smtClean="0"/>
              <a:t>p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baseline="30000" dirty="0"/>
              <a:t>-1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98043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simplified [GGH</a:t>
            </a:r>
            <a:r>
              <a:rPr lang="en-US" dirty="0" smtClean="0">
                <a:solidFill>
                  <a:srgbClr val="6C271B"/>
                </a:solidFill>
              </a:rPr>
              <a:t>R</a:t>
            </a:r>
            <a:r>
              <a:rPr lang="en-US" dirty="0" smtClean="0"/>
              <a:t>SW13] obfuscation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Branching program obfuscation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040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83" y="314979"/>
            <a:ext cx="8034398" cy="1143000"/>
          </a:xfrm>
        </p:spPr>
        <p:txBody>
          <a:bodyPr>
            <a:noAutofit/>
          </a:bodyPr>
          <a:lstStyle/>
          <a:p>
            <a:r>
              <a:rPr lang="en-US" sz="3800" dirty="0" smtClean="0"/>
              <a:t>(Oblivious) Branching Programs [Barrington86]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6141" y="1586753"/>
            <a:ext cx="7836340" cy="4571999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BP of length </a:t>
            </a:r>
            <a:r>
              <a:rPr lang="en-US" i="1" dirty="0" smtClean="0"/>
              <a:t>m</a:t>
            </a:r>
            <a:r>
              <a:rPr lang="en-US" dirty="0" smtClean="0"/>
              <a:t> with </a:t>
            </a:r>
            <a:r>
              <a:rPr lang="en-US" i="1" dirty="0" smtClean="0"/>
              <a:t>n</a:t>
            </a:r>
            <a:r>
              <a:rPr lang="en-US" dirty="0" smtClean="0"/>
              <a:t> input bits is defined as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C74444"/>
                </a:solidFill>
              </a:rPr>
              <a:t>(</a:t>
            </a:r>
            <a:r>
              <a:rPr lang="en-US" i="1" dirty="0" err="1" smtClean="0">
                <a:solidFill>
                  <a:srgbClr val="C74444"/>
                </a:solidFill>
              </a:rPr>
              <a:t>inp</a:t>
            </a:r>
            <a:r>
              <a:rPr lang="en-US" dirty="0" smtClean="0">
                <a:solidFill>
                  <a:srgbClr val="C74444"/>
                </a:solidFill>
              </a:rPr>
              <a:t>(1), A</a:t>
            </a:r>
            <a:r>
              <a:rPr lang="en-US" baseline="-25000" dirty="0" smtClean="0">
                <a:solidFill>
                  <a:srgbClr val="C74444"/>
                </a:solidFill>
              </a:rPr>
              <a:t>1,0</a:t>
            </a:r>
            <a:r>
              <a:rPr lang="en-US" dirty="0">
                <a:solidFill>
                  <a:srgbClr val="C74444"/>
                </a:solidFill>
              </a:rPr>
              <a:t>, </a:t>
            </a:r>
            <a:r>
              <a:rPr lang="en-US" dirty="0" smtClean="0">
                <a:solidFill>
                  <a:srgbClr val="C74444"/>
                </a:solidFill>
              </a:rPr>
              <a:t>A</a:t>
            </a:r>
            <a:r>
              <a:rPr lang="en-US" baseline="-25000" dirty="0" smtClean="0">
                <a:solidFill>
                  <a:srgbClr val="C74444"/>
                </a:solidFill>
              </a:rPr>
              <a:t>1,1</a:t>
            </a:r>
            <a:r>
              <a:rPr lang="en-US" dirty="0" smtClean="0">
                <a:solidFill>
                  <a:srgbClr val="C74444"/>
                </a:solidFill>
              </a:rPr>
              <a:t>), </a:t>
            </a:r>
            <a:r>
              <a:rPr lang="en-US" dirty="0">
                <a:solidFill>
                  <a:srgbClr val="C74444"/>
                </a:solidFill>
              </a:rPr>
              <a:t>(</a:t>
            </a:r>
            <a:r>
              <a:rPr lang="en-US" i="1" dirty="0" err="1">
                <a:solidFill>
                  <a:srgbClr val="C74444"/>
                </a:solidFill>
              </a:rPr>
              <a:t>inp</a:t>
            </a:r>
            <a:r>
              <a:rPr lang="en-US" dirty="0" smtClean="0">
                <a:solidFill>
                  <a:srgbClr val="C74444"/>
                </a:solidFill>
              </a:rPr>
              <a:t>(2)</a:t>
            </a:r>
            <a:r>
              <a:rPr lang="en-US" dirty="0">
                <a:solidFill>
                  <a:srgbClr val="C74444"/>
                </a:solidFill>
              </a:rPr>
              <a:t>, </a:t>
            </a:r>
            <a:r>
              <a:rPr lang="en-US" dirty="0" smtClean="0">
                <a:solidFill>
                  <a:srgbClr val="C74444"/>
                </a:solidFill>
              </a:rPr>
              <a:t>A</a:t>
            </a:r>
            <a:r>
              <a:rPr lang="en-US" baseline="-25000" dirty="0" smtClean="0">
                <a:solidFill>
                  <a:srgbClr val="C74444"/>
                </a:solidFill>
              </a:rPr>
              <a:t>2,0</a:t>
            </a:r>
            <a:r>
              <a:rPr lang="en-US" dirty="0">
                <a:solidFill>
                  <a:srgbClr val="C74444"/>
                </a:solidFill>
              </a:rPr>
              <a:t>, </a:t>
            </a:r>
            <a:r>
              <a:rPr lang="en-US" dirty="0" smtClean="0">
                <a:solidFill>
                  <a:srgbClr val="C74444"/>
                </a:solidFill>
              </a:rPr>
              <a:t>A</a:t>
            </a:r>
            <a:r>
              <a:rPr lang="en-US" baseline="-25000" dirty="0" smtClean="0">
                <a:solidFill>
                  <a:srgbClr val="C74444"/>
                </a:solidFill>
              </a:rPr>
              <a:t>2,1</a:t>
            </a:r>
            <a:r>
              <a:rPr lang="en-US" dirty="0" smtClean="0">
                <a:solidFill>
                  <a:srgbClr val="C74444"/>
                </a:solidFill>
              </a:rPr>
              <a:t>), …, </a:t>
            </a:r>
            <a:r>
              <a:rPr lang="en-US" dirty="0">
                <a:solidFill>
                  <a:srgbClr val="C74444"/>
                </a:solidFill>
              </a:rPr>
              <a:t>(</a:t>
            </a:r>
            <a:r>
              <a:rPr lang="en-US" i="1" dirty="0" err="1">
                <a:solidFill>
                  <a:srgbClr val="C74444"/>
                </a:solidFill>
              </a:rPr>
              <a:t>inp</a:t>
            </a:r>
            <a:r>
              <a:rPr lang="en-US" dirty="0" smtClean="0">
                <a:solidFill>
                  <a:srgbClr val="C74444"/>
                </a:solidFill>
              </a:rPr>
              <a:t>(m)</a:t>
            </a:r>
            <a:r>
              <a:rPr lang="en-US" dirty="0">
                <a:solidFill>
                  <a:srgbClr val="C74444"/>
                </a:solidFill>
              </a:rPr>
              <a:t>, </a:t>
            </a:r>
            <a:r>
              <a:rPr lang="en-US" dirty="0" smtClean="0">
                <a:solidFill>
                  <a:srgbClr val="C74444"/>
                </a:solidFill>
              </a:rPr>
              <a:t>A</a:t>
            </a:r>
            <a:r>
              <a:rPr lang="en-US" i="1" baseline="-25000" dirty="0" smtClean="0">
                <a:solidFill>
                  <a:srgbClr val="C74444"/>
                </a:solidFill>
              </a:rPr>
              <a:t>m</a:t>
            </a:r>
            <a:r>
              <a:rPr lang="en-US" baseline="-25000" dirty="0" smtClean="0">
                <a:solidFill>
                  <a:srgbClr val="C74444"/>
                </a:solidFill>
              </a:rPr>
              <a:t>,</a:t>
            </a:r>
            <a:r>
              <a:rPr lang="en-US" baseline="-25000" dirty="0">
                <a:solidFill>
                  <a:srgbClr val="C74444"/>
                </a:solidFill>
              </a:rPr>
              <a:t>0</a:t>
            </a:r>
            <a:r>
              <a:rPr lang="en-US" dirty="0">
                <a:solidFill>
                  <a:srgbClr val="C74444"/>
                </a:solidFill>
              </a:rPr>
              <a:t>, </a:t>
            </a:r>
            <a:r>
              <a:rPr lang="en-US" dirty="0" smtClean="0">
                <a:solidFill>
                  <a:srgbClr val="C74444"/>
                </a:solidFill>
              </a:rPr>
              <a:t>A</a:t>
            </a:r>
            <a:r>
              <a:rPr lang="en-US" i="1" baseline="-25000" dirty="0" smtClean="0">
                <a:solidFill>
                  <a:srgbClr val="C74444"/>
                </a:solidFill>
              </a:rPr>
              <a:t>m</a:t>
            </a:r>
            <a:r>
              <a:rPr lang="en-US" baseline="-25000" dirty="0" smtClean="0">
                <a:solidFill>
                  <a:srgbClr val="C74444"/>
                </a:solidFill>
              </a:rPr>
              <a:t>,</a:t>
            </a:r>
            <a:r>
              <a:rPr lang="en-US" baseline="-25000" dirty="0">
                <a:solidFill>
                  <a:srgbClr val="C74444"/>
                </a:solidFill>
              </a:rPr>
              <a:t>1</a:t>
            </a:r>
            <a:r>
              <a:rPr lang="en-US" dirty="0">
                <a:solidFill>
                  <a:srgbClr val="C74444"/>
                </a:solidFill>
              </a:rPr>
              <a:t>)</a:t>
            </a:r>
            <a:r>
              <a:rPr lang="en-US" dirty="0" smtClean="0">
                <a:solidFill>
                  <a:srgbClr val="C74444"/>
                </a:solidFill>
              </a:rPr>
              <a:t> </a:t>
            </a:r>
          </a:p>
          <a:p>
            <a:pPr lvl="1"/>
            <a:r>
              <a:rPr lang="en-US" dirty="0" smtClean="0"/>
              <a:t>A</a:t>
            </a:r>
            <a:r>
              <a:rPr lang="en-US" baseline="-25000" dirty="0" smtClean="0"/>
              <a:t>i,0</a:t>
            </a:r>
            <a:r>
              <a:rPr lang="en-US" dirty="0" smtClean="0"/>
              <a:t>, A</a:t>
            </a:r>
            <a:r>
              <a:rPr lang="en-US" baseline="-25000" dirty="0" smtClean="0"/>
              <a:t>i,1</a:t>
            </a:r>
            <a:r>
              <a:rPr lang="en-US" dirty="0" smtClean="0"/>
              <a:t> ∈ {0, 1}</a:t>
            </a:r>
            <a:r>
              <a:rPr lang="en-US" baseline="30000" dirty="0" smtClean="0"/>
              <a:t>5×5</a:t>
            </a:r>
          </a:p>
          <a:p>
            <a:pPr lvl="1"/>
            <a:r>
              <a:rPr lang="en-US" i="1" dirty="0" err="1"/>
              <a:t>i</a:t>
            </a:r>
            <a:r>
              <a:rPr lang="en-US" i="1" dirty="0" err="1" smtClean="0"/>
              <a:t>np</a:t>
            </a:r>
            <a:r>
              <a:rPr lang="en-US" dirty="0" smtClean="0"/>
              <a:t>(x) : [m] → [n]</a:t>
            </a:r>
            <a:endParaRPr lang="en-US" dirty="0"/>
          </a:p>
          <a:p>
            <a:r>
              <a:rPr lang="en-US" dirty="0" smtClean="0"/>
              <a:t>BP for </a:t>
            </a:r>
            <a:r>
              <a:rPr lang="en-US" i="1" dirty="0" smtClean="0"/>
              <a:t>F</a:t>
            </a:r>
            <a:r>
              <a:rPr lang="en-US" dirty="0" smtClean="0"/>
              <a:t> evaluates on input x = (x</a:t>
            </a:r>
            <a:r>
              <a:rPr lang="en-US" baseline="-25000" dirty="0" smtClean="0"/>
              <a:t>1</a:t>
            </a:r>
            <a:r>
              <a:rPr lang="en-US" dirty="0" smtClean="0"/>
              <a:t>, …,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70672" y="4958087"/>
            <a:ext cx="455785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F </a:t>
            </a:r>
            <a:r>
              <a:rPr lang="en-US" sz="2400" dirty="0" smtClean="0"/>
              <a:t>(x) =    1,  if  </a:t>
            </a:r>
            <a:r>
              <a:rPr lang="en-US" sz="2400" dirty="0" smtClean="0">
                <a:solidFill>
                  <a:srgbClr val="C74444"/>
                </a:solidFill>
              </a:rPr>
              <a:t>∏</a:t>
            </a:r>
            <a:r>
              <a:rPr lang="en-US" sz="2400" baseline="60000" dirty="0" err="1" smtClean="0">
                <a:solidFill>
                  <a:srgbClr val="C74444"/>
                </a:solidFill>
              </a:rPr>
              <a:t>n</a:t>
            </a:r>
            <a:r>
              <a:rPr lang="en-US" sz="2400" baseline="-25000" dirty="0" err="1" smtClean="0">
                <a:solidFill>
                  <a:srgbClr val="C74444"/>
                </a:solidFill>
              </a:rPr>
              <a:t>i</a:t>
            </a:r>
            <a:r>
              <a:rPr lang="en-US" sz="2400" baseline="-25000" dirty="0" smtClean="0">
                <a:solidFill>
                  <a:srgbClr val="C74444"/>
                </a:solidFill>
              </a:rPr>
              <a:t>=1</a:t>
            </a:r>
            <a:r>
              <a:rPr lang="en-US" sz="2400" dirty="0" smtClean="0">
                <a:solidFill>
                  <a:srgbClr val="C74444"/>
                </a:solidFill>
              </a:rPr>
              <a:t>  </a:t>
            </a:r>
            <a:r>
              <a:rPr lang="en-US" sz="2400" dirty="0" err="1" smtClean="0">
                <a:solidFill>
                  <a:srgbClr val="C74444"/>
                </a:solidFill>
              </a:rPr>
              <a:t>A</a:t>
            </a:r>
            <a:r>
              <a:rPr lang="en-US" sz="2400" baseline="-25000" dirty="0" err="1" smtClean="0">
                <a:solidFill>
                  <a:srgbClr val="C74444"/>
                </a:solidFill>
              </a:rPr>
              <a:t>i,</a:t>
            </a:r>
            <a:r>
              <a:rPr lang="en-US" sz="2400" i="1" baseline="-25000" dirty="0" err="1" smtClean="0">
                <a:solidFill>
                  <a:srgbClr val="C74444"/>
                </a:solidFill>
              </a:rPr>
              <a:t>inp</a:t>
            </a:r>
            <a:r>
              <a:rPr lang="en-US" sz="2400" baseline="-25000" dirty="0" smtClean="0">
                <a:solidFill>
                  <a:srgbClr val="C74444"/>
                </a:solidFill>
              </a:rPr>
              <a:t>(</a:t>
            </a:r>
            <a:r>
              <a:rPr lang="en-US" sz="2400" baseline="-25000" dirty="0" err="1" smtClean="0">
                <a:solidFill>
                  <a:srgbClr val="C74444"/>
                </a:solidFill>
              </a:rPr>
              <a:t>i</a:t>
            </a:r>
            <a:r>
              <a:rPr lang="en-US" sz="2400" baseline="-25000" dirty="0" smtClean="0">
                <a:solidFill>
                  <a:srgbClr val="C74444"/>
                </a:solidFill>
              </a:rPr>
              <a:t>)</a:t>
            </a:r>
            <a:r>
              <a:rPr lang="en-US" sz="2400" dirty="0" smtClean="0">
                <a:solidFill>
                  <a:srgbClr val="C74444"/>
                </a:solidFill>
              </a:rPr>
              <a:t> = I</a:t>
            </a:r>
            <a:r>
              <a:rPr lang="en-US" sz="2400" baseline="-25000" dirty="0" smtClean="0">
                <a:solidFill>
                  <a:srgbClr val="C74444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	</a:t>
            </a:r>
            <a:r>
              <a:rPr lang="en-US" sz="2400" dirty="0" smtClean="0"/>
              <a:t>	   0,  otherwise.</a:t>
            </a:r>
            <a:endParaRPr lang="en-US" sz="2400" dirty="0"/>
          </a:p>
        </p:txBody>
      </p:sp>
      <p:sp>
        <p:nvSpPr>
          <p:cNvPr id="5" name="Left Brace 4"/>
          <p:cNvSpPr/>
          <p:nvPr/>
        </p:nvSpPr>
        <p:spPr>
          <a:xfrm>
            <a:off x="3507973" y="5060096"/>
            <a:ext cx="176028" cy="774623"/>
          </a:xfrm>
          <a:prstGeom prst="leftBrace">
            <a:avLst>
              <a:gd name="adj1" fmla="val 8333"/>
              <a:gd name="adj2" fmla="val 17534"/>
            </a:avLst>
          </a:prstGeom>
          <a:ln w="12700" cmpd="sng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484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(Oblivious) Branching Programs</a:t>
            </a:r>
            <a:endParaRPr lang="en-US" sz="4000" dirty="0"/>
          </a:p>
        </p:txBody>
      </p:sp>
      <p:sp>
        <p:nvSpPr>
          <p:cNvPr id="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BP of length 9 with 4-bit inputs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2514600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2,0</a:t>
            </a:r>
            <a:endParaRPr lang="en-US" sz="3200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514600"/>
            <a:ext cx="7620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1,0</a:t>
            </a:r>
            <a:endParaRPr lang="en-US" sz="3200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2438400" y="2514600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/>
              <a:t>3</a:t>
            </a:r>
            <a:r>
              <a:rPr lang="en-US" sz="3200" baseline="-25000" dirty="0" smtClean="0"/>
              <a:t>,0</a:t>
            </a:r>
            <a:endParaRPr lang="en-US" sz="3200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4267200" y="2514600"/>
            <a:ext cx="762000" cy="584775"/>
          </a:xfrm>
          <a:prstGeom prst="rect">
            <a:avLst/>
          </a:prstGeom>
          <a:solidFill>
            <a:srgbClr val="FF7D7D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5,0</a:t>
            </a:r>
            <a:endParaRPr lang="en-US" sz="3200" baseline="-25000" dirty="0"/>
          </a:p>
        </p:txBody>
      </p:sp>
      <p:sp>
        <p:nvSpPr>
          <p:cNvPr id="8" name="Rectangle 7"/>
          <p:cNvSpPr/>
          <p:nvPr/>
        </p:nvSpPr>
        <p:spPr>
          <a:xfrm>
            <a:off x="7848600" y="2438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352800" y="2514600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4,0</a:t>
            </a:r>
            <a:endParaRPr lang="en-US" sz="3200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5181600" y="2514600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6,0</a:t>
            </a:r>
            <a:endParaRPr lang="en-US" sz="32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0" y="2514600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7,0</a:t>
            </a:r>
            <a:endParaRPr lang="en-US" sz="3200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7010400" y="2514599"/>
            <a:ext cx="7620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8,0</a:t>
            </a:r>
            <a:endParaRPr lang="en-US" sz="3200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7924800" y="2514600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9,0</a:t>
            </a:r>
            <a:endParaRPr lang="en-US" sz="3200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1524000" y="3301425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2,1</a:t>
            </a:r>
            <a:endParaRPr lang="en-US" sz="32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609600" y="3301425"/>
            <a:ext cx="7620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1,1</a:t>
            </a:r>
            <a:endParaRPr lang="en-US" sz="3200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2438400" y="3301425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3,1</a:t>
            </a:r>
            <a:endParaRPr lang="en-US" sz="3200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4267200" y="3301425"/>
            <a:ext cx="762000" cy="584775"/>
          </a:xfrm>
          <a:prstGeom prst="rect">
            <a:avLst/>
          </a:prstGeom>
          <a:solidFill>
            <a:srgbClr val="FF7D7D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5,1</a:t>
            </a:r>
            <a:endParaRPr lang="en-US" sz="32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3352800" y="3301425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4,1</a:t>
            </a:r>
            <a:endParaRPr lang="en-US" sz="3200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5181600" y="3301425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6,1</a:t>
            </a:r>
            <a:endParaRPr lang="en-US" sz="3200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6096000" y="3301425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7,1</a:t>
            </a:r>
            <a:endParaRPr lang="en-US" sz="3200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7010400" y="3301424"/>
            <a:ext cx="7620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8,1</a:t>
            </a:r>
            <a:endParaRPr lang="en-US" sz="3200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7924800" y="3301425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9,1</a:t>
            </a:r>
            <a:endParaRPr lang="en-US" sz="3200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1676400" y="4444425"/>
            <a:ext cx="4572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/>
              <a:t> </a:t>
            </a:r>
            <a:endParaRPr lang="en-US" sz="3200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1143000" y="4444425"/>
            <a:ext cx="4572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/>
              <a:t> </a:t>
            </a:r>
            <a:endParaRPr lang="en-US" sz="3200" baseline="-25000" dirty="0"/>
          </a:p>
        </p:txBody>
      </p:sp>
      <p:sp>
        <p:nvSpPr>
          <p:cNvPr id="26" name="TextBox 25"/>
          <p:cNvSpPr txBox="1"/>
          <p:nvPr/>
        </p:nvSpPr>
        <p:spPr>
          <a:xfrm>
            <a:off x="609600" y="4444425"/>
            <a:ext cx="4572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/>
              <a:t> </a:t>
            </a:r>
            <a:endParaRPr lang="en-US" sz="32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2209800" y="4444425"/>
            <a:ext cx="457200" cy="584775"/>
          </a:xfrm>
          <a:prstGeom prst="rect">
            <a:avLst/>
          </a:prstGeom>
          <a:solidFill>
            <a:srgbClr val="FF7D7D"/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/>
              <a:t> </a:t>
            </a:r>
            <a:endParaRPr lang="en-US" sz="3200" baseline="-25000" dirty="0"/>
          </a:p>
        </p:txBody>
      </p:sp>
      <p:cxnSp>
        <p:nvCxnSpPr>
          <p:cNvPr id="30" name="Straight Arrow Connector 29"/>
          <p:cNvCxnSpPr>
            <a:stCxn id="26" idx="0"/>
            <a:endCxn id="17" idx="2"/>
          </p:cNvCxnSpPr>
          <p:nvPr/>
        </p:nvCxnSpPr>
        <p:spPr>
          <a:xfrm flipV="1">
            <a:off x="838200" y="3886200"/>
            <a:ext cx="1981200" cy="558225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6" idx="0"/>
            <a:endCxn id="20" idx="2"/>
          </p:cNvCxnSpPr>
          <p:nvPr/>
        </p:nvCxnSpPr>
        <p:spPr>
          <a:xfrm flipV="1">
            <a:off x="838200" y="3886200"/>
            <a:ext cx="4724400" cy="558225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6" idx="0"/>
            <a:endCxn id="23" idx="2"/>
          </p:cNvCxnSpPr>
          <p:nvPr/>
        </p:nvCxnSpPr>
        <p:spPr>
          <a:xfrm flipV="1">
            <a:off x="838200" y="3886200"/>
            <a:ext cx="7467600" cy="558225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09600" y="4444425"/>
            <a:ext cx="4572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 smtClean="0"/>
              <a:t>0</a:t>
            </a:r>
            <a:endParaRPr lang="en-US" sz="3200" baseline="-25000" dirty="0"/>
          </a:p>
        </p:txBody>
      </p:sp>
      <p:sp>
        <p:nvSpPr>
          <p:cNvPr id="43" name="Rectangle 42"/>
          <p:cNvSpPr/>
          <p:nvPr/>
        </p:nvSpPr>
        <p:spPr>
          <a:xfrm>
            <a:off x="5105400" y="2438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362200" y="2438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374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1" grpId="0" animBg="1"/>
      <p:bldP spid="43" grpId="0" animBg="1"/>
      <p:bldP spid="4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(Oblivious) Branching Programs</a:t>
            </a:r>
            <a:endParaRPr lang="en-US" sz="4000" dirty="0"/>
          </a:p>
        </p:txBody>
      </p:sp>
      <p:sp>
        <p:nvSpPr>
          <p:cNvPr id="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BP of length 9 with 4-bit inputs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0" y="2514600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2,0</a:t>
            </a:r>
            <a:endParaRPr lang="en-US" sz="3200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514600"/>
            <a:ext cx="7620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1,0</a:t>
            </a:r>
            <a:endParaRPr lang="en-US" sz="3200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2438400" y="2514600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/>
              <a:t>3</a:t>
            </a:r>
            <a:r>
              <a:rPr lang="en-US" sz="3200" baseline="-25000" dirty="0" smtClean="0"/>
              <a:t>,0</a:t>
            </a:r>
            <a:endParaRPr lang="en-US" sz="3200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4267200" y="2514600"/>
            <a:ext cx="762000" cy="584775"/>
          </a:xfrm>
          <a:prstGeom prst="rect">
            <a:avLst/>
          </a:prstGeom>
          <a:solidFill>
            <a:srgbClr val="FF7D7D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5,0</a:t>
            </a:r>
            <a:endParaRPr lang="en-US" sz="3200" baseline="-25000" dirty="0"/>
          </a:p>
        </p:txBody>
      </p:sp>
      <p:sp>
        <p:nvSpPr>
          <p:cNvPr id="8" name="Rectangle 7"/>
          <p:cNvSpPr/>
          <p:nvPr/>
        </p:nvSpPr>
        <p:spPr>
          <a:xfrm>
            <a:off x="7848600" y="2438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352800" y="2514600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4,0</a:t>
            </a:r>
            <a:endParaRPr lang="en-US" sz="3200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5181600" y="2514600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6,0</a:t>
            </a:r>
            <a:endParaRPr lang="en-US" sz="32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0" y="2514600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7,0</a:t>
            </a:r>
            <a:endParaRPr lang="en-US" sz="3200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7010400" y="2514599"/>
            <a:ext cx="7620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8,0</a:t>
            </a:r>
            <a:endParaRPr lang="en-US" sz="3200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7924800" y="2514600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9,0</a:t>
            </a:r>
            <a:endParaRPr lang="en-US" sz="3200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1524000" y="3301425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2,1</a:t>
            </a:r>
            <a:endParaRPr lang="en-US" sz="32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609600" y="3301425"/>
            <a:ext cx="7620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1,1</a:t>
            </a:r>
            <a:endParaRPr lang="en-US" sz="3200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2438400" y="3301425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3,1</a:t>
            </a:r>
            <a:endParaRPr lang="en-US" sz="3200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4267200" y="3301425"/>
            <a:ext cx="762000" cy="584775"/>
          </a:xfrm>
          <a:prstGeom prst="rect">
            <a:avLst/>
          </a:prstGeom>
          <a:solidFill>
            <a:srgbClr val="FF7D7D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5,1</a:t>
            </a:r>
            <a:endParaRPr lang="en-US" sz="32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3352800" y="3301425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4,1</a:t>
            </a:r>
            <a:endParaRPr lang="en-US" sz="3200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5181600" y="3301425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6,1</a:t>
            </a:r>
            <a:endParaRPr lang="en-US" sz="3200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6096000" y="3301425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7,1</a:t>
            </a:r>
            <a:endParaRPr lang="en-US" sz="3200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7010400" y="3301424"/>
            <a:ext cx="7620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8,1</a:t>
            </a:r>
            <a:endParaRPr lang="en-US" sz="3200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7924800" y="3301425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9,1</a:t>
            </a:r>
            <a:endParaRPr lang="en-US" sz="3200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1676400" y="4444425"/>
            <a:ext cx="4572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/>
              <a:t> </a:t>
            </a:r>
            <a:endParaRPr lang="en-US" sz="3200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1143000" y="4444425"/>
            <a:ext cx="4572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/>
              <a:t> </a:t>
            </a:r>
            <a:endParaRPr lang="en-US" sz="3200" baseline="-25000" dirty="0"/>
          </a:p>
        </p:txBody>
      </p:sp>
      <p:sp>
        <p:nvSpPr>
          <p:cNvPr id="26" name="TextBox 25"/>
          <p:cNvSpPr txBox="1"/>
          <p:nvPr/>
        </p:nvSpPr>
        <p:spPr>
          <a:xfrm>
            <a:off x="609600" y="4444425"/>
            <a:ext cx="4572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/>
              <a:t> </a:t>
            </a:r>
            <a:endParaRPr lang="en-US" sz="32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2209800" y="4444425"/>
            <a:ext cx="457200" cy="584775"/>
          </a:xfrm>
          <a:prstGeom prst="rect">
            <a:avLst/>
          </a:prstGeom>
          <a:solidFill>
            <a:srgbClr val="FF7D7D"/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/>
              <a:t> </a:t>
            </a:r>
            <a:endParaRPr lang="en-US" sz="3200" baseline="-25000" dirty="0"/>
          </a:p>
        </p:txBody>
      </p:sp>
      <p:cxnSp>
        <p:nvCxnSpPr>
          <p:cNvPr id="30" name="Straight Arrow Connector 29"/>
          <p:cNvCxnSpPr>
            <a:stCxn id="25" idx="0"/>
            <a:endCxn id="15" idx="2"/>
          </p:cNvCxnSpPr>
          <p:nvPr/>
        </p:nvCxnSpPr>
        <p:spPr>
          <a:xfrm flipV="1">
            <a:off x="1371600" y="3886200"/>
            <a:ext cx="533400" cy="558225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5" idx="0"/>
            <a:endCxn id="19" idx="2"/>
          </p:cNvCxnSpPr>
          <p:nvPr/>
        </p:nvCxnSpPr>
        <p:spPr>
          <a:xfrm flipV="1">
            <a:off x="1371600" y="3886200"/>
            <a:ext cx="2362200" cy="558225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5" idx="0"/>
            <a:endCxn id="21" idx="2"/>
          </p:cNvCxnSpPr>
          <p:nvPr/>
        </p:nvCxnSpPr>
        <p:spPr>
          <a:xfrm flipV="1">
            <a:off x="1371600" y="3886200"/>
            <a:ext cx="5105400" cy="558225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09600" y="4444425"/>
            <a:ext cx="4572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 smtClean="0"/>
              <a:t>0</a:t>
            </a:r>
            <a:endParaRPr lang="en-US" sz="3200" baseline="-25000" dirty="0"/>
          </a:p>
        </p:txBody>
      </p:sp>
      <p:sp>
        <p:nvSpPr>
          <p:cNvPr id="43" name="Rectangle 42"/>
          <p:cNvSpPr/>
          <p:nvPr/>
        </p:nvSpPr>
        <p:spPr>
          <a:xfrm>
            <a:off x="5105400" y="2438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362200" y="2438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143000" y="4444425"/>
            <a:ext cx="4572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 smtClean="0"/>
              <a:t>1</a:t>
            </a:r>
            <a:endParaRPr lang="en-US" sz="3200" baseline="-25000" dirty="0"/>
          </a:p>
        </p:txBody>
      </p:sp>
      <p:sp>
        <p:nvSpPr>
          <p:cNvPr id="42" name="Rectangle 41"/>
          <p:cNvSpPr/>
          <p:nvPr/>
        </p:nvSpPr>
        <p:spPr>
          <a:xfrm>
            <a:off x="6019800" y="3200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276600" y="3200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1447800" y="3200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27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2" grpId="0" animBg="1"/>
      <p:bldP spid="45" grpId="0" animBg="1"/>
      <p:bldP spid="4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(Oblivious) Branching Programs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2514600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2,0</a:t>
            </a:r>
            <a:endParaRPr lang="en-US" sz="3200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514600"/>
            <a:ext cx="7620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1,0</a:t>
            </a:r>
            <a:endParaRPr lang="en-US" sz="3200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2438400" y="2514600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/>
              <a:t>3</a:t>
            </a:r>
            <a:r>
              <a:rPr lang="en-US" sz="3200" baseline="-25000" dirty="0" smtClean="0"/>
              <a:t>,0</a:t>
            </a:r>
            <a:endParaRPr lang="en-US" sz="3200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4267200" y="2514600"/>
            <a:ext cx="762000" cy="584775"/>
          </a:xfrm>
          <a:prstGeom prst="rect">
            <a:avLst/>
          </a:prstGeom>
          <a:solidFill>
            <a:srgbClr val="FF7D7D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5,0</a:t>
            </a:r>
            <a:endParaRPr lang="en-US" sz="3200" baseline="-25000" dirty="0"/>
          </a:p>
        </p:txBody>
      </p:sp>
      <p:sp>
        <p:nvSpPr>
          <p:cNvPr id="8" name="Rectangle 7"/>
          <p:cNvSpPr/>
          <p:nvPr/>
        </p:nvSpPr>
        <p:spPr>
          <a:xfrm>
            <a:off x="7848600" y="2438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352800" y="2514600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4,0</a:t>
            </a:r>
            <a:endParaRPr lang="en-US" sz="3200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5181600" y="2514600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6,0</a:t>
            </a:r>
            <a:endParaRPr lang="en-US" sz="32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0" y="2514600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7,0</a:t>
            </a:r>
            <a:endParaRPr lang="en-US" sz="3200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7010400" y="2514599"/>
            <a:ext cx="7620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8,0</a:t>
            </a:r>
            <a:endParaRPr lang="en-US" sz="3200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7924800" y="2514600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9,0</a:t>
            </a:r>
            <a:endParaRPr lang="en-US" sz="3200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1524000" y="3301425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2,1</a:t>
            </a:r>
            <a:endParaRPr lang="en-US" sz="32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609600" y="3301425"/>
            <a:ext cx="7620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1,1</a:t>
            </a:r>
            <a:endParaRPr lang="en-US" sz="3200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2438400" y="3301425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3,1</a:t>
            </a:r>
            <a:endParaRPr lang="en-US" sz="3200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4267200" y="3301425"/>
            <a:ext cx="762000" cy="584775"/>
          </a:xfrm>
          <a:prstGeom prst="rect">
            <a:avLst/>
          </a:prstGeom>
          <a:solidFill>
            <a:srgbClr val="FF7D7D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5,1</a:t>
            </a:r>
            <a:endParaRPr lang="en-US" sz="32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3352800" y="3301425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4,1</a:t>
            </a:r>
            <a:endParaRPr lang="en-US" sz="3200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5181600" y="3301425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6,1</a:t>
            </a:r>
            <a:endParaRPr lang="en-US" sz="3200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6096000" y="3301425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7,1</a:t>
            </a:r>
            <a:endParaRPr lang="en-US" sz="3200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7010400" y="3301424"/>
            <a:ext cx="7620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8,1</a:t>
            </a:r>
            <a:endParaRPr lang="en-US" sz="3200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7924800" y="3301425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A</a:t>
            </a:r>
            <a:r>
              <a:rPr lang="en-US" sz="3200" baseline="-25000" dirty="0" smtClean="0"/>
              <a:t>9,1</a:t>
            </a:r>
            <a:endParaRPr lang="en-US" sz="3200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1676400" y="4444425"/>
            <a:ext cx="4572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/>
              <a:t> </a:t>
            </a:r>
            <a:endParaRPr lang="en-US" sz="3200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1143000" y="4444425"/>
            <a:ext cx="4572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/>
              <a:t> </a:t>
            </a:r>
            <a:endParaRPr lang="en-US" sz="3200" baseline="-25000" dirty="0"/>
          </a:p>
        </p:txBody>
      </p:sp>
      <p:sp>
        <p:nvSpPr>
          <p:cNvPr id="26" name="TextBox 25"/>
          <p:cNvSpPr txBox="1"/>
          <p:nvPr/>
        </p:nvSpPr>
        <p:spPr>
          <a:xfrm>
            <a:off x="609600" y="4444425"/>
            <a:ext cx="4572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/>
              <a:t> </a:t>
            </a:r>
            <a:endParaRPr lang="en-US" sz="32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2209800" y="4444425"/>
            <a:ext cx="457200" cy="584775"/>
          </a:xfrm>
          <a:prstGeom prst="rect">
            <a:avLst/>
          </a:prstGeom>
          <a:solidFill>
            <a:srgbClr val="FF7D7D"/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/>
              <a:t> </a:t>
            </a:r>
            <a:endParaRPr lang="en-US" sz="3200" baseline="-25000" dirty="0"/>
          </a:p>
        </p:txBody>
      </p:sp>
      <p:sp>
        <p:nvSpPr>
          <p:cNvPr id="41" name="TextBox 40"/>
          <p:cNvSpPr txBox="1"/>
          <p:nvPr/>
        </p:nvSpPr>
        <p:spPr>
          <a:xfrm>
            <a:off x="609600" y="4444425"/>
            <a:ext cx="4572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 smtClean="0"/>
              <a:t>0</a:t>
            </a:r>
            <a:endParaRPr lang="en-US" sz="3200" baseline="-25000" dirty="0"/>
          </a:p>
        </p:txBody>
      </p:sp>
      <p:sp>
        <p:nvSpPr>
          <p:cNvPr id="43" name="Rectangle 42"/>
          <p:cNvSpPr/>
          <p:nvPr/>
        </p:nvSpPr>
        <p:spPr>
          <a:xfrm>
            <a:off x="5105400" y="2438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362200" y="2438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143000" y="4444425"/>
            <a:ext cx="4572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 smtClean="0"/>
              <a:t>1</a:t>
            </a:r>
            <a:endParaRPr lang="en-US" sz="3200" baseline="-25000" dirty="0"/>
          </a:p>
        </p:txBody>
      </p:sp>
      <p:sp>
        <p:nvSpPr>
          <p:cNvPr id="42" name="Rectangle 41"/>
          <p:cNvSpPr/>
          <p:nvPr/>
        </p:nvSpPr>
        <p:spPr>
          <a:xfrm>
            <a:off x="6019800" y="3200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276600" y="3200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1447800" y="3200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533400" y="3200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934200" y="3200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4191000" y="2438400"/>
            <a:ext cx="914400" cy="76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1676400" y="4444425"/>
            <a:ext cx="4572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 smtClean="0"/>
              <a:t>1</a:t>
            </a:r>
            <a:endParaRPr lang="en-US" sz="3200" baseline="-25000" dirty="0"/>
          </a:p>
        </p:txBody>
      </p:sp>
      <p:sp>
        <p:nvSpPr>
          <p:cNvPr id="48" name="TextBox 47"/>
          <p:cNvSpPr txBox="1"/>
          <p:nvPr/>
        </p:nvSpPr>
        <p:spPr>
          <a:xfrm>
            <a:off x="2209800" y="4444425"/>
            <a:ext cx="457200" cy="584775"/>
          </a:xfrm>
          <a:prstGeom prst="rect">
            <a:avLst/>
          </a:prstGeom>
          <a:solidFill>
            <a:srgbClr val="FF7D7D"/>
          </a:solidFill>
          <a:ln w="19050">
            <a:solidFill>
              <a:schemeClr val="tx1"/>
            </a:solidFill>
          </a:ln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3200" dirty="0" smtClean="0"/>
              <a:t>0</a:t>
            </a:r>
            <a:endParaRPr lang="en-US" sz="3200" baseline="-25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21429" y="1536620"/>
            <a:ext cx="7691719" cy="5027610"/>
          </a:xfrm>
        </p:spPr>
        <p:txBody>
          <a:bodyPr>
            <a:normAutofit/>
          </a:bodyPr>
          <a:lstStyle/>
          <a:p>
            <a:r>
              <a:rPr lang="en-US" dirty="0"/>
              <a:t>Example: BP of length 9 with 4-bit inputs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smtClean="0"/>
              <a:t>Multiply the chosen 9 matrices.</a:t>
            </a:r>
          </a:p>
          <a:p>
            <a:pPr lvl="1"/>
            <a:r>
              <a:rPr lang="en-US" dirty="0" smtClean="0"/>
              <a:t>If the product is I, output 1. Otherwise, output 0.</a:t>
            </a:r>
          </a:p>
        </p:txBody>
      </p:sp>
    </p:spTree>
    <p:extLst>
      <p:ext uri="{BB962C8B-B14F-4D97-AF65-F5344CB8AC3E}">
        <p14:creationId xmlns:p14="http://schemas.microsoft.com/office/powerpoint/2010/main" val="3402736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10" grpId="0" animBg="1"/>
      <p:bldP spid="12" grpId="0" animBg="1"/>
      <p:bldP spid="13" grpId="0" animBg="1"/>
      <p:bldP spid="17" grpId="0" animBg="1"/>
      <p:bldP spid="18" grpId="0" animBg="1"/>
      <p:bldP spid="20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 of </a:t>
            </a:r>
            <a:r>
              <a:rPr lang="en-US" dirty="0" err="1" smtClean="0"/>
              <a:t>mmap</a:t>
            </a:r>
            <a:r>
              <a:rPr lang="en-US" dirty="0" smtClean="0"/>
              <a:t> constructions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343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First generation</a:t>
            </a:r>
          </a:p>
          <a:p>
            <a:pPr lvl="1"/>
            <a:r>
              <a:rPr lang="en-US" dirty="0" smtClean="0"/>
              <a:t>[</a:t>
            </a:r>
            <a:r>
              <a:rPr lang="en-US" dirty="0" err="1" smtClean="0"/>
              <a:t>Garg</a:t>
            </a:r>
            <a:r>
              <a:rPr lang="en-US" dirty="0" smtClean="0"/>
              <a:t>-Gentry-</a:t>
            </a:r>
            <a:r>
              <a:rPr lang="en-US" dirty="0" err="1" smtClean="0"/>
              <a:t>Halevi</a:t>
            </a:r>
            <a:r>
              <a:rPr lang="bg-BG" dirty="0" smtClean="0"/>
              <a:t>’</a:t>
            </a:r>
            <a:r>
              <a:rPr lang="en-US" dirty="0" smtClean="0"/>
              <a:t>13]        –  from ideal lattices</a:t>
            </a:r>
          </a:p>
          <a:p>
            <a:pPr lvl="1"/>
            <a:r>
              <a:rPr lang="en-US" dirty="0" smtClean="0"/>
              <a:t>[Coron-Lepoint-Tibouchi’13]  –  from </a:t>
            </a:r>
            <a:r>
              <a:rPr lang="en-US" dirty="0" err="1" smtClean="0"/>
              <a:t>Chienese</a:t>
            </a:r>
            <a:r>
              <a:rPr lang="en-US" dirty="0" smtClean="0"/>
              <a:t> Remainder       				            Theorem</a:t>
            </a:r>
          </a:p>
          <a:p>
            <a:pPr lvl="1"/>
            <a:r>
              <a:rPr lang="en-US" dirty="0" smtClean="0"/>
              <a:t>[Gentry-Gorbunov-Halevi’15] –  from standard lattices</a:t>
            </a:r>
          </a:p>
          <a:p>
            <a:pPr lvl="1"/>
            <a:endParaRPr lang="en-US" dirty="0"/>
          </a:p>
          <a:p>
            <a:r>
              <a:rPr lang="en-US" dirty="0" smtClean="0"/>
              <a:t>Second generation</a:t>
            </a:r>
          </a:p>
          <a:p>
            <a:pPr lvl="1"/>
            <a:r>
              <a:rPr lang="en-US" dirty="0"/>
              <a:t>[Coron-Lepoint-Tibouchi’</a:t>
            </a:r>
            <a:r>
              <a:rPr lang="en-US" dirty="0" smtClean="0"/>
              <a:t>15] – modification of [CLT13] in 				                     response to </a:t>
            </a:r>
            <a:r>
              <a:rPr lang="en-US" dirty="0" err="1" smtClean="0"/>
              <a:t>zeroizing</a:t>
            </a:r>
            <a:r>
              <a:rPr lang="en-US" dirty="0" smtClean="0"/>
              <a:t> attacks</a:t>
            </a:r>
          </a:p>
          <a:p>
            <a:pPr marL="411480" lvl="1" indent="0" algn="ctr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[Cheon-Han-Lee-Rye-Stehlé-14]</a:t>
            </a:r>
          </a:p>
          <a:p>
            <a:pPr marL="41148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[Boneh-Wu-Zimmerman-14]</a:t>
            </a:r>
          </a:p>
          <a:p>
            <a:pPr marL="411480" lvl="1" indent="0">
              <a:buNone/>
            </a:pPr>
            <a:r>
              <a:rPr lang="en-US" dirty="0" smtClean="0"/>
              <a:t>                                                        </a:t>
            </a:r>
            <a:r>
              <a:rPr lang="en-US" dirty="0"/>
              <a:t>[CGHLMM</a:t>
            </a:r>
            <a:r>
              <a:rPr lang="en-US" dirty="0">
                <a:solidFill>
                  <a:srgbClr val="6C271B"/>
                </a:solidFill>
              </a:rPr>
              <a:t>R</a:t>
            </a:r>
            <a:r>
              <a:rPr lang="en-US" dirty="0"/>
              <a:t>ST15]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[Gentry-Halevi-Lepoint’15] -    modification of [GGH13] in</a:t>
            </a:r>
          </a:p>
          <a:p>
            <a:pPr marL="411480" lvl="1" indent="0">
              <a:buNone/>
            </a:pPr>
            <a:r>
              <a:rPr lang="en-US" dirty="0"/>
              <a:t>				       </a:t>
            </a:r>
            <a:r>
              <a:rPr lang="en-US" dirty="0" smtClean="0"/>
              <a:t>response </a:t>
            </a:r>
            <a:r>
              <a:rPr lang="en-US" dirty="0"/>
              <a:t>to </a:t>
            </a:r>
            <a:r>
              <a:rPr lang="en-US" dirty="0" err="1"/>
              <a:t>zeroizing</a:t>
            </a:r>
            <a:r>
              <a:rPr lang="en-US" dirty="0"/>
              <a:t> </a:t>
            </a:r>
            <a:r>
              <a:rPr lang="en-US" dirty="0" smtClean="0"/>
              <a:t>attack</a:t>
            </a:r>
          </a:p>
          <a:p>
            <a:pPr marL="411480" lvl="1" indent="0">
              <a:buNone/>
            </a:pPr>
            <a:r>
              <a:rPr lang="en-US" dirty="0"/>
              <a:t>	</a:t>
            </a:r>
            <a:r>
              <a:rPr lang="en-US" dirty="0" smtClean="0"/>
              <a:t>			       [GGH13], [CGHLMM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R</a:t>
            </a:r>
            <a:r>
              <a:rPr lang="en-US" dirty="0" smtClean="0"/>
              <a:t>ST15],</a:t>
            </a:r>
          </a:p>
          <a:p>
            <a:pPr marL="411480" lvl="1" indent="0">
              <a:buNone/>
            </a:pPr>
            <a:r>
              <a:rPr lang="en-US" dirty="0" smtClean="0"/>
              <a:t>	                                                [Hu-Jia-15] 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1116276" y="5656423"/>
            <a:ext cx="3296989" cy="1045964"/>
          </a:xfrm>
          <a:prstGeom prst="wedgeRoundRectCallout">
            <a:avLst>
              <a:gd name="adj1" fmla="val 20106"/>
              <a:gd name="adj2" fmla="val -66099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sz="1900" dirty="0" smtClean="0">
                <a:solidFill>
                  <a:schemeClr val="bg2">
                    <a:lumMod val="25000"/>
                  </a:schemeClr>
                </a:solidFill>
              </a:rPr>
              <a:t>recent attack: </a:t>
            </a:r>
          </a:p>
          <a:p>
            <a:r>
              <a:rPr lang="en-US" sz="1900" dirty="0" err="1" smtClean="0">
                <a:solidFill>
                  <a:schemeClr val="bg2">
                    <a:lumMod val="25000"/>
                  </a:schemeClr>
                </a:solidFill>
              </a:rPr>
              <a:t>Brakerski</a:t>
            </a:r>
            <a:r>
              <a:rPr lang="en-US" sz="1900" dirty="0" smtClean="0">
                <a:solidFill>
                  <a:schemeClr val="bg2">
                    <a:lumMod val="25000"/>
                  </a:schemeClr>
                </a:solidFill>
              </a:rPr>
              <a:t>-Gentry-</a:t>
            </a:r>
            <a:r>
              <a:rPr lang="en-US" sz="1900" dirty="0" err="1" smtClean="0">
                <a:solidFill>
                  <a:schemeClr val="bg2">
                    <a:lumMod val="25000"/>
                  </a:schemeClr>
                </a:solidFill>
              </a:rPr>
              <a:t>Halevi</a:t>
            </a:r>
            <a:r>
              <a:rPr lang="en-US" sz="1900" dirty="0" smtClean="0">
                <a:solidFill>
                  <a:schemeClr val="bg2">
                    <a:lumMod val="25000"/>
                  </a:schemeClr>
                </a:solidFill>
              </a:rPr>
              <a:t>-</a:t>
            </a:r>
            <a:r>
              <a:rPr lang="en-US" sz="1900" dirty="0" err="1" smtClean="0">
                <a:solidFill>
                  <a:schemeClr val="bg2">
                    <a:lumMod val="25000"/>
                  </a:schemeClr>
                </a:solidFill>
              </a:rPr>
              <a:t>Lepoint-Sahai-Tibouchi</a:t>
            </a:r>
            <a:endParaRPr lang="en-US" sz="19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US" sz="2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185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Barrington’s Theorem [B86]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2"/>
                </a:solidFill>
              </a:rPr>
              <a:t>Every function computable by depth-</a:t>
            </a:r>
            <a:r>
              <a:rPr lang="en-US" i="1" dirty="0" smtClean="0">
                <a:solidFill>
                  <a:schemeClr val="accent2"/>
                </a:solidFill>
              </a:rPr>
              <a:t>d</a:t>
            </a:r>
            <a:r>
              <a:rPr lang="en-US" dirty="0" smtClean="0">
                <a:solidFill>
                  <a:schemeClr val="accent2"/>
                </a:solidFill>
              </a:rPr>
              <a:t> circuit is computable by a branching program of length 4</a:t>
            </a:r>
            <a:r>
              <a:rPr lang="en-US" i="1" baseline="30000" dirty="0" smtClean="0">
                <a:solidFill>
                  <a:schemeClr val="accent2"/>
                </a:solidFill>
              </a:rPr>
              <a:t>d</a:t>
            </a:r>
            <a:r>
              <a:rPr lang="en-US" dirty="0" smtClean="0">
                <a:solidFill>
                  <a:schemeClr val="accent2"/>
                </a:solidFill>
              </a:rPr>
              <a:t>.</a:t>
            </a:r>
          </a:p>
          <a:p>
            <a:endParaRPr lang="en-US" dirty="0"/>
          </a:p>
          <a:p>
            <a:r>
              <a:rPr lang="en-US" dirty="0" smtClean="0"/>
              <a:t>Corollary: every function in NC</a:t>
            </a:r>
            <a:r>
              <a:rPr lang="en-US" baseline="30000" dirty="0" smtClean="0"/>
              <a:t>1</a:t>
            </a:r>
            <a:r>
              <a:rPr lang="en-US" dirty="0" smtClean="0"/>
              <a:t> has a polynomial-length branching program</a:t>
            </a:r>
          </a:p>
        </p:txBody>
      </p:sp>
    </p:spTree>
    <p:extLst>
      <p:ext uri="{BB962C8B-B14F-4D97-AF65-F5344CB8AC3E}">
        <p14:creationId xmlns:p14="http://schemas.microsoft.com/office/powerpoint/2010/main" val="211694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60" y="314979"/>
            <a:ext cx="8537334" cy="1143000"/>
          </a:xfrm>
        </p:spPr>
        <p:txBody>
          <a:bodyPr>
            <a:noAutofit/>
          </a:bodyPr>
          <a:lstStyle/>
          <a:p>
            <a:r>
              <a:rPr lang="en-US" sz="3800" dirty="0" smtClean="0"/>
              <a:t>Randomized Branching Programs [Kilian88]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6141" y="1586754"/>
            <a:ext cx="7691719" cy="3317431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Randomized BP (RBP) construction of length </a:t>
            </a:r>
            <a:r>
              <a:rPr lang="en-US" i="1" dirty="0" smtClean="0"/>
              <a:t>m</a:t>
            </a:r>
            <a:r>
              <a:rPr lang="en-US" dirty="0" smtClean="0"/>
              <a:t> and input size </a:t>
            </a:r>
            <a:r>
              <a:rPr lang="en-US" i="1" dirty="0" smtClean="0"/>
              <a:t>n</a:t>
            </a:r>
            <a:r>
              <a:rPr lang="en-US" dirty="0" smtClean="0"/>
              <a:t>:</a:t>
            </a:r>
            <a:endParaRPr lang="en-US" i="1" dirty="0" smtClean="0"/>
          </a:p>
          <a:p>
            <a:pPr lvl="1"/>
            <a:r>
              <a:rPr lang="en-US" dirty="0" smtClean="0"/>
              <a:t>BP: (</a:t>
            </a:r>
            <a:r>
              <a:rPr lang="en-US" i="1" dirty="0" err="1"/>
              <a:t>inp</a:t>
            </a:r>
            <a:r>
              <a:rPr lang="en-US" dirty="0"/>
              <a:t>(1), A</a:t>
            </a:r>
            <a:r>
              <a:rPr lang="en-US" baseline="-25000" dirty="0"/>
              <a:t>1,0</a:t>
            </a:r>
            <a:r>
              <a:rPr lang="en-US" dirty="0"/>
              <a:t>, A</a:t>
            </a:r>
            <a:r>
              <a:rPr lang="en-US" baseline="-25000" dirty="0"/>
              <a:t>1,1</a:t>
            </a:r>
            <a:r>
              <a:rPr lang="en-US" dirty="0"/>
              <a:t>), </a:t>
            </a:r>
            <a:r>
              <a:rPr lang="en-US" dirty="0" smtClean="0"/>
              <a:t>…</a:t>
            </a:r>
            <a:r>
              <a:rPr lang="en-US" dirty="0"/>
              <a:t>, (</a:t>
            </a:r>
            <a:r>
              <a:rPr lang="en-US" i="1" dirty="0" err="1"/>
              <a:t>inp</a:t>
            </a:r>
            <a:r>
              <a:rPr lang="en-US" dirty="0" smtClean="0"/>
              <a:t>(m)</a:t>
            </a:r>
            <a:r>
              <a:rPr lang="en-US" dirty="0"/>
              <a:t>, A</a:t>
            </a:r>
            <a:r>
              <a:rPr lang="en-US" i="1" baseline="-25000" dirty="0"/>
              <a:t>m</a:t>
            </a:r>
            <a:r>
              <a:rPr lang="en-US" baseline="-25000" dirty="0"/>
              <a:t>,0</a:t>
            </a:r>
            <a:r>
              <a:rPr lang="en-US" dirty="0"/>
              <a:t>, A</a:t>
            </a:r>
            <a:r>
              <a:rPr lang="en-US" i="1" baseline="-25000" dirty="0"/>
              <a:t>m</a:t>
            </a:r>
            <a:r>
              <a:rPr lang="en-US" baseline="-25000" dirty="0"/>
              <a:t>,1</a:t>
            </a:r>
            <a:r>
              <a:rPr lang="en-US" dirty="0"/>
              <a:t>) </a:t>
            </a:r>
          </a:p>
          <a:p>
            <a:pPr lvl="1"/>
            <a:r>
              <a:rPr lang="en-US" dirty="0" smtClean="0"/>
              <a:t>Sample invertible matrices R</a:t>
            </a:r>
            <a:r>
              <a:rPr lang="en-US" baseline="-25000" dirty="0" smtClean="0"/>
              <a:t>0</a:t>
            </a:r>
            <a:r>
              <a:rPr lang="en-US" dirty="0" smtClean="0"/>
              <a:t>, …,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m</a:t>
            </a:r>
            <a:r>
              <a:rPr lang="en-US" dirty="0" smtClean="0"/>
              <a:t> </a:t>
            </a:r>
            <a:r>
              <a:rPr lang="en-US" dirty="0"/>
              <a:t>∈ {0, 1}</a:t>
            </a:r>
            <a:r>
              <a:rPr lang="en-US" baseline="30000" dirty="0"/>
              <a:t>5×5 </a:t>
            </a:r>
            <a:endParaRPr lang="en-US" dirty="0"/>
          </a:p>
          <a:p>
            <a:pPr lvl="1"/>
            <a:r>
              <a:rPr lang="en-US" dirty="0" smtClean="0"/>
              <a:t>Set 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i="1" baseline="-25000" dirty="0" smtClean="0">
                <a:solidFill>
                  <a:schemeClr val="accent2"/>
                </a:solidFill>
              </a:rPr>
              <a:t>i</a:t>
            </a:r>
            <a:r>
              <a:rPr lang="en-US" baseline="-25000" dirty="0" smtClean="0">
                <a:solidFill>
                  <a:schemeClr val="accent2"/>
                </a:solidFill>
              </a:rPr>
              <a:t>,0 </a:t>
            </a:r>
            <a:r>
              <a:rPr lang="en-US" dirty="0" smtClean="0">
                <a:solidFill>
                  <a:schemeClr val="accent2"/>
                </a:solidFill>
              </a:rPr>
              <a:t>= R</a:t>
            </a:r>
            <a:r>
              <a:rPr lang="en-US" i="1" baseline="-25000" dirty="0" smtClean="0">
                <a:solidFill>
                  <a:schemeClr val="accent2"/>
                </a:solidFill>
              </a:rPr>
              <a:t>i</a:t>
            </a:r>
            <a:r>
              <a:rPr lang="en-US" baseline="-25000" dirty="0" smtClean="0">
                <a:solidFill>
                  <a:schemeClr val="accent2"/>
                </a:solidFill>
              </a:rPr>
              <a:t>-1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</a:rPr>
              <a:t>A</a:t>
            </a:r>
            <a:r>
              <a:rPr lang="en-US" i="1" baseline="-25000" dirty="0">
                <a:solidFill>
                  <a:schemeClr val="accent2"/>
                </a:solidFill>
              </a:rPr>
              <a:t>m</a:t>
            </a:r>
            <a:r>
              <a:rPr lang="en-US" baseline="-25000" dirty="0">
                <a:solidFill>
                  <a:schemeClr val="accent2"/>
                </a:solidFill>
              </a:rPr>
              <a:t>,</a:t>
            </a:r>
            <a:r>
              <a:rPr lang="en-US" baseline="-25000" dirty="0" smtClean="0">
                <a:solidFill>
                  <a:schemeClr val="accent2"/>
                </a:solidFill>
              </a:rPr>
              <a:t>0 </a:t>
            </a:r>
            <a:r>
              <a:rPr lang="en-US" dirty="0" err="1" smtClean="0">
                <a:solidFill>
                  <a:schemeClr val="accent2"/>
                </a:solidFill>
              </a:rPr>
              <a:t>R</a:t>
            </a:r>
            <a:r>
              <a:rPr lang="en-US" i="1" baseline="-25000" dirty="0" err="1" smtClean="0">
                <a:solidFill>
                  <a:schemeClr val="accent2"/>
                </a:solidFill>
              </a:rPr>
              <a:t>i</a:t>
            </a:r>
            <a:r>
              <a:rPr lang="en-US" baseline="-25000" dirty="0" smtClean="0">
                <a:solidFill>
                  <a:schemeClr val="accent2"/>
                </a:solidFill>
              </a:rPr>
              <a:t> </a:t>
            </a:r>
            <a:r>
              <a:rPr lang="en-US" baseline="30000" dirty="0" smtClean="0">
                <a:solidFill>
                  <a:schemeClr val="accent2"/>
                </a:solidFill>
              </a:rPr>
              <a:t>-1</a:t>
            </a:r>
            <a:r>
              <a:rPr lang="en-US" baseline="-25000" dirty="0" smtClean="0"/>
              <a:t>,  </a:t>
            </a:r>
            <a:r>
              <a:rPr lang="en-US" dirty="0">
                <a:solidFill>
                  <a:srgbClr val="C74444"/>
                </a:solidFill>
              </a:rPr>
              <a:t>B</a:t>
            </a:r>
            <a:r>
              <a:rPr lang="en-US" i="1" baseline="-25000" dirty="0">
                <a:solidFill>
                  <a:srgbClr val="C74444"/>
                </a:solidFill>
              </a:rPr>
              <a:t>i</a:t>
            </a:r>
            <a:r>
              <a:rPr lang="en-US" baseline="-25000" dirty="0" smtClean="0">
                <a:solidFill>
                  <a:srgbClr val="C74444"/>
                </a:solidFill>
              </a:rPr>
              <a:t>,1 </a:t>
            </a:r>
            <a:r>
              <a:rPr lang="en-US" dirty="0">
                <a:solidFill>
                  <a:srgbClr val="C74444"/>
                </a:solidFill>
              </a:rPr>
              <a:t>= R</a:t>
            </a:r>
            <a:r>
              <a:rPr lang="en-US" i="1" baseline="-25000" dirty="0">
                <a:solidFill>
                  <a:srgbClr val="C74444"/>
                </a:solidFill>
              </a:rPr>
              <a:t>i</a:t>
            </a:r>
            <a:r>
              <a:rPr lang="en-US" baseline="-25000" dirty="0">
                <a:solidFill>
                  <a:srgbClr val="C74444"/>
                </a:solidFill>
              </a:rPr>
              <a:t>-1</a:t>
            </a:r>
            <a:r>
              <a:rPr lang="en-US" dirty="0">
                <a:solidFill>
                  <a:srgbClr val="C74444"/>
                </a:solidFill>
              </a:rPr>
              <a:t> A</a:t>
            </a:r>
            <a:r>
              <a:rPr lang="en-US" i="1" baseline="-25000" dirty="0">
                <a:solidFill>
                  <a:srgbClr val="C74444"/>
                </a:solidFill>
              </a:rPr>
              <a:t>m</a:t>
            </a:r>
            <a:r>
              <a:rPr lang="en-US" baseline="-25000" dirty="0" smtClean="0">
                <a:solidFill>
                  <a:srgbClr val="C74444"/>
                </a:solidFill>
              </a:rPr>
              <a:t>,1 </a:t>
            </a:r>
            <a:r>
              <a:rPr lang="en-US" dirty="0" smtClean="0">
                <a:solidFill>
                  <a:srgbClr val="C74444"/>
                </a:solidFill>
              </a:rPr>
              <a:t>R</a:t>
            </a:r>
            <a:r>
              <a:rPr lang="en-US" i="1" baseline="-25000" dirty="0" smtClean="0">
                <a:solidFill>
                  <a:srgbClr val="C74444"/>
                </a:solidFill>
              </a:rPr>
              <a:t>i</a:t>
            </a:r>
            <a:r>
              <a:rPr lang="en-US" baseline="300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-1</a:t>
            </a:r>
            <a:endParaRPr lang="en-US" i="1" baseline="-25000" dirty="0" smtClean="0">
              <a:solidFill>
                <a:srgbClr val="C74444"/>
              </a:solidFill>
            </a:endParaRPr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524000" y="5181215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2,0</a:t>
            </a:r>
            <a:endParaRPr lang="en-US" sz="3200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609600" y="5181215"/>
            <a:ext cx="7620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1,0</a:t>
            </a:r>
            <a:endParaRPr lang="en-US" sz="3200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2438400" y="5181215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3,0</a:t>
            </a:r>
            <a:endParaRPr lang="en-US" sz="3200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4267200" y="5181215"/>
            <a:ext cx="762000" cy="584775"/>
          </a:xfrm>
          <a:prstGeom prst="rect">
            <a:avLst/>
          </a:prstGeom>
          <a:solidFill>
            <a:srgbClr val="FF7D7D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5,0</a:t>
            </a:r>
            <a:endParaRPr lang="en-US" sz="32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3352800" y="5181215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4,0</a:t>
            </a:r>
            <a:endParaRPr lang="en-US" sz="3200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5181600" y="5181215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6,0</a:t>
            </a:r>
            <a:endParaRPr lang="en-US" sz="3200" baseline="-25000" dirty="0"/>
          </a:p>
        </p:txBody>
      </p:sp>
      <p:sp>
        <p:nvSpPr>
          <p:cNvPr id="29" name="TextBox 28"/>
          <p:cNvSpPr txBox="1"/>
          <p:nvPr/>
        </p:nvSpPr>
        <p:spPr>
          <a:xfrm>
            <a:off x="6096000" y="5181215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7,0</a:t>
            </a:r>
            <a:endParaRPr lang="en-US" sz="3200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7010400" y="5181214"/>
            <a:ext cx="7620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8,0</a:t>
            </a:r>
            <a:endParaRPr lang="en-US" sz="3200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7924800" y="5181215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9,0</a:t>
            </a:r>
            <a:endParaRPr lang="en-US" sz="3200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1524000" y="5968040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2,1</a:t>
            </a:r>
            <a:endParaRPr lang="en-US" sz="3200" baseline="-25000" dirty="0"/>
          </a:p>
        </p:txBody>
      </p:sp>
      <p:sp>
        <p:nvSpPr>
          <p:cNvPr id="33" name="TextBox 32"/>
          <p:cNvSpPr txBox="1"/>
          <p:nvPr/>
        </p:nvSpPr>
        <p:spPr>
          <a:xfrm>
            <a:off x="609600" y="5968040"/>
            <a:ext cx="7620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1,1</a:t>
            </a:r>
            <a:endParaRPr lang="en-US" sz="3200" baseline="-25000" dirty="0"/>
          </a:p>
        </p:txBody>
      </p:sp>
      <p:sp>
        <p:nvSpPr>
          <p:cNvPr id="34" name="TextBox 33"/>
          <p:cNvSpPr txBox="1"/>
          <p:nvPr/>
        </p:nvSpPr>
        <p:spPr>
          <a:xfrm>
            <a:off x="2438400" y="5968040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3,1</a:t>
            </a:r>
            <a:endParaRPr lang="en-US" sz="3200" baseline="-25000" dirty="0"/>
          </a:p>
        </p:txBody>
      </p:sp>
      <p:sp>
        <p:nvSpPr>
          <p:cNvPr id="35" name="TextBox 34"/>
          <p:cNvSpPr txBox="1"/>
          <p:nvPr/>
        </p:nvSpPr>
        <p:spPr>
          <a:xfrm>
            <a:off x="4267200" y="5968040"/>
            <a:ext cx="762000" cy="584775"/>
          </a:xfrm>
          <a:prstGeom prst="rect">
            <a:avLst/>
          </a:prstGeom>
          <a:solidFill>
            <a:srgbClr val="FF7D7D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5,1</a:t>
            </a:r>
            <a:endParaRPr lang="en-US" sz="3200" baseline="-25000" dirty="0"/>
          </a:p>
        </p:txBody>
      </p:sp>
      <p:sp>
        <p:nvSpPr>
          <p:cNvPr id="36" name="TextBox 35"/>
          <p:cNvSpPr txBox="1"/>
          <p:nvPr/>
        </p:nvSpPr>
        <p:spPr>
          <a:xfrm>
            <a:off x="3352800" y="5968040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4,1</a:t>
            </a:r>
            <a:endParaRPr lang="en-US" sz="3200" baseline="-25000" dirty="0"/>
          </a:p>
        </p:txBody>
      </p:sp>
      <p:sp>
        <p:nvSpPr>
          <p:cNvPr id="37" name="TextBox 36"/>
          <p:cNvSpPr txBox="1"/>
          <p:nvPr/>
        </p:nvSpPr>
        <p:spPr>
          <a:xfrm>
            <a:off x="5181600" y="5968040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6,1</a:t>
            </a:r>
            <a:endParaRPr lang="en-US" sz="3200" baseline="-25000" dirty="0"/>
          </a:p>
        </p:txBody>
      </p:sp>
      <p:sp>
        <p:nvSpPr>
          <p:cNvPr id="38" name="TextBox 37"/>
          <p:cNvSpPr txBox="1"/>
          <p:nvPr/>
        </p:nvSpPr>
        <p:spPr>
          <a:xfrm>
            <a:off x="6096000" y="5968040"/>
            <a:ext cx="762000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7,1</a:t>
            </a:r>
            <a:endParaRPr lang="en-US" sz="3200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7010400" y="5968039"/>
            <a:ext cx="7620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8,1</a:t>
            </a:r>
            <a:endParaRPr lang="en-US" sz="3200" baseline="-25000" dirty="0"/>
          </a:p>
        </p:txBody>
      </p:sp>
      <p:sp>
        <p:nvSpPr>
          <p:cNvPr id="40" name="TextBox 39"/>
          <p:cNvSpPr txBox="1"/>
          <p:nvPr/>
        </p:nvSpPr>
        <p:spPr>
          <a:xfrm>
            <a:off x="7924800" y="5968040"/>
            <a:ext cx="762000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3200" dirty="0" smtClean="0"/>
              <a:t>B</a:t>
            </a:r>
            <a:r>
              <a:rPr lang="en-US" sz="3200" baseline="-25000" dirty="0" smtClean="0"/>
              <a:t>9,1</a:t>
            </a:r>
            <a:endParaRPr lang="en-US" sz="3200" baseline="-25000" dirty="0"/>
          </a:p>
        </p:txBody>
      </p:sp>
      <p:sp>
        <p:nvSpPr>
          <p:cNvPr id="26" name="Rounded Rectangular Callout 25"/>
          <p:cNvSpPr/>
          <p:nvPr/>
        </p:nvSpPr>
        <p:spPr>
          <a:xfrm>
            <a:off x="4828183" y="4275444"/>
            <a:ext cx="4073778" cy="736677"/>
          </a:xfrm>
          <a:prstGeom prst="wedgeRoundRectCallout">
            <a:avLst>
              <a:gd name="adj1" fmla="val 4991"/>
              <a:gd name="adj2" fmla="val 68513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/>
          <a:lstStyle/>
          <a:p>
            <a:r>
              <a:rPr lang="en-US" dirty="0" smtClean="0"/>
              <a:t>Omitting several steps…</a:t>
            </a:r>
            <a:endParaRPr lang="en-US" dirty="0"/>
          </a:p>
          <a:p>
            <a:r>
              <a:rPr lang="en-US" dirty="0" smtClean="0"/>
              <a:t>Hide matrices with </a:t>
            </a:r>
            <a:r>
              <a:rPr lang="en-US" dirty="0" err="1" smtClean="0">
                <a:solidFill>
                  <a:srgbClr val="C74444"/>
                </a:solidFill>
              </a:rPr>
              <a:t>multilinear</a:t>
            </a:r>
            <a:r>
              <a:rPr lang="en-US" dirty="0" smtClean="0">
                <a:solidFill>
                  <a:srgbClr val="C74444"/>
                </a:solidFill>
              </a:rPr>
              <a:t> maps</a:t>
            </a:r>
            <a:endParaRPr lang="en-US" dirty="0">
              <a:solidFill>
                <a:srgbClr val="C744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614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2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ATTACK on </a:t>
            </a:r>
            <a:r>
              <a:rPr lang="en-US" b="1" dirty="0" smtClean="0"/>
              <a:t>simplified</a:t>
            </a:r>
            <a:r>
              <a:rPr lang="en-US" dirty="0" smtClean="0"/>
              <a:t> obfuscation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44762" cy="473601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There exist partitions on the input bits and the branching program </a:t>
            </a:r>
          </a:p>
          <a:p>
            <a:pPr lvl="1"/>
            <a:r>
              <a:rPr lang="en-US" dirty="0" smtClean="0"/>
              <a:t>Input bits: [l] = X </a:t>
            </a:r>
            <a:r>
              <a:rPr lang="en-US" b="1" dirty="0" smtClean="0"/>
              <a:t>⋃ </a:t>
            </a:r>
            <a:r>
              <a:rPr lang="en-US" dirty="0" smtClean="0"/>
              <a:t>Y </a:t>
            </a:r>
            <a:r>
              <a:rPr lang="en-US" b="1" dirty="0" smtClean="0"/>
              <a:t>⋃</a:t>
            </a:r>
            <a:r>
              <a:rPr lang="en-US" dirty="0" smtClean="0"/>
              <a:t> Z</a:t>
            </a:r>
          </a:p>
          <a:p>
            <a:pPr lvl="1"/>
            <a:r>
              <a:rPr lang="en-US" dirty="0" smtClean="0"/>
              <a:t>BP positions: [L] = A ⋃ B ⋃ C</a:t>
            </a:r>
            <a:endParaRPr lang="en-US" dirty="0"/>
          </a:p>
          <a:p>
            <a:pPr lvl="1"/>
            <a:r>
              <a:rPr lang="en-US" dirty="0" err="1"/>
              <a:t>i</a:t>
            </a:r>
            <a:r>
              <a:rPr lang="en-US" dirty="0" err="1" smtClean="0"/>
              <a:t>np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)∈X ∀</a:t>
            </a:r>
            <a:r>
              <a:rPr lang="en-US" dirty="0" err="1" smtClean="0"/>
              <a:t>i∈A</a:t>
            </a:r>
            <a:r>
              <a:rPr lang="en-US" dirty="0" smtClean="0"/>
              <a:t>; </a:t>
            </a:r>
            <a:r>
              <a:rPr lang="en-US" dirty="0" err="1"/>
              <a:t>inp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</a:t>
            </a:r>
            <a:r>
              <a:rPr lang="en-US" dirty="0" smtClean="0"/>
              <a:t>∈Y </a:t>
            </a:r>
            <a:r>
              <a:rPr lang="en-US" dirty="0"/>
              <a:t>∀</a:t>
            </a:r>
            <a:r>
              <a:rPr lang="en-US" dirty="0" err="1"/>
              <a:t>i</a:t>
            </a:r>
            <a:r>
              <a:rPr lang="en-US" dirty="0" err="1" smtClean="0"/>
              <a:t>∈B</a:t>
            </a:r>
            <a:r>
              <a:rPr lang="en-US" dirty="0" smtClean="0"/>
              <a:t>; </a:t>
            </a:r>
            <a:r>
              <a:rPr lang="en-US" dirty="0" err="1"/>
              <a:t>inp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</a:t>
            </a:r>
            <a:r>
              <a:rPr lang="en-US" dirty="0" smtClean="0"/>
              <a:t>∈Z </a:t>
            </a:r>
            <a:r>
              <a:rPr lang="en-US" dirty="0"/>
              <a:t>∀</a:t>
            </a:r>
            <a:r>
              <a:rPr lang="en-US" dirty="0" err="1"/>
              <a:t>i</a:t>
            </a:r>
            <a:r>
              <a:rPr lang="en-US" dirty="0" err="1" smtClean="0"/>
              <a:t>∈C</a:t>
            </a:r>
            <a:r>
              <a:rPr lang="en-US" dirty="0" smtClean="0"/>
              <a:t>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BP</a:t>
            </a:r>
            <a:r>
              <a:rPr lang="en-US" baseline="-25000" dirty="0" smtClean="0"/>
              <a:t>0</a:t>
            </a:r>
            <a:r>
              <a:rPr lang="en-US" dirty="0" smtClean="0"/>
              <a:t> and BP</a:t>
            </a:r>
            <a:r>
              <a:rPr lang="en-US" baseline="-25000" dirty="0" smtClean="0"/>
              <a:t>1</a:t>
            </a:r>
            <a:r>
              <a:rPr lang="en-US" dirty="0" smtClean="0"/>
              <a:t> where </a:t>
            </a:r>
            <a:r>
              <a:rPr lang="en-US" dirty="0" err="1" smtClean="0"/>
              <a:t>BP</a:t>
            </a:r>
            <a:r>
              <a:rPr lang="en-US" baseline="-25000" dirty="0" err="1" smtClean="0"/>
              <a:t>b</a:t>
            </a:r>
            <a:r>
              <a:rPr lang="en-US" dirty="0" smtClean="0"/>
              <a:t> = A(x) ∘ B</a:t>
            </a:r>
            <a:r>
              <a:rPr lang="en-US" baseline="-25000" dirty="0" smtClean="0"/>
              <a:t>b</a:t>
            </a:r>
            <a:r>
              <a:rPr lang="en-US" dirty="0" smtClean="0"/>
              <a:t>(y) ∘ C(z)</a:t>
            </a:r>
          </a:p>
          <a:p>
            <a:pPr lvl="1"/>
            <a:r>
              <a:rPr lang="en-US" dirty="0" smtClean="0"/>
              <a:t>A(x) is a branching program over the positions of A depending on input x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(</a:t>
            </a:r>
            <a:r>
              <a:rPr lang="en-US" dirty="0"/>
              <a:t>x) is a branching program over the positions of </a:t>
            </a:r>
            <a:r>
              <a:rPr lang="en-US" dirty="0" smtClean="0"/>
              <a:t>B </a:t>
            </a:r>
            <a:r>
              <a:rPr lang="en-US" dirty="0"/>
              <a:t>depending on input </a:t>
            </a:r>
            <a:r>
              <a:rPr lang="en-US" dirty="0" smtClean="0"/>
              <a:t>y</a:t>
            </a:r>
          </a:p>
          <a:p>
            <a:pPr lvl="1"/>
            <a:r>
              <a:rPr lang="en-US" dirty="0" smtClean="0"/>
              <a:t>B</a:t>
            </a:r>
            <a:r>
              <a:rPr lang="en-US" baseline="-25000" dirty="0" smtClean="0"/>
              <a:t>0</a:t>
            </a:r>
            <a:r>
              <a:rPr lang="en-US" dirty="0" smtClean="0"/>
              <a:t>(z) and B</a:t>
            </a:r>
            <a:r>
              <a:rPr lang="en-US" baseline="-25000" dirty="0" smtClean="0"/>
              <a:t>1</a:t>
            </a:r>
            <a:r>
              <a:rPr lang="en-US" dirty="0" smtClean="0"/>
              <a:t>(z) are two different programs over the positions of B that depend on input z</a:t>
            </a:r>
            <a:endParaRPr lang="en-US" dirty="0"/>
          </a:p>
          <a:p>
            <a:pPr lvl="1"/>
            <a:r>
              <a:rPr lang="en-US" dirty="0" smtClean="0"/>
              <a:t>BP0 and BP1 compute the same constant function that outputs 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47375" y="3322086"/>
            <a:ext cx="374904" cy="307777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2,0</a:t>
            </a:r>
            <a:endParaRPr lang="en-US" sz="1400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2385603" y="3322086"/>
            <a:ext cx="374904" cy="307777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1,0</a:t>
            </a:r>
            <a:endParaRPr lang="en-US" sz="1400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3321693" y="3322086"/>
            <a:ext cx="374904" cy="307777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3,0</a:t>
            </a:r>
            <a:endParaRPr lang="en-US" sz="1400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4257782" y="3322086"/>
            <a:ext cx="374904" cy="307777"/>
          </a:xfrm>
          <a:prstGeom prst="rect">
            <a:avLst/>
          </a:prstGeom>
          <a:solidFill>
            <a:srgbClr val="FF7D7D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5,0</a:t>
            </a:r>
            <a:endParaRPr lang="en-US" sz="1400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3796024" y="3322086"/>
            <a:ext cx="374904" cy="307777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4,0</a:t>
            </a:r>
            <a:endParaRPr lang="en-US" sz="1400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4719540" y="3322086"/>
            <a:ext cx="374904" cy="307777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6,0</a:t>
            </a:r>
            <a:endParaRPr lang="en-US" sz="1400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5181298" y="3322085"/>
            <a:ext cx="374904" cy="307777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7,0</a:t>
            </a:r>
            <a:endParaRPr lang="en-US" sz="1400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5649350" y="3322085"/>
            <a:ext cx="374904" cy="307777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8,0</a:t>
            </a:r>
            <a:endParaRPr lang="en-US" sz="1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6129959" y="3322085"/>
            <a:ext cx="374904" cy="307777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9,0</a:t>
            </a:r>
            <a:endParaRPr lang="en-US" sz="1400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2847375" y="3731661"/>
            <a:ext cx="374904" cy="307777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2,1</a:t>
            </a:r>
            <a:endParaRPr lang="en-US" sz="1400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2385603" y="3731661"/>
            <a:ext cx="374904" cy="307777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1,1</a:t>
            </a:r>
            <a:endParaRPr lang="en-US" sz="1400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3321693" y="3727260"/>
            <a:ext cx="374904" cy="307777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3,1</a:t>
            </a:r>
            <a:endParaRPr lang="en-US" sz="14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4257782" y="3731661"/>
            <a:ext cx="374904" cy="307777"/>
          </a:xfrm>
          <a:prstGeom prst="rect">
            <a:avLst/>
          </a:prstGeom>
          <a:solidFill>
            <a:srgbClr val="FF7D7D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5,1</a:t>
            </a:r>
            <a:endParaRPr lang="en-US" sz="1400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3796024" y="3727260"/>
            <a:ext cx="374904" cy="307777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4,1</a:t>
            </a:r>
            <a:endParaRPr lang="en-US" sz="1400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4719540" y="3727260"/>
            <a:ext cx="374904" cy="307777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6,1</a:t>
            </a:r>
            <a:endParaRPr lang="en-US" sz="14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5181298" y="3727260"/>
            <a:ext cx="374904" cy="307777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7,1</a:t>
            </a:r>
            <a:endParaRPr lang="en-US" sz="1400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5649350" y="3710285"/>
            <a:ext cx="374904" cy="307777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8,1</a:t>
            </a:r>
            <a:endParaRPr lang="en-US" sz="1400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6129959" y="3714685"/>
            <a:ext cx="374904" cy="307777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sz="1400" dirty="0" smtClean="0"/>
              <a:t>B</a:t>
            </a:r>
            <a:r>
              <a:rPr lang="en-US" sz="1400" baseline="-25000" dirty="0" smtClean="0"/>
              <a:t>9,1</a:t>
            </a:r>
            <a:endParaRPr lang="en-US" sz="1400" baseline="-25000" dirty="0"/>
          </a:p>
        </p:txBody>
      </p:sp>
      <p:sp>
        <p:nvSpPr>
          <p:cNvPr id="24" name="Right Brace 23"/>
          <p:cNvSpPr/>
          <p:nvPr/>
        </p:nvSpPr>
        <p:spPr>
          <a:xfrm rot="5400000">
            <a:off x="2935408" y="3515007"/>
            <a:ext cx="215899" cy="130647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754484" y="4174845"/>
            <a:ext cx="686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baseline="-25000" dirty="0"/>
          </a:p>
        </p:txBody>
      </p:sp>
      <p:sp>
        <p:nvSpPr>
          <p:cNvPr id="26" name="Right Brace 25"/>
          <p:cNvSpPr/>
          <p:nvPr/>
        </p:nvSpPr>
        <p:spPr>
          <a:xfrm rot="5400000">
            <a:off x="4558427" y="3257566"/>
            <a:ext cx="215902" cy="177964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367232" y="4128839"/>
            <a:ext cx="935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</a:t>
            </a:r>
            <a:endParaRPr lang="en-US" sz="2400" baseline="-25000" dirty="0"/>
          </a:p>
        </p:txBody>
      </p:sp>
      <p:sp>
        <p:nvSpPr>
          <p:cNvPr id="28" name="Right Brace 27"/>
          <p:cNvSpPr/>
          <p:nvPr/>
        </p:nvSpPr>
        <p:spPr>
          <a:xfrm rot="5400000">
            <a:off x="5958720" y="3717371"/>
            <a:ext cx="245449" cy="846835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997246" y="4136700"/>
            <a:ext cx="445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1752612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3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ATTACK on </a:t>
            </a:r>
            <a:r>
              <a:rPr lang="en-US" b="1" dirty="0"/>
              <a:t>simplified</a:t>
            </a:r>
            <a:r>
              <a:rPr lang="en-US" dirty="0"/>
              <a:t> obfuscation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Attack sets</a:t>
            </a:r>
            <a:endParaRPr lang="en-US" dirty="0"/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27942" y="3156277"/>
            <a:ext cx="6866997" cy="1012275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01147" y="3600360"/>
            <a:ext cx="37916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Apple Chancery"/>
                <a:cs typeface="Apple Chancery"/>
              </a:rPr>
              <a:t>A</a:t>
            </a:r>
            <a:r>
              <a:rPr lang="en-US" baseline="-25000" dirty="0" smtClean="0"/>
              <a:t>i</a:t>
            </a:r>
            <a:r>
              <a:rPr lang="en-US" dirty="0" smtClean="0"/>
              <a:t> = </a:t>
            </a:r>
            <a:r>
              <a:rPr lang="en-US" sz="2200" dirty="0" smtClean="0"/>
              <a:t>{</a:t>
            </a:r>
            <a:r>
              <a:rPr lang="en-US" dirty="0" smtClean="0"/>
              <a:t> ∏</a:t>
            </a:r>
            <a:r>
              <a:rPr lang="en-US" baseline="-25000" dirty="0" err="1" smtClean="0"/>
              <a:t>i</a:t>
            </a:r>
            <a:r>
              <a:rPr lang="en-US" baseline="-25000" dirty="0" smtClean="0"/>
              <a:t>=1</a:t>
            </a:r>
            <a:r>
              <a:rPr lang="en-US" baseline="30000" dirty="0" smtClean="0"/>
              <a:t>|A|</a:t>
            </a:r>
            <a:r>
              <a:rPr lang="en-US" dirty="0" smtClean="0"/>
              <a:t> </a:t>
            </a:r>
            <a:r>
              <a:rPr lang="en-US" dirty="0" err="1" smtClean="0"/>
              <a:t>Enc</a:t>
            </a:r>
            <a:r>
              <a:rPr lang="en-US" dirty="0" smtClean="0"/>
              <a:t>(B</a:t>
            </a:r>
            <a:r>
              <a:rPr lang="en-US" baseline="-25000" dirty="0" smtClean="0"/>
              <a:t>i, </a:t>
            </a:r>
            <a:r>
              <a:rPr lang="en-US" baseline="-25000" dirty="0" err="1" smtClean="0"/>
              <a:t>inp</a:t>
            </a:r>
            <a:r>
              <a:rPr lang="en-US" baseline="-25000" dirty="0" smtClean="0"/>
              <a:t>(</a:t>
            </a:r>
            <a:r>
              <a:rPr lang="en-US" baseline="-25000" dirty="0" err="1" smtClean="0"/>
              <a:t>i</a:t>
            </a:r>
            <a:r>
              <a:rPr lang="en-US" baseline="-25000" dirty="0" smtClean="0"/>
              <a:t>)</a:t>
            </a:r>
            <a:r>
              <a:rPr lang="en-US" dirty="0" smtClean="0"/>
              <a:t>)</a:t>
            </a:r>
            <a:r>
              <a:rPr lang="en-US" baseline="-25000" dirty="0" smtClean="0"/>
              <a:t> </a:t>
            </a:r>
            <a:r>
              <a:rPr lang="en-US" sz="2200" dirty="0" smtClean="0"/>
              <a:t>}</a:t>
            </a:r>
            <a:r>
              <a:rPr lang="en-US" baseline="-25000" dirty="0" smtClean="0">
                <a:solidFill>
                  <a:srgbClr val="CF543F"/>
                </a:solidFill>
              </a:rPr>
              <a:t> 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385974" y="3630367"/>
            <a:ext cx="3880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x</a:t>
            </a:r>
            <a:r>
              <a:rPr lang="en-US" dirty="0"/>
              <a:t>∈</a:t>
            </a:r>
            <a:r>
              <a:rPr lang="en-US" dirty="0" smtClean="0"/>
              <a:t> {0,1}</a:t>
            </a:r>
            <a:r>
              <a:rPr lang="en-US" baseline="30000" dirty="0" smtClean="0"/>
              <a:t>|X|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70572" y="5597296"/>
            <a:ext cx="6866997" cy="1012275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80328" y="5953354"/>
            <a:ext cx="43328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>
                <a:latin typeface="Apple Chancery"/>
                <a:cs typeface="Apple Chancery"/>
              </a:rPr>
              <a:t>C</a:t>
            </a:r>
            <a:r>
              <a:rPr lang="en-US" baseline="-25000" dirty="0" err="1" smtClean="0"/>
              <a:t>i</a:t>
            </a:r>
            <a:r>
              <a:rPr lang="en-US" dirty="0" smtClean="0"/>
              <a:t> = </a:t>
            </a:r>
            <a:r>
              <a:rPr lang="en-US" sz="2200" dirty="0" smtClean="0"/>
              <a:t>{ </a:t>
            </a:r>
            <a:r>
              <a:rPr lang="en-US" dirty="0" smtClean="0"/>
              <a:t>∏</a:t>
            </a:r>
            <a:r>
              <a:rPr lang="en-US" baseline="-25000" dirty="0" err="1"/>
              <a:t>i</a:t>
            </a:r>
            <a:r>
              <a:rPr lang="en-US" baseline="-25000" dirty="0"/>
              <a:t>=|</a:t>
            </a:r>
            <a:r>
              <a:rPr lang="en-US" baseline="-25000" dirty="0" smtClean="0"/>
              <a:t>A</a:t>
            </a:r>
            <a:r>
              <a:rPr lang="en-US" baseline="-25000" dirty="0"/>
              <a:t>∪B</a:t>
            </a:r>
            <a:r>
              <a:rPr lang="en-US" baseline="-25000" dirty="0" smtClean="0"/>
              <a:t>|</a:t>
            </a:r>
            <a:r>
              <a:rPr lang="en-US" baseline="-25000" dirty="0"/>
              <a:t>+1</a:t>
            </a:r>
            <a:r>
              <a:rPr lang="en-US" baseline="30000" dirty="0"/>
              <a:t>|A∪</a:t>
            </a:r>
            <a:r>
              <a:rPr lang="en-US" baseline="30000" dirty="0" smtClean="0"/>
              <a:t>B∪C|</a:t>
            </a:r>
            <a:r>
              <a:rPr lang="en-US" dirty="0" smtClean="0"/>
              <a:t> </a:t>
            </a:r>
            <a:r>
              <a:rPr lang="en-US" dirty="0" err="1"/>
              <a:t>Enc</a:t>
            </a:r>
            <a:r>
              <a:rPr lang="en-US" dirty="0"/>
              <a:t>(B</a:t>
            </a:r>
            <a:r>
              <a:rPr lang="en-US" baseline="-25000" dirty="0"/>
              <a:t>i, </a:t>
            </a:r>
            <a:r>
              <a:rPr lang="en-US" baseline="-25000" dirty="0" err="1"/>
              <a:t>inp</a:t>
            </a:r>
            <a:r>
              <a:rPr lang="en-US" baseline="-25000" dirty="0"/>
              <a:t>(</a:t>
            </a:r>
            <a:r>
              <a:rPr lang="en-US" baseline="-25000" dirty="0" err="1"/>
              <a:t>i</a:t>
            </a:r>
            <a:r>
              <a:rPr lang="en-US" baseline="-25000" dirty="0"/>
              <a:t>)</a:t>
            </a:r>
            <a:r>
              <a:rPr lang="en-US" dirty="0"/>
              <a:t>)</a:t>
            </a:r>
            <a:r>
              <a:rPr lang="en-US" sz="2200" dirty="0" smtClean="0"/>
              <a:t>}</a:t>
            </a:r>
            <a:endParaRPr lang="en-US" dirty="0"/>
          </a:p>
          <a:p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38664" y="6109915"/>
            <a:ext cx="3864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 </a:t>
            </a:r>
            <a:r>
              <a:rPr lang="en-US" dirty="0"/>
              <a:t>∈ </a:t>
            </a:r>
            <a:r>
              <a:rPr lang="en-US" dirty="0" smtClean="0"/>
              <a:t>{0,1}</a:t>
            </a:r>
            <a:r>
              <a:rPr lang="en-US" baseline="30000" dirty="0" smtClean="0"/>
              <a:t>|Z|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54017" y="4390112"/>
            <a:ext cx="6866997" cy="1012275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302076" y="4746170"/>
            <a:ext cx="40838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Apple Chancery"/>
                <a:cs typeface="Apple Chancery"/>
              </a:rPr>
              <a:t>B</a:t>
            </a:r>
            <a:r>
              <a:rPr lang="en-US" baseline="-25000" dirty="0" smtClean="0"/>
              <a:t>i</a:t>
            </a:r>
            <a:r>
              <a:rPr lang="en-US" dirty="0" smtClean="0"/>
              <a:t> = </a:t>
            </a:r>
            <a:r>
              <a:rPr lang="en-US" sz="2200" dirty="0" smtClean="0"/>
              <a:t>{ </a:t>
            </a:r>
            <a:r>
              <a:rPr lang="en-US" dirty="0" smtClean="0"/>
              <a:t>∏</a:t>
            </a:r>
            <a:r>
              <a:rPr lang="en-US" baseline="-25000" dirty="0" err="1"/>
              <a:t>i</a:t>
            </a:r>
            <a:r>
              <a:rPr lang="en-US" baseline="-25000" dirty="0" smtClean="0"/>
              <a:t>=|A|+1</a:t>
            </a:r>
            <a:r>
              <a:rPr lang="en-US" baseline="30000" dirty="0" smtClean="0"/>
              <a:t>|</a:t>
            </a:r>
            <a:r>
              <a:rPr lang="en-US" baseline="30000" dirty="0"/>
              <a:t>A∪</a:t>
            </a:r>
            <a:r>
              <a:rPr lang="en-US" baseline="30000" dirty="0" smtClean="0"/>
              <a:t>B|</a:t>
            </a:r>
            <a:r>
              <a:rPr lang="en-US" dirty="0" smtClean="0"/>
              <a:t> </a:t>
            </a:r>
            <a:r>
              <a:rPr lang="en-US" dirty="0" err="1"/>
              <a:t>Enc</a:t>
            </a:r>
            <a:r>
              <a:rPr lang="en-US" dirty="0"/>
              <a:t>(B</a:t>
            </a:r>
            <a:r>
              <a:rPr lang="en-US" baseline="-25000" dirty="0"/>
              <a:t>i, </a:t>
            </a:r>
            <a:r>
              <a:rPr lang="en-US" baseline="-25000" dirty="0" err="1"/>
              <a:t>inp</a:t>
            </a:r>
            <a:r>
              <a:rPr lang="en-US" baseline="-25000" dirty="0"/>
              <a:t>(</a:t>
            </a:r>
            <a:r>
              <a:rPr lang="en-US" baseline="-25000" dirty="0" err="1"/>
              <a:t>i</a:t>
            </a:r>
            <a:r>
              <a:rPr lang="en-US" baseline="-25000" dirty="0"/>
              <a:t>)</a:t>
            </a:r>
            <a:r>
              <a:rPr lang="en-US" dirty="0"/>
              <a:t>)</a:t>
            </a:r>
            <a:r>
              <a:rPr lang="en-US" baseline="-25000" dirty="0"/>
              <a:t> </a:t>
            </a:r>
            <a:r>
              <a:rPr lang="en-US" sz="2200" dirty="0" smtClean="0"/>
              <a:t>}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513218" y="4846540"/>
            <a:ext cx="3880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y∈ {0,1}</a:t>
            </a:r>
            <a:r>
              <a:rPr lang="en-US" baseline="30000" dirty="0" smtClean="0"/>
              <a:t>|Y|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44647" y="4984107"/>
            <a:ext cx="122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</a:t>
            </a:r>
            <a:r>
              <a:rPr lang="en-US" dirty="0" smtClean="0"/>
              <a:t> </a:t>
            </a:r>
            <a:r>
              <a:rPr lang="en-US" dirty="0"/>
              <a:t>∈ {0,1}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7797047" y="6150480"/>
            <a:ext cx="122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</a:t>
            </a:r>
            <a:r>
              <a:rPr lang="en-US" dirty="0" smtClean="0"/>
              <a:t> </a:t>
            </a:r>
            <a:r>
              <a:rPr lang="en-US" dirty="0"/>
              <a:t>∈ </a:t>
            </a:r>
            <a:r>
              <a:rPr lang="en-US" dirty="0" smtClean="0"/>
              <a:t>[</a:t>
            </a:r>
            <a:r>
              <a:rPr lang="en-US" dirty="0" err="1" smtClean="0"/>
              <a:t>nw</a:t>
            </a:r>
            <a:r>
              <a:rPr lang="en-US" dirty="0" smtClean="0"/>
              <a:t>] 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759328" y="3774070"/>
            <a:ext cx="122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</a:t>
            </a:r>
            <a:r>
              <a:rPr lang="en-US" dirty="0" smtClean="0"/>
              <a:t> </a:t>
            </a:r>
            <a:r>
              <a:rPr lang="en-US" dirty="0"/>
              <a:t>∈ </a:t>
            </a:r>
            <a:r>
              <a:rPr lang="en-US" dirty="0" smtClean="0"/>
              <a:t>[</a:t>
            </a:r>
            <a:r>
              <a:rPr lang="en-US" dirty="0" err="1" smtClean="0"/>
              <a:t>nw</a:t>
            </a:r>
            <a:r>
              <a:rPr lang="en-US" dirty="0" smtClean="0"/>
              <a:t>] </a:t>
            </a:r>
            <a:endParaRPr lang="en-US" dirty="0"/>
          </a:p>
        </p:txBody>
      </p:sp>
      <p:sp>
        <p:nvSpPr>
          <p:cNvPr id="40" name="Rounded Rectangular Callout 39"/>
          <p:cNvSpPr/>
          <p:nvPr/>
        </p:nvSpPr>
        <p:spPr>
          <a:xfrm>
            <a:off x="7621014" y="2790774"/>
            <a:ext cx="1485964" cy="869916"/>
          </a:xfrm>
          <a:prstGeom prst="wedgeRoundRectCallout">
            <a:avLst>
              <a:gd name="adj1" fmla="val 14668"/>
              <a:gd name="adj2" fmla="val 63998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Matrix dimension w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1" name="Rounded Rectangular Callout 40"/>
          <p:cNvSpPr/>
          <p:nvPr/>
        </p:nvSpPr>
        <p:spPr>
          <a:xfrm>
            <a:off x="7759328" y="4250042"/>
            <a:ext cx="1298174" cy="700813"/>
          </a:xfrm>
          <a:prstGeom prst="wedgeRoundRectCallout">
            <a:avLst>
              <a:gd name="adj1" fmla="val -9024"/>
              <a:gd name="adj2" fmla="val -61605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MMAP parameter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596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44762" cy="4373563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Zeroizing</a:t>
            </a:r>
            <a:r>
              <a:rPr lang="en-US" dirty="0" smtClean="0"/>
              <a:t> attacks on [CLT13] break completely the scheme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You do not need low level zero encodings for the attacks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The attacks can be generalized to break the proposed fixes [BWZ14] and [GGHZ14]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Obfuscation constructions are not broken</a:t>
            </a:r>
          </a:p>
          <a:p>
            <a:pPr lvl="1"/>
            <a:r>
              <a:rPr lang="en-US" dirty="0" smtClean="0"/>
              <a:t>We can attack only simplified obfuscation constructions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[CLT15] – new candidate fix of [CLT13] that does not suffer from our zeroing attacks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68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980" y="472819"/>
            <a:ext cx="7691719" cy="1143000"/>
          </a:xfrm>
        </p:spPr>
        <p:txBody>
          <a:bodyPr/>
          <a:lstStyle/>
          <a:p>
            <a:r>
              <a:rPr lang="en-US" dirty="0" smtClean="0">
                <a:latin typeface="Handwriting - Dakota"/>
                <a:cs typeface="Handwriting - Dakota"/>
              </a:rPr>
              <a:t>Thank you!</a:t>
            </a:r>
            <a:endParaRPr lang="en-US" dirty="0">
              <a:latin typeface="Handwriting - Dakota"/>
              <a:cs typeface="Handwriting - Dakota"/>
            </a:endParaRPr>
          </a:p>
        </p:txBody>
      </p:sp>
      <p:pic>
        <p:nvPicPr>
          <p:cNvPr id="4" name="Content Placeholder 3" descr="obfuscation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248" r="-11248"/>
          <a:stretch>
            <a:fillRect/>
          </a:stretch>
        </p:blipFill>
        <p:spPr>
          <a:xfrm>
            <a:off x="2987066" y="2630463"/>
            <a:ext cx="2978991" cy="1770728"/>
          </a:xfrm>
        </p:spPr>
      </p:pic>
    </p:spTree>
    <p:extLst>
      <p:ext uri="{BB962C8B-B14F-4D97-AF65-F5344CB8AC3E}">
        <p14:creationId xmlns:p14="http://schemas.microsoft.com/office/powerpoint/2010/main" val="2264663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MMAP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82482" cy="479888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[BS03] Given groups G</a:t>
            </a:r>
            <a:r>
              <a:rPr lang="en-US" baseline="-25000" dirty="0" smtClean="0"/>
              <a:t>1</a:t>
            </a:r>
            <a:r>
              <a:rPr lang="en-US" dirty="0" smtClean="0"/>
              <a:t> and G</a:t>
            </a:r>
            <a:r>
              <a:rPr lang="en-US" baseline="-25000" dirty="0" smtClean="0"/>
              <a:t>2</a:t>
            </a:r>
            <a:r>
              <a:rPr lang="en-US" dirty="0" smtClean="0"/>
              <a:t> of the same prime order p, 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e: G</a:t>
            </a:r>
            <a:r>
              <a:rPr lang="en-US" baseline="-25000" dirty="0" smtClean="0"/>
              <a:t>1</a:t>
            </a:r>
            <a:r>
              <a:rPr lang="en-US" baseline="30000" dirty="0" smtClean="0"/>
              <a:t>n </a:t>
            </a:r>
            <a:r>
              <a:rPr lang="en-US" dirty="0" smtClean="0"/>
              <a:t>→ G</a:t>
            </a:r>
            <a:r>
              <a:rPr lang="en-US" baseline="-25000" dirty="0" smtClean="0"/>
              <a:t>2 </a:t>
            </a:r>
            <a:r>
              <a:rPr lang="en-US" dirty="0" smtClean="0"/>
              <a:t>is </a:t>
            </a:r>
            <a:r>
              <a:rPr lang="en-US" dirty="0"/>
              <a:t>a </a:t>
            </a:r>
            <a:r>
              <a:rPr lang="en-US" dirty="0" err="1"/>
              <a:t>multilinear</a:t>
            </a:r>
            <a:r>
              <a:rPr lang="en-US" dirty="0"/>
              <a:t> </a:t>
            </a:r>
            <a:r>
              <a:rPr lang="en-US" dirty="0" smtClean="0"/>
              <a:t>maps if</a:t>
            </a:r>
          </a:p>
          <a:p>
            <a:pPr marL="114300" indent="0">
              <a:buNone/>
            </a:pP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e(g</a:t>
            </a:r>
            <a:r>
              <a:rPr lang="en-US" baseline="30000" dirty="0" smtClean="0"/>
              <a:t>a1</a:t>
            </a:r>
            <a:r>
              <a:rPr lang="en-US" dirty="0" smtClean="0"/>
              <a:t>, …, </a:t>
            </a:r>
            <a:r>
              <a:rPr lang="en-US" dirty="0" err="1" smtClean="0"/>
              <a:t>g</a:t>
            </a:r>
            <a:r>
              <a:rPr lang="en-US" baseline="30000" dirty="0" err="1" smtClean="0"/>
              <a:t>an</a:t>
            </a:r>
            <a:r>
              <a:rPr lang="en-US" dirty="0" smtClean="0"/>
              <a:t>)</a:t>
            </a:r>
            <a:r>
              <a:rPr lang="en-US" baseline="30000" dirty="0" smtClean="0"/>
              <a:t>  </a:t>
            </a:r>
            <a:r>
              <a:rPr lang="en-US" dirty="0" smtClean="0"/>
              <a:t>= </a:t>
            </a:r>
            <a:r>
              <a:rPr lang="en-US" dirty="0"/>
              <a:t>e(</a:t>
            </a:r>
            <a:r>
              <a:rPr lang="en-US" dirty="0" smtClean="0"/>
              <a:t>g, </a:t>
            </a:r>
            <a:r>
              <a:rPr lang="en-US" dirty="0"/>
              <a:t>…, </a:t>
            </a:r>
            <a:r>
              <a:rPr lang="en-US" dirty="0" smtClean="0"/>
              <a:t>g)</a:t>
            </a:r>
            <a:r>
              <a:rPr lang="en-US" baseline="30000" dirty="0" smtClean="0"/>
              <a:t>a1*…*an  </a:t>
            </a:r>
            <a:r>
              <a:rPr lang="en-US" dirty="0" smtClean="0"/>
              <a:t>if g</a:t>
            </a:r>
            <a:r>
              <a:rPr lang="en-US" baseline="-25000" dirty="0" smtClean="0"/>
              <a:t>1</a:t>
            </a:r>
            <a:r>
              <a:rPr lang="en-US" dirty="0" smtClean="0"/>
              <a:t>,…, </a:t>
            </a:r>
            <a:r>
              <a:rPr lang="en-US" dirty="0" err="1" smtClean="0"/>
              <a:t>g</a:t>
            </a:r>
            <a:r>
              <a:rPr lang="en-US" baseline="-25000" dirty="0" err="1" smtClean="0"/>
              <a:t>n</a:t>
            </a:r>
            <a:r>
              <a:rPr lang="en-US" dirty="0" smtClean="0"/>
              <a:t> ∈G</a:t>
            </a:r>
            <a:r>
              <a:rPr lang="en-US" baseline="-25000" dirty="0" smtClean="0"/>
              <a:t>1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e is non-degenerate: if g is the generator of G</a:t>
            </a:r>
            <a:r>
              <a:rPr lang="en-US" baseline="-25000" dirty="0" smtClean="0"/>
              <a:t>1</a:t>
            </a:r>
            <a:r>
              <a:rPr lang="en-US" dirty="0" smtClean="0"/>
              <a:t>, then e(g, …, g) is the generator of G</a:t>
            </a:r>
            <a:r>
              <a:rPr lang="en-US" baseline="-25000" dirty="0" smtClean="0"/>
              <a:t>2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Bilinear map when n = 2 </a:t>
            </a:r>
            <a:endParaRPr lang="en-US" dirty="0"/>
          </a:p>
          <a:p>
            <a:endParaRPr lang="en-US" dirty="0" smtClean="0"/>
          </a:p>
          <a:p>
            <a:r>
              <a:rPr lang="en-US" i="1" dirty="0" smtClean="0"/>
              <a:t>MMP</a:t>
            </a:r>
            <a:r>
              <a:rPr lang="en-US" dirty="0" smtClean="0"/>
              <a:t> = (</a:t>
            </a:r>
            <a:r>
              <a:rPr lang="en-US" dirty="0" err="1" smtClean="0"/>
              <a:t>InstGen</a:t>
            </a:r>
            <a:r>
              <a:rPr lang="en-US" dirty="0" smtClean="0"/>
              <a:t>, Encode, </a:t>
            </a:r>
            <a:r>
              <a:rPr lang="en-US" dirty="0" err="1" smtClean="0"/>
              <a:t>GroupOp</a:t>
            </a:r>
            <a:r>
              <a:rPr lang="en-US" dirty="0" smtClean="0"/>
              <a:t>, </a:t>
            </a:r>
            <a:r>
              <a:rPr lang="en-US" dirty="0" err="1" smtClean="0"/>
              <a:t>Mmap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InstGen</a:t>
            </a:r>
            <a:r>
              <a:rPr lang="en-US" dirty="0" smtClean="0"/>
              <a:t>: </a:t>
            </a: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dirty="0" err="1" smtClean="0"/>
              <a:t>param</a:t>
            </a:r>
            <a:r>
              <a:rPr lang="en-US" dirty="0" smtClean="0"/>
              <a:t> = (p, g</a:t>
            </a:r>
            <a:r>
              <a:rPr lang="en-US" baseline="-25000" dirty="0" smtClean="0"/>
              <a:t>1</a:t>
            </a:r>
            <a:r>
              <a:rPr lang="en-US" dirty="0" smtClean="0"/>
              <a:t>, …, g</a:t>
            </a:r>
            <a:r>
              <a:rPr lang="en-US" baseline="-25000" dirty="0" smtClean="0"/>
              <a:t>k+1</a:t>
            </a:r>
            <a:r>
              <a:rPr lang="en-US" dirty="0" smtClean="0"/>
              <a:t>, G</a:t>
            </a:r>
            <a:r>
              <a:rPr lang="en-US" baseline="-25000" dirty="0" smtClean="0"/>
              <a:t>1</a:t>
            </a:r>
            <a:r>
              <a:rPr lang="en-US" dirty="0" smtClean="0"/>
              <a:t>, …, G</a:t>
            </a:r>
            <a:r>
              <a:rPr lang="en-US" baseline="-25000" dirty="0" smtClean="0"/>
              <a:t>k+1</a:t>
            </a:r>
            <a:r>
              <a:rPr lang="en-US" dirty="0" smtClean="0"/>
              <a:t>, e) </a:t>
            </a:r>
          </a:p>
          <a:p>
            <a:pPr lvl="1"/>
            <a:r>
              <a:rPr lang="en-US" dirty="0" smtClean="0"/>
              <a:t>Encode: </a:t>
            </a:r>
            <a:r>
              <a:rPr lang="en-US" b="1" dirty="0" smtClean="0"/>
              <a:t>unique encoding</a:t>
            </a:r>
            <a:r>
              <a:rPr lang="en-US" dirty="0" smtClean="0"/>
              <a:t> Encode(</a:t>
            </a:r>
            <a:r>
              <a:rPr lang="en-US" dirty="0" err="1" smtClean="0"/>
              <a:t>param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, x) = </a:t>
            </a:r>
            <a:r>
              <a:rPr lang="en-US" dirty="0" err="1" smtClean="0"/>
              <a:t>g</a:t>
            </a:r>
            <a:r>
              <a:rPr lang="en-US" baseline="-25000" dirty="0" err="1" smtClean="0"/>
              <a:t>i</a:t>
            </a:r>
            <a:r>
              <a:rPr lang="en-US" baseline="30000" dirty="0" err="1" smtClean="0"/>
              <a:t>x</a:t>
            </a:r>
            <a:endParaRPr lang="en-US" baseline="30000" dirty="0" smtClean="0"/>
          </a:p>
          <a:p>
            <a:pPr lvl="1"/>
            <a:r>
              <a:rPr lang="en-US" dirty="0" err="1" smtClean="0"/>
              <a:t>GroupOp</a:t>
            </a:r>
            <a:r>
              <a:rPr lang="en-US" dirty="0" smtClean="0"/>
              <a:t>: add(</a:t>
            </a:r>
            <a:r>
              <a:rPr lang="en-US" dirty="0" err="1" smtClean="0"/>
              <a:t>g</a:t>
            </a:r>
            <a:r>
              <a:rPr lang="en-US" baseline="-25000" dirty="0" err="1" smtClean="0"/>
              <a:t>i</a:t>
            </a:r>
            <a:r>
              <a:rPr lang="en-US" baseline="30000" dirty="0" err="1" smtClean="0"/>
              <a:t>x</a:t>
            </a:r>
            <a:r>
              <a:rPr lang="en-US" dirty="0" smtClean="0"/>
              <a:t>, </a:t>
            </a:r>
            <a:r>
              <a:rPr lang="en-US" dirty="0" err="1" smtClean="0"/>
              <a:t>g</a:t>
            </a:r>
            <a:r>
              <a:rPr lang="en-US" baseline="-25000" dirty="0" err="1" smtClean="0"/>
              <a:t>i</a:t>
            </a:r>
            <a:r>
              <a:rPr lang="en-US" baseline="30000" dirty="0" err="1" smtClean="0"/>
              <a:t>y</a:t>
            </a:r>
            <a:r>
              <a:rPr lang="en-US" dirty="0" smtClean="0"/>
              <a:t>) = </a:t>
            </a:r>
            <a:r>
              <a:rPr lang="en-US" dirty="0" err="1" smtClean="0"/>
              <a:t>g</a:t>
            </a:r>
            <a:r>
              <a:rPr lang="en-US" baseline="-25000" dirty="0" err="1" smtClean="0"/>
              <a:t>i</a:t>
            </a:r>
            <a:r>
              <a:rPr lang="en-US" baseline="30000" dirty="0" err="1" smtClean="0"/>
              <a:t>x+y</a:t>
            </a:r>
            <a:endParaRPr lang="en-US" baseline="30000" dirty="0" smtClean="0"/>
          </a:p>
          <a:p>
            <a:pPr lvl="1"/>
            <a:r>
              <a:rPr lang="en-US" dirty="0" err="1" smtClean="0"/>
              <a:t>Mmap</a:t>
            </a:r>
            <a:r>
              <a:rPr lang="en-US" dirty="0"/>
              <a:t>: e(g</a:t>
            </a:r>
            <a:r>
              <a:rPr lang="en-US" baseline="-25000" dirty="0"/>
              <a:t>1</a:t>
            </a:r>
            <a:r>
              <a:rPr lang="en-US" baseline="30000" dirty="0"/>
              <a:t>a1</a:t>
            </a:r>
            <a:r>
              <a:rPr lang="en-US" dirty="0"/>
              <a:t>, …, </a:t>
            </a:r>
            <a:r>
              <a:rPr lang="en-US" dirty="0" err="1"/>
              <a:t>g</a:t>
            </a:r>
            <a:r>
              <a:rPr lang="en-US" baseline="-25000" dirty="0" err="1"/>
              <a:t>n</a:t>
            </a:r>
            <a:r>
              <a:rPr lang="en-US" baseline="30000" dirty="0" err="1"/>
              <a:t>an</a:t>
            </a:r>
            <a:r>
              <a:rPr lang="en-US" dirty="0"/>
              <a:t>)</a:t>
            </a:r>
            <a:r>
              <a:rPr lang="en-US" baseline="30000" dirty="0"/>
              <a:t>  </a:t>
            </a:r>
            <a:r>
              <a:rPr lang="en-US" dirty="0"/>
              <a:t>= e(g</a:t>
            </a:r>
            <a:r>
              <a:rPr lang="en-US" baseline="-25000" dirty="0"/>
              <a:t>1</a:t>
            </a:r>
            <a:r>
              <a:rPr lang="en-US" dirty="0"/>
              <a:t>, …, </a:t>
            </a:r>
            <a:r>
              <a:rPr lang="en-US" dirty="0" err="1"/>
              <a:t>g</a:t>
            </a:r>
            <a:r>
              <a:rPr lang="en-US" baseline="-25000" dirty="0" err="1"/>
              <a:t>n</a:t>
            </a:r>
            <a:r>
              <a:rPr lang="en-US" dirty="0"/>
              <a:t>)</a:t>
            </a:r>
            <a:r>
              <a:rPr lang="en-US" baseline="30000" dirty="0"/>
              <a:t>a1…an 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5642693" y="3719898"/>
            <a:ext cx="3296989" cy="895066"/>
          </a:xfrm>
          <a:prstGeom prst="wedgeRoundRectCallout">
            <a:avLst>
              <a:gd name="adj1" fmla="val 20487"/>
              <a:gd name="adj2" fmla="val -49240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Asymmetric setting:</a:t>
            </a:r>
          </a:p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e : G</a:t>
            </a:r>
            <a:r>
              <a:rPr lang="en-US" baseline="-25000" dirty="0" smtClean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×</a:t>
            </a:r>
            <a:r>
              <a:rPr lang="en-US" baseline="30000" dirty="0" smtClean="0">
                <a:solidFill>
                  <a:schemeClr val="bg2">
                    <a:lumMod val="25000"/>
                  </a:schemeClr>
                </a:solidFill>
              </a:rPr>
              <a:t>…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×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G</a:t>
            </a:r>
            <a:r>
              <a:rPr lang="en-US" baseline="-25000" dirty="0" err="1" smtClean="0">
                <a:solidFill>
                  <a:schemeClr val="bg2">
                    <a:lumMod val="25000"/>
                  </a:schemeClr>
                </a:solidFill>
              </a:rPr>
              <a:t>k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→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G</a:t>
            </a:r>
            <a:r>
              <a:rPr lang="en-US" baseline="-25000" dirty="0" smtClean="0">
                <a:solidFill>
                  <a:schemeClr val="bg2">
                    <a:lumMod val="25000"/>
                  </a:schemeClr>
                </a:solidFill>
              </a:rPr>
              <a:t>k+1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177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Hardness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Discrete log is hard</a:t>
            </a:r>
          </a:p>
          <a:p>
            <a:pPr lvl="1"/>
            <a:endParaRPr lang="en-US" dirty="0"/>
          </a:p>
          <a:p>
            <a:pPr marL="411480" lvl="1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Pr</a:t>
            </a:r>
            <a:r>
              <a:rPr lang="en-US" dirty="0" smtClean="0"/>
              <a:t>[</a:t>
            </a:r>
            <a:r>
              <a:rPr lang="en-US" i="1" dirty="0" smtClean="0"/>
              <a:t>A</a:t>
            </a:r>
            <a:r>
              <a:rPr lang="en-US" dirty="0" smtClean="0"/>
              <a:t>(</a:t>
            </a:r>
            <a:r>
              <a:rPr lang="en-US" dirty="0" err="1" smtClean="0"/>
              <a:t>param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g</a:t>
            </a:r>
            <a:r>
              <a:rPr lang="en-US" baseline="-25000" dirty="0" err="1" smtClean="0"/>
              <a:t>i</a:t>
            </a:r>
            <a:r>
              <a:rPr lang="en-US" baseline="30000" dirty="0" err="1" smtClean="0"/>
              <a:t>r</a:t>
            </a:r>
            <a:r>
              <a:rPr lang="en-US" dirty="0" smtClean="0"/>
              <a:t>) = r : </a:t>
            </a:r>
            <a:r>
              <a:rPr lang="en-US" dirty="0" err="1" smtClean="0"/>
              <a:t>param</a:t>
            </a:r>
            <a:r>
              <a:rPr lang="en-US" dirty="0" smtClean="0"/>
              <a:t>← </a:t>
            </a:r>
            <a:r>
              <a:rPr lang="en-US" dirty="0" err="1" smtClean="0"/>
              <a:t>InstGen</a:t>
            </a:r>
            <a:r>
              <a:rPr lang="en-US" dirty="0" smtClean="0"/>
              <a:t>; r ← </a:t>
            </a:r>
            <a:r>
              <a:rPr lang="en-US" b="1" dirty="0" err="1" smtClean="0"/>
              <a:t>Z</a:t>
            </a:r>
            <a:r>
              <a:rPr lang="en-US" baseline="-25000" dirty="0" err="1" smtClean="0"/>
              <a:t>p</a:t>
            </a:r>
            <a:r>
              <a:rPr lang="en-US" dirty="0" smtClean="0"/>
              <a:t>] &lt; </a:t>
            </a:r>
            <a:r>
              <a:rPr lang="en-US" dirty="0" err="1" smtClean="0"/>
              <a:t>negl</a:t>
            </a:r>
            <a:endParaRPr lang="en-US" dirty="0"/>
          </a:p>
          <a:p>
            <a:endParaRPr lang="en-US" dirty="0" smtClean="0"/>
          </a:p>
          <a:p>
            <a:r>
              <a:rPr lang="en-US" dirty="0"/>
              <a:t>Hardness Assumption – </a:t>
            </a:r>
            <a:r>
              <a:rPr lang="en-US" dirty="0" err="1"/>
              <a:t>multilinear</a:t>
            </a:r>
            <a:r>
              <a:rPr lang="en-US" dirty="0"/>
              <a:t> DDH assumption</a:t>
            </a:r>
          </a:p>
          <a:p>
            <a:endParaRPr lang="en-US" dirty="0"/>
          </a:p>
          <a:p>
            <a:pPr marL="114300" indent="0" algn="ctr">
              <a:buNone/>
            </a:pPr>
            <a:r>
              <a:rPr lang="en-US" dirty="0"/>
              <a:t>{</a:t>
            </a:r>
            <a:r>
              <a:rPr lang="en-US" dirty="0" smtClean="0"/>
              <a:t>g</a:t>
            </a:r>
            <a:r>
              <a:rPr lang="en-US" baseline="30000" dirty="0" smtClean="0"/>
              <a:t>a</a:t>
            </a:r>
            <a:r>
              <a:rPr lang="en-US" baseline="20000" dirty="0" smtClean="0"/>
              <a:t>1</a:t>
            </a:r>
            <a:r>
              <a:rPr lang="en-US" dirty="0"/>
              <a:t>, …, </a:t>
            </a:r>
            <a:r>
              <a:rPr lang="en-US" dirty="0" err="1" smtClean="0"/>
              <a:t>g</a:t>
            </a:r>
            <a:r>
              <a:rPr lang="en-US" baseline="30000" dirty="0" err="1" smtClean="0"/>
              <a:t>a</a:t>
            </a:r>
            <a:r>
              <a:rPr lang="en-US" baseline="20000" dirty="0" err="1" smtClean="0"/>
              <a:t>n</a:t>
            </a:r>
            <a:r>
              <a:rPr lang="en-US" dirty="0"/>
              <a:t>, </a:t>
            </a:r>
            <a:r>
              <a:rPr lang="en-US" dirty="0" smtClean="0"/>
              <a:t>g</a:t>
            </a:r>
            <a:r>
              <a:rPr lang="en-US" baseline="30000" dirty="0" smtClean="0"/>
              <a:t>a</a:t>
            </a:r>
            <a:r>
              <a:rPr lang="en-US" baseline="20000" dirty="0" smtClean="0"/>
              <a:t>n+1</a:t>
            </a:r>
            <a:r>
              <a:rPr lang="en-US" dirty="0" smtClean="0"/>
              <a:t>,</a:t>
            </a:r>
            <a:r>
              <a:rPr lang="en-US" baseline="30000" dirty="0" smtClean="0"/>
              <a:t> </a:t>
            </a:r>
            <a:r>
              <a:rPr lang="en-US" dirty="0"/>
              <a:t>e(</a:t>
            </a:r>
            <a:r>
              <a:rPr lang="en-US" dirty="0" smtClean="0"/>
              <a:t>g, </a:t>
            </a:r>
            <a:r>
              <a:rPr lang="en-US" dirty="0"/>
              <a:t>…, </a:t>
            </a:r>
            <a:r>
              <a:rPr lang="en-US" dirty="0" smtClean="0"/>
              <a:t>g)</a:t>
            </a:r>
            <a:r>
              <a:rPr lang="en-US" baseline="30000" dirty="0"/>
              <a:t>a</a:t>
            </a:r>
            <a:r>
              <a:rPr lang="en-US" baseline="20000" dirty="0"/>
              <a:t>1</a:t>
            </a:r>
            <a:r>
              <a:rPr lang="en-US" baseline="30000" dirty="0"/>
              <a:t>…a</a:t>
            </a:r>
            <a:r>
              <a:rPr lang="en-US" baseline="20000" dirty="0"/>
              <a:t>n</a:t>
            </a:r>
            <a:r>
              <a:rPr lang="en-US" baseline="30000" dirty="0" smtClean="0"/>
              <a:t>a</a:t>
            </a:r>
            <a:r>
              <a:rPr lang="en-US" baseline="20000" dirty="0" smtClean="0"/>
              <a:t>n+1</a:t>
            </a:r>
            <a:r>
              <a:rPr lang="en-US" dirty="0" smtClean="0"/>
              <a:t>} </a:t>
            </a:r>
            <a:endParaRPr lang="en-US" dirty="0"/>
          </a:p>
          <a:p>
            <a:pPr marL="114300" indent="0" algn="ctr">
              <a:buNone/>
            </a:pPr>
            <a:r>
              <a:rPr lang="en-US" dirty="0"/>
              <a:t>≈</a:t>
            </a:r>
          </a:p>
          <a:p>
            <a:pPr marL="114300" indent="0" algn="ctr">
              <a:buNone/>
            </a:pPr>
            <a:r>
              <a:rPr lang="en-US" dirty="0"/>
              <a:t>{g</a:t>
            </a:r>
            <a:r>
              <a:rPr lang="en-US" baseline="30000" dirty="0"/>
              <a:t>a</a:t>
            </a:r>
            <a:r>
              <a:rPr lang="en-US" baseline="20000" dirty="0"/>
              <a:t>1</a:t>
            </a:r>
            <a:r>
              <a:rPr lang="en-US" dirty="0"/>
              <a:t>, …, </a:t>
            </a:r>
            <a:r>
              <a:rPr lang="en-US" dirty="0" err="1"/>
              <a:t>g</a:t>
            </a:r>
            <a:r>
              <a:rPr lang="en-US" baseline="30000" dirty="0" err="1"/>
              <a:t>a</a:t>
            </a:r>
            <a:r>
              <a:rPr lang="en-US" baseline="20000" dirty="0" err="1"/>
              <a:t>n</a:t>
            </a:r>
            <a:r>
              <a:rPr lang="en-US" dirty="0"/>
              <a:t>, g</a:t>
            </a:r>
            <a:r>
              <a:rPr lang="en-US" baseline="30000" dirty="0"/>
              <a:t>a</a:t>
            </a:r>
            <a:r>
              <a:rPr lang="en-US" baseline="20000" dirty="0"/>
              <a:t>n+1</a:t>
            </a:r>
            <a:r>
              <a:rPr lang="en-US" dirty="0" smtClean="0"/>
              <a:t>,</a:t>
            </a:r>
            <a:r>
              <a:rPr lang="en-US" baseline="30000" dirty="0" smtClean="0"/>
              <a:t> </a:t>
            </a:r>
            <a:r>
              <a:rPr lang="en-US" dirty="0"/>
              <a:t>e(</a:t>
            </a:r>
            <a:r>
              <a:rPr lang="en-US" dirty="0" smtClean="0"/>
              <a:t>g, </a:t>
            </a:r>
            <a:r>
              <a:rPr lang="en-US" dirty="0"/>
              <a:t>…, </a:t>
            </a:r>
            <a:r>
              <a:rPr lang="en-US" dirty="0" smtClean="0"/>
              <a:t>g)</a:t>
            </a:r>
            <a:r>
              <a:rPr lang="en-US" baseline="30000" dirty="0"/>
              <a:t>random</a:t>
            </a:r>
            <a:r>
              <a:rPr lang="en-US" dirty="0"/>
              <a:t>}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458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Graded Encodings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Randomized encoding algorithm: not unique encodings but sets of possible encodings</a:t>
            </a:r>
          </a:p>
          <a:p>
            <a:endParaRPr lang="en-US" dirty="0" smtClean="0"/>
          </a:p>
          <a:p>
            <a:r>
              <a:rPr lang="en-US" dirty="0"/>
              <a:t>k</a:t>
            </a:r>
            <a:r>
              <a:rPr lang="en-US" dirty="0" smtClean="0"/>
              <a:t>-graded encoding system: a ring R and a system of sets { S</a:t>
            </a:r>
            <a:r>
              <a:rPr lang="en-US" baseline="-25000" dirty="0" smtClean="0"/>
              <a:t>i</a:t>
            </a:r>
            <a:r>
              <a:rPr lang="en-US" baseline="30000" dirty="0" smtClean="0"/>
              <a:t>(a) </a:t>
            </a:r>
            <a:r>
              <a:rPr lang="en-US" dirty="0" smtClean="0"/>
              <a:t>} such that </a:t>
            </a:r>
            <a:endParaRPr lang="en-US" dirty="0"/>
          </a:p>
          <a:p>
            <a:pPr lvl="4"/>
            <a:endParaRPr lang="en-US" dirty="0" smtClean="0"/>
          </a:p>
          <a:p>
            <a:pPr lvl="1"/>
            <a:r>
              <a:rPr lang="en-US" dirty="0"/>
              <a:t>{ S</a:t>
            </a:r>
            <a:r>
              <a:rPr lang="en-US" baseline="-25000" dirty="0"/>
              <a:t>i</a:t>
            </a:r>
            <a:r>
              <a:rPr lang="en-US" baseline="30000" dirty="0"/>
              <a:t>(a) </a:t>
            </a:r>
            <a:r>
              <a:rPr lang="en-US" dirty="0" smtClean="0"/>
              <a:t>:</a:t>
            </a:r>
            <a:r>
              <a:rPr lang="en-US" baseline="30000" dirty="0" smtClean="0"/>
              <a:t>  </a:t>
            </a:r>
            <a:r>
              <a:rPr lang="en-US" dirty="0" err="1" smtClean="0"/>
              <a:t>a∈R</a:t>
            </a:r>
            <a:r>
              <a:rPr lang="en-US" dirty="0" smtClean="0"/>
              <a:t> } are disjoint</a:t>
            </a:r>
          </a:p>
          <a:p>
            <a:pPr lvl="1"/>
            <a:r>
              <a:rPr lang="en-US" dirty="0" smtClean="0"/>
              <a:t>Addition: </a:t>
            </a:r>
          </a:p>
          <a:p>
            <a:pPr marL="411480" lvl="1" indent="0">
              <a:buNone/>
            </a:pPr>
            <a:r>
              <a:rPr lang="en-US" dirty="0"/>
              <a:t>	</a:t>
            </a:r>
            <a:r>
              <a:rPr lang="en-US" dirty="0" smtClean="0"/>
              <a:t>if u</a:t>
            </a:r>
            <a:r>
              <a:rPr lang="en-US" baseline="-25000" dirty="0" smtClean="0"/>
              <a:t>1</a:t>
            </a:r>
            <a:r>
              <a:rPr lang="en-US" dirty="0" smtClean="0"/>
              <a:t>∈S</a:t>
            </a:r>
            <a:r>
              <a:rPr lang="en-US" baseline="-25000" dirty="0" smtClean="0"/>
              <a:t>i</a:t>
            </a:r>
            <a:r>
              <a:rPr lang="en-US" baseline="30000" dirty="0"/>
              <a:t>(</a:t>
            </a:r>
            <a:r>
              <a:rPr lang="en-US" baseline="30000" dirty="0" smtClean="0"/>
              <a:t>a1) </a:t>
            </a:r>
            <a:r>
              <a:rPr lang="en-US" dirty="0" smtClean="0"/>
              <a:t>and u</a:t>
            </a:r>
            <a:r>
              <a:rPr lang="en-US" baseline="-25000" dirty="0" smtClean="0"/>
              <a:t>2</a:t>
            </a:r>
            <a:r>
              <a:rPr lang="en-US" dirty="0" smtClean="0"/>
              <a:t>∈S</a:t>
            </a:r>
            <a:r>
              <a:rPr lang="en-US" baseline="-25000" dirty="0" smtClean="0"/>
              <a:t>i</a:t>
            </a:r>
            <a:r>
              <a:rPr lang="en-US" baseline="30000" dirty="0"/>
              <a:t>(</a:t>
            </a:r>
            <a:r>
              <a:rPr lang="en-US" baseline="30000" dirty="0" smtClean="0"/>
              <a:t>a2)</a:t>
            </a:r>
            <a:r>
              <a:rPr lang="en-US" dirty="0" smtClean="0"/>
              <a:t>, then u</a:t>
            </a:r>
            <a:r>
              <a:rPr lang="en-US" baseline="-25000" dirty="0" smtClean="0"/>
              <a:t>1</a:t>
            </a:r>
            <a:r>
              <a:rPr lang="en-US" dirty="0" smtClean="0"/>
              <a:t>+u</a:t>
            </a:r>
            <a:r>
              <a:rPr lang="en-US" baseline="-25000" dirty="0" smtClean="0"/>
              <a:t>2</a:t>
            </a:r>
            <a:r>
              <a:rPr lang="en-US" dirty="0" smtClean="0"/>
              <a:t>∈</a:t>
            </a:r>
            <a:r>
              <a:rPr lang="en-US" dirty="0"/>
              <a:t>S</a:t>
            </a:r>
            <a:r>
              <a:rPr lang="en-US" baseline="-25000" dirty="0"/>
              <a:t>i</a:t>
            </a:r>
            <a:r>
              <a:rPr lang="en-US" baseline="30000" dirty="0"/>
              <a:t>(</a:t>
            </a:r>
            <a:r>
              <a:rPr lang="en-US" baseline="30000" dirty="0" smtClean="0"/>
              <a:t>a1+a2)</a:t>
            </a:r>
          </a:p>
          <a:p>
            <a:pPr lvl="1"/>
            <a:r>
              <a:rPr lang="en-US" dirty="0" smtClean="0"/>
              <a:t>Multiplication: </a:t>
            </a:r>
          </a:p>
          <a:p>
            <a:pPr marL="411480" lvl="1" indent="0">
              <a:buNone/>
            </a:pPr>
            <a:r>
              <a:rPr lang="en-US" dirty="0"/>
              <a:t>	</a:t>
            </a:r>
            <a:r>
              <a:rPr lang="en-US" dirty="0" smtClean="0"/>
              <a:t>if </a:t>
            </a:r>
            <a:r>
              <a:rPr lang="en-US" dirty="0"/>
              <a:t>u</a:t>
            </a:r>
            <a:r>
              <a:rPr lang="en-US" baseline="-25000" dirty="0"/>
              <a:t>1</a:t>
            </a:r>
            <a:r>
              <a:rPr lang="en-US" dirty="0"/>
              <a:t>∈</a:t>
            </a:r>
            <a:r>
              <a:rPr lang="en-US" dirty="0" smtClean="0"/>
              <a:t>S</a:t>
            </a:r>
            <a:r>
              <a:rPr lang="en-US" baseline="-25000" dirty="0" smtClean="0"/>
              <a:t>i1</a:t>
            </a:r>
            <a:r>
              <a:rPr lang="en-US" baseline="30000" dirty="0" smtClean="0"/>
              <a:t>(</a:t>
            </a:r>
            <a:r>
              <a:rPr lang="en-US" baseline="30000" dirty="0"/>
              <a:t>a1) </a:t>
            </a:r>
            <a:r>
              <a:rPr lang="en-US" dirty="0"/>
              <a:t>and u</a:t>
            </a:r>
            <a:r>
              <a:rPr lang="en-US" baseline="-25000" dirty="0"/>
              <a:t>2</a:t>
            </a:r>
            <a:r>
              <a:rPr lang="en-US" dirty="0"/>
              <a:t>∈</a:t>
            </a:r>
            <a:r>
              <a:rPr lang="en-US" dirty="0" smtClean="0"/>
              <a:t>S</a:t>
            </a:r>
            <a:r>
              <a:rPr lang="en-US" baseline="-25000" dirty="0" smtClean="0"/>
              <a:t>i2</a:t>
            </a:r>
            <a:r>
              <a:rPr lang="en-US" baseline="30000" dirty="0" smtClean="0"/>
              <a:t>(</a:t>
            </a:r>
            <a:r>
              <a:rPr lang="en-US" baseline="30000" dirty="0"/>
              <a:t>a2)</a:t>
            </a:r>
            <a:r>
              <a:rPr lang="en-US" dirty="0"/>
              <a:t>, then </a:t>
            </a:r>
            <a:r>
              <a:rPr lang="en-US" dirty="0" smtClean="0"/>
              <a:t>u</a:t>
            </a:r>
            <a:r>
              <a:rPr lang="en-US" baseline="-25000" dirty="0" smtClean="0"/>
              <a:t>1</a:t>
            </a:r>
            <a:r>
              <a:rPr lang="en-US" dirty="0"/>
              <a:t>×</a:t>
            </a:r>
            <a:r>
              <a:rPr lang="en-US" dirty="0" smtClean="0"/>
              <a:t>u</a:t>
            </a:r>
            <a:r>
              <a:rPr lang="en-US" baseline="-25000" dirty="0" smtClean="0"/>
              <a:t>2</a:t>
            </a:r>
            <a:r>
              <a:rPr lang="en-US" dirty="0"/>
              <a:t>∈</a:t>
            </a:r>
            <a:r>
              <a:rPr lang="en-US" dirty="0" smtClean="0"/>
              <a:t>S</a:t>
            </a:r>
            <a:r>
              <a:rPr lang="en-US" baseline="-25000" dirty="0" smtClean="0"/>
              <a:t>i1+i2</a:t>
            </a:r>
            <a:r>
              <a:rPr lang="en-US" baseline="30000" dirty="0" smtClean="0"/>
              <a:t>(a1×a2)</a:t>
            </a:r>
          </a:p>
          <a:p>
            <a:pPr marL="411480" lvl="1" indent="0">
              <a:buNone/>
            </a:pPr>
            <a:endParaRPr lang="en-US" dirty="0"/>
          </a:p>
          <a:p>
            <a:r>
              <a:rPr lang="en-US" dirty="0" smtClean="0"/>
              <a:t>Zero-testing – a procedure that allows to check whether </a:t>
            </a:r>
            <a:r>
              <a:rPr lang="en-US" dirty="0"/>
              <a:t>u</a:t>
            </a:r>
            <a:r>
              <a:rPr lang="en-US" baseline="-25000" dirty="0"/>
              <a:t>1</a:t>
            </a:r>
            <a:r>
              <a:rPr lang="en-US" dirty="0"/>
              <a:t>∈</a:t>
            </a:r>
            <a:r>
              <a:rPr lang="en-US" dirty="0" smtClean="0"/>
              <a:t>S</a:t>
            </a:r>
            <a:r>
              <a:rPr lang="en-US" baseline="-25000" dirty="0" smtClean="0"/>
              <a:t>k</a:t>
            </a:r>
            <a:r>
              <a:rPr lang="en-US" baseline="30000" dirty="0" smtClean="0"/>
              <a:t>(</a:t>
            </a:r>
            <a:r>
              <a:rPr lang="en-US" baseline="30000" dirty="0"/>
              <a:t>0</a:t>
            </a:r>
            <a:r>
              <a:rPr lang="en-US" baseline="30000" dirty="0" smtClean="0"/>
              <a:t>) </a:t>
            </a:r>
            <a:r>
              <a:rPr lang="en-US" dirty="0" smtClean="0"/>
              <a:t>for a fixed zero-testing level 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67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Graded encodings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847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Instance Generation: generate</a:t>
            </a:r>
          </a:p>
          <a:p>
            <a:pPr lvl="1"/>
            <a:r>
              <a:rPr lang="en-US" b="1" dirty="0" smtClean="0"/>
              <a:t>secret</a:t>
            </a:r>
            <a:r>
              <a:rPr lang="en-US" dirty="0" smtClean="0"/>
              <a:t> </a:t>
            </a:r>
            <a:r>
              <a:rPr lang="en-US" dirty="0" err="1" smtClean="0"/>
              <a:t>param</a:t>
            </a:r>
            <a:r>
              <a:rPr lang="en-US" dirty="0" smtClean="0"/>
              <a:t> – description of k-graded encoding system</a:t>
            </a:r>
          </a:p>
          <a:p>
            <a:pPr lvl="1"/>
            <a:r>
              <a:rPr lang="en-US" b="1" dirty="0"/>
              <a:t>p</a:t>
            </a:r>
            <a:r>
              <a:rPr lang="en-US" b="1" dirty="0" smtClean="0"/>
              <a:t>ublic</a:t>
            </a:r>
            <a:r>
              <a:rPr lang="en-US" dirty="0" smtClean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zt</a:t>
            </a:r>
            <a:r>
              <a:rPr lang="en-US" dirty="0" smtClean="0"/>
              <a:t> – zero-testing parameter for level k</a:t>
            </a:r>
          </a:p>
          <a:p>
            <a:pPr lvl="1"/>
            <a:endParaRPr lang="en-US" dirty="0" smtClean="0"/>
          </a:p>
          <a:p>
            <a:pPr marL="411480" lvl="1" indent="0">
              <a:buNone/>
            </a:pPr>
            <a:endParaRPr lang="en-US" dirty="0" smtClean="0"/>
          </a:p>
          <a:p>
            <a:r>
              <a:rPr lang="en-US" dirty="0" smtClean="0"/>
              <a:t>Encoding – given </a:t>
            </a:r>
            <a:r>
              <a:rPr lang="en-US" dirty="0" err="1" smtClean="0"/>
              <a:t>param</a:t>
            </a:r>
            <a:r>
              <a:rPr lang="en-US" dirty="0" smtClean="0"/>
              <a:t>, level </a:t>
            </a:r>
            <a:r>
              <a:rPr lang="en-US" dirty="0" err="1" smtClean="0"/>
              <a:t>i</a:t>
            </a:r>
            <a:r>
              <a:rPr lang="en-US" dirty="0" smtClean="0"/>
              <a:t> and </a:t>
            </a:r>
            <a:r>
              <a:rPr lang="en-US" dirty="0" err="1"/>
              <a:t>a</a:t>
            </a:r>
            <a:r>
              <a:rPr lang="en-US" dirty="0" err="1" smtClean="0"/>
              <a:t>∈R</a:t>
            </a:r>
            <a:r>
              <a:rPr lang="en-US" baseline="30000" dirty="0" smtClean="0"/>
              <a:t> </a:t>
            </a:r>
            <a:r>
              <a:rPr lang="en-US" dirty="0" smtClean="0"/>
              <a:t>outputs</a:t>
            </a:r>
            <a:endParaRPr lang="en-US" baseline="30000" dirty="0" smtClean="0"/>
          </a:p>
          <a:p>
            <a:pPr lvl="1"/>
            <a:r>
              <a:rPr lang="en-US" dirty="0"/>
              <a:t>l</a:t>
            </a:r>
            <a:r>
              <a:rPr lang="en-US" dirty="0" smtClean="0"/>
              <a:t>evel-</a:t>
            </a:r>
            <a:r>
              <a:rPr lang="en-US" dirty="0" err="1" smtClean="0"/>
              <a:t>i</a:t>
            </a:r>
            <a:r>
              <a:rPr lang="en-US" dirty="0" smtClean="0"/>
              <a:t> encoding of a: </a:t>
            </a:r>
            <a:r>
              <a:rPr lang="en-US" dirty="0" err="1" smtClean="0"/>
              <a:t>u</a:t>
            </a:r>
            <a:r>
              <a:rPr lang="en-US" baseline="-25000" dirty="0" err="1" smtClean="0"/>
              <a:t>i</a:t>
            </a:r>
            <a:r>
              <a:rPr lang="en-US" dirty="0" err="1" smtClean="0"/>
              <a:t>∈S</a:t>
            </a:r>
            <a:r>
              <a:rPr lang="en-US" baseline="-25000" dirty="0" err="1" smtClean="0"/>
              <a:t>i</a:t>
            </a:r>
            <a:r>
              <a:rPr lang="en-US" baseline="30000" dirty="0" smtClean="0"/>
              <a:t>(</a:t>
            </a:r>
            <a:r>
              <a:rPr lang="en-US" baseline="30000" dirty="0"/>
              <a:t>a</a:t>
            </a:r>
            <a:r>
              <a:rPr lang="en-US" baseline="30000"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Addition and multiplication - </a:t>
            </a:r>
            <a:r>
              <a:rPr lang="en-US" dirty="0"/>
              <a:t>u</a:t>
            </a:r>
            <a:r>
              <a:rPr lang="en-US" baseline="-25000" dirty="0"/>
              <a:t>1</a:t>
            </a:r>
            <a:r>
              <a:rPr lang="en-US" dirty="0"/>
              <a:t>∈S</a:t>
            </a:r>
            <a:r>
              <a:rPr lang="en-US" baseline="-25000" dirty="0"/>
              <a:t>i</a:t>
            </a:r>
            <a:r>
              <a:rPr lang="en-US" baseline="30000" dirty="0"/>
              <a:t>(a1</a:t>
            </a:r>
            <a:r>
              <a:rPr lang="en-US" baseline="30000" dirty="0" smtClean="0"/>
              <a:t>)</a:t>
            </a:r>
            <a:r>
              <a:rPr lang="en-US" dirty="0" smtClean="0"/>
              <a:t>, </a:t>
            </a:r>
            <a:r>
              <a:rPr lang="en-US" dirty="0"/>
              <a:t>u</a:t>
            </a:r>
            <a:r>
              <a:rPr lang="en-US" baseline="-25000" dirty="0"/>
              <a:t>2</a:t>
            </a:r>
            <a:r>
              <a:rPr lang="en-US" dirty="0"/>
              <a:t>∈S</a:t>
            </a:r>
            <a:r>
              <a:rPr lang="en-US" baseline="-25000" dirty="0"/>
              <a:t>i</a:t>
            </a:r>
            <a:r>
              <a:rPr lang="en-US" baseline="30000" dirty="0"/>
              <a:t>(a2</a:t>
            </a:r>
            <a:r>
              <a:rPr lang="en-US" baseline="30000" dirty="0" smtClean="0"/>
              <a:t>)</a:t>
            </a:r>
            <a:r>
              <a:rPr lang="en-US" dirty="0"/>
              <a:t> , </a:t>
            </a:r>
            <a:r>
              <a:rPr lang="en-US" dirty="0" smtClean="0"/>
              <a:t>u</a:t>
            </a:r>
            <a:r>
              <a:rPr lang="en-US" baseline="-25000" dirty="0" smtClean="0"/>
              <a:t>3</a:t>
            </a:r>
            <a:r>
              <a:rPr lang="en-US" dirty="0" smtClean="0"/>
              <a:t>∈S</a:t>
            </a:r>
            <a:r>
              <a:rPr lang="en-US" baseline="-25000" dirty="0" smtClean="0"/>
              <a:t>j</a:t>
            </a:r>
            <a:r>
              <a:rPr lang="en-US" baseline="30000" dirty="0" smtClean="0"/>
              <a:t>(a3)</a:t>
            </a:r>
            <a:endParaRPr lang="en-US" dirty="0" smtClean="0"/>
          </a:p>
          <a:p>
            <a:pPr lvl="1"/>
            <a:r>
              <a:rPr lang="en-US" dirty="0" smtClean="0"/>
              <a:t>Addition of encodings at the same level: </a:t>
            </a:r>
            <a:r>
              <a:rPr lang="en-US" dirty="0"/>
              <a:t>u</a:t>
            </a:r>
            <a:r>
              <a:rPr lang="en-US" baseline="-25000" dirty="0"/>
              <a:t>1</a:t>
            </a:r>
            <a:r>
              <a:rPr lang="en-US" dirty="0"/>
              <a:t>+u</a:t>
            </a:r>
            <a:r>
              <a:rPr lang="en-US" baseline="-25000" dirty="0"/>
              <a:t>2</a:t>
            </a:r>
            <a:r>
              <a:rPr lang="en-US" dirty="0"/>
              <a:t>∈S</a:t>
            </a:r>
            <a:r>
              <a:rPr lang="en-US" baseline="-25000" dirty="0"/>
              <a:t>i</a:t>
            </a:r>
            <a:r>
              <a:rPr lang="en-US" baseline="30000" dirty="0"/>
              <a:t>(a1+a2)</a:t>
            </a:r>
            <a:endParaRPr lang="en-US" dirty="0" smtClean="0"/>
          </a:p>
          <a:p>
            <a:pPr lvl="1"/>
            <a:r>
              <a:rPr lang="en-US" dirty="0" smtClean="0"/>
              <a:t>Multiplication of any encodings:                u</a:t>
            </a:r>
            <a:r>
              <a:rPr lang="en-US" baseline="-25000" dirty="0" smtClean="0"/>
              <a:t>1</a:t>
            </a:r>
            <a:r>
              <a:rPr lang="en-US" dirty="0"/>
              <a:t>×</a:t>
            </a:r>
            <a:r>
              <a:rPr lang="en-US" dirty="0" smtClean="0"/>
              <a:t>u</a:t>
            </a:r>
            <a:r>
              <a:rPr lang="en-US" baseline="-25000" dirty="0" smtClean="0"/>
              <a:t>3</a:t>
            </a:r>
            <a:r>
              <a:rPr lang="en-US" dirty="0" smtClean="0"/>
              <a:t>∈S</a:t>
            </a:r>
            <a:r>
              <a:rPr lang="en-US" baseline="-25000" dirty="0" smtClean="0"/>
              <a:t>i+</a:t>
            </a:r>
            <a:r>
              <a:rPr lang="en-US" baseline="-25000" dirty="0"/>
              <a:t>j</a:t>
            </a:r>
            <a:r>
              <a:rPr lang="en-US" baseline="30000" dirty="0" smtClean="0"/>
              <a:t>(</a:t>
            </a:r>
            <a:r>
              <a:rPr lang="en-US" baseline="30000" dirty="0"/>
              <a:t>a1×</a:t>
            </a:r>
            <a:r>
              <a:rPr lang="en-US" baseline="30000" dirty="0" smtClean="0"/>
              <a:t>a3)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Zero-testing – given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zt</a:t>
            </a:r>
            <a:r>
              <a:rPr lang="en-US" baseline="-25000" dirty="0" smtClean="0"/>
              <a:t> </a:t>
            </a:r>
            <a:r>
              <a:rPr lang="en-US" dirty="0" smtClean="0"/>
              <a:t>and u, output</a:t>
            </a:r>
          </a:p>
          <a:p>
            <a:pPr lvl="1"/>
            <a:r>
              <a:rPr lang="en-US" dirty="0" smtClean="0"/>
              <a:t>1 if </a:t>
            </a:r>
            <a:r>
              <a:rPr lang="en-US" dirty="0" err="1" smtClean="0"/>
              <a:t>u∈S</a:t>
            </a:r>
            <a:r>
              <a:rPr lang="en-US" baseline="-25000" dirty="0" err="1" smtClean="0"/>
              <a:t>k</a:t>
            </a:r>
            <a:r>
              <a:rPr lang="en-US" baseline="30000" dirty="0" smtClean="0"/>
              <a:t>(0) </a:t>
            </a:r>
            <a:r>
              <a:rPr lang="en-US" dirty="0" smtClean="0"/>
              <a:t>, and 0 otherwise</a:t>
            </a:r>
          </a:p>
          <a:p>
            <a:pPr lvl="1"/>
            <a:r>
              <a:rPr lang="en-US" dirty="0" smtClean="0"/>
              <a:t>Enables equality testing at level k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652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Attacks on [clt13]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409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6016</TotalTime>
  <Words>3487</Words>
  <Application>Microsoft Macintosh PowerPoint</Application>
  <PresentationFormat>On-screen Show (4:3)</PresentationFormat>
  <Paragraphs>726</Paragraphs>
  <Slides>45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Apothecary</vt:lpstr>
      <vt:lpstr>Equation</vt:lpstr>
      <vt:lpstr>Zeroizing Attacks on Cryptographic Multilinear Maps</vt:lpstr>
      <vt:lpstr>CRYPTOGRAPHIC Multilinear MAPs (MMAPS)</vt:lpstr>
      <vt:lpstr>MMAPS Applications</vt:lpstr>
      <vt:lpstr>Road of mmap constructions</vt:lpstr>
      <vt:lpstr>MMAP Definition</vt:lpstr>
      <vt:lpstr>Hardness Assumptions</vt:lpstr>
      <vt:lpstr>Graded Encodings</vt:lpstr>
      <vt:lpstr>Graded encodings</vt:lpstr>
      <vt:lpstr>Attacks on [clt13]</vt:lpstr>
      <vt:lpstr>[CLT13] Multilinear maps</vt:lpstr>
      <vt:lpstr>[CLT13] Encoding</vt:lpstr>
      <vt:lpstr>[CLT13] arithmetic properties</vt:lpstr>
      <vt:lpstr>[CLT13] Zero testing </vt:lpstr>
      <vt:lpstr>How to zero-test?</vt:lpstr>
      <vt:lpstr>Attacks on [CLT13] </vt:lpstr>
      <vt:lpstr>[CHLRS15] attack</vt:lpstr>
      <vt:lpstr>[CHLRS15] attack</vt:lpstr>
      <vt:lpstr>[CHLRS15] attack</vt:lpstr>
      <vt:lpstr>[CHLRS15] attack</vt:lpstr>
      <vt:lpstr>[CHLRS15] attack</vt:lpstr>
      <vt:lpstr>[CHLRS15] attack</vt:lpstr>
      <vt:lpstr>No low level zero encodings</vt:lpstr>
      <vt:lpstr>Attack sets</vt:lpstr>
      <vt:lpstr>No low level zero encodings</vt:lpstr>
      <vt:lpstr>No low level zero encodings</vt:lpstr>
      <vt:lpstr>Multiple monomials</vt:lpstr>
      <vt:lpstr>[BWZ14] immunization of [CLT13]</vt:lpstr>
      <vt:lpstr>Multiple monomials</vt:lpstr>
      <vt:lpstr>Multiple monomials</vt:lpstr>
      <vt:lpstr>Matrix Encodings</vt:lpstr>
      <vt:lpstr>[GGHZ14] fix for [CLT13]</vt:lpstr>
      <vt:lpstr>[GGHZ14] fix for [CLT13]</vt:lpstr>
      <vt:lpstr>Matrix Encodings</vt:lpstr>
      <vt:lpstr>Matrix Encodings</vt:lpstr>
      <vt:lpstr>ATTACK on simplified [GGHRSW13] obfuscation</vt:lpstr>
      <vt:lpstr>(Oblivious) Branching Programs [Barrington86]</vt:lpstr>
      <vt:lpstr>(Oblivious) Branching Programs</vt:lpstr>
      <vt:lpstr>(Oblivious) Branching Programs</vt:lpstr>
      <vt:lpstr>(Oblivious) Branching Programs</vt:lpstr>
      <vt:lpstr>Barrington’s Theorem [B86]</vt:lpstr>
      <vt:lpstr>Randomized Branching Programs [Kilian88]</vt:lpstr>
      <vt:lpstr>ATTACK on simplified obfuscation</vt:lpstr>
      <vt:lpstr>ATTACK on simplified obfuscation</vt:lpstr>
      <vt:lpstr>conclusions</vt:lpstr>
      <vt:lpstr>Thank you!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Cryptographic Multilinear Maps and Attacks</dc:title>
  <dc:creator>Mariana Raykova</dc:creator>
  <cp:lastModifiedBy>Mariana Raykova</cp:lastModifiedBy>
  <cp:revision>187</cp:revision>
  <dcterms:created xsi:type="dcterms:W3CDTF">2015-08-25T20:54:45Z</dcterms:created>
  <dcterms:modified xsi:type="dcterms:W3CDTF">2015-09-14T06:56:32Z</dcterms:modified>
</cp:coreProperties>
</file>