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73" r:id="rId2"/>
    <p:sldId id="477" r:id="rId3"/>
    <p:sldId id="479" r:id="rId4"/>
    <p:sldId id="480" r:id="rId5"/>
    <p:sldId id="481" r:id="rId6"/>
    <p:sldId id="528" r:id="rId7"/>
    <p:sldId id="529" r:id="rId8"/>
    <p:sldId id="527" r:id="rId9"/>
    <p:sldId id="307" r:id="rId10"/>
    <p:sldId id="309" r:id="rId11"/>
    <p:sldId id="310" r:id="rId12"/>
    <p:sldId id="313" r:id="rId13"/>
    <p:sldId id="311" r:id="rId14"/>
    <p:sldId id="312" r:id="rId15"/>
    <p:sldId id="314" r:id="rId16"/>
    <p:sldId id="316" r:id="rId17"/>
    <p:sldId id="317" r:id="rId18"/>
    <p:sldId id="320" r:id="rId19"/>
    <p:sldId id="318" r:id="rId20"/>
    <p:sldId id="319" r:id="rId21"/>
    <p:sldId id="482" r:id="rId22"/>
    <p:sldId id="483" r:id="rId23"/>
    <p:sldId id="531" r:id="rId24"/>
    <p:sldId id="532" r:id="rId25"/>
    <p:sldId id="535" r:id="rId26"/>
    <p:sldId id="575" r:id="rId27"/>
    <p:sldId id="534" r:id="rId28"/>
    <p:sldId id="565" r:id="rId29"/>
    <p:sldId id="536" r:id="rId30"/>
    <p:sldId id="541" r:id="rId31"/>
    <p:sldId id="556" r:id="rId32"/>
    <p:sldId id="557" r:id="rId33"/>
    <p:sldId id="563" r:id="rId34"/>
    <p:sldId id="564" r:id="rId35"/>
    <p:sldId id="577" r:id="rId36"/>
    <p:sldId id="501" r:id="rId37"/>
    <p:sldId id="502" r:id="rId38"/>
    <p:sldId id="569" r:id="rId39"/>
    <p:sldId id="568" r:id="rId40"/>
    <p:sldId id="578" r:id="rId41"/>
    <p:sldId id="580" r:id="rId42"/>
    <p:sldId id="579" r:id="rId43"/>
    <p:sldId id="581" r:id="rId44"/>
    <p:sldId id="497" r:id="rId45"/>
    <p:sldId id="586" r:id="rId46"/>
    <p:sldId id="515" r:id="rId47"/>
    <p:sldId id="583" r:id="rId48"/>
    <p:sldId id="517" r:id="rId49"/>
    <p:sldId id="587" r:id="rId50"/>
    <p:sldId id="584" r:id="rId51"/>
    <p:sldId id="585" r:id="rId52"/>
    <p:sldId id="297" r:id="rId53"/>
    <p:sldId id="566" r:id="rId54"/>
    <p:sldId id="560" r:id="rId55"/>
    <p:sldId id="561" r:id="rId56"/>
    <p:sldId id="562" r:id="rId57"/>
    <p:sldId id="547" r:id="rId58"/>
    <p:sldId id="548" r:id="rId59"/>
    <p:sldId id="549" r:id="rId60"/>
    <p:sldId id="550" r:id="rId61"/>
    <p:sldId id="551" r:id="rId62"/>
    <p:sldId id="552" r:id="rId63"/>
    <p:sldId id="553" r:id="rId64"/>
    <p:sldId id="554" r:id="rId65"/>
    <p:sldId id="555" r:id="rId66"/>
    <p:sldId id="475" r:id="rId67"/>
    <p:sldId id="476" r:id="rId68"/>
    <p:sldId id="570" r:id="rId69"/>
    <p:sldId id="571" r:id="rId70"/>
    <p:sldId id="572" r:id="rId71"/>
    <p:sldId id="573" r:id="rId72"/>
    <p:sldId id="574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19428"/>
    <a:srgbClr val="F4B79E"/>
    <a:srgbClr val="F89A9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660"/>
  </p:normalViewPr>
  <p:slideViewPr>
    <p:cSldViewPr>
      <p:cViewPr varScale="1">
        <p:scale>
          <a:sx n="70" d="100"/>
          <a:sy n="70" d="100"/>
        </p:scale>
        <p:origin x="9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D1CB72B-8F5B-4756-8E63-DB1D06611E90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0FF3BE-2C4F-46DF-9985-D2F5E813E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1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AE18-2BB9-47F2-A70C-76D0D9EB538E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64C3D-E95F-4230-BB4B-A56A70E9F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3C5B8-8C04-4F73-9508-F9988B30CADA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A496-2DEB-411F-9A4D-D6030B8C0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0C146-BB50-469F-9777-9B51E3697FA9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A718D-F887-49C3-BEB1-D135D589F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9C651-941F-4B7C-BC8B-05B686652304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7A2D-B14D-45E5-80D8-952613B89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18D4CA-13AD-4390-BE28-F0DC6EED2086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461B4-CF7A-4AAD-A1C3-82C856B6A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14EEF-4C7D-41A2-8447-3537E3AB4E1E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D95-037B-42E7-AD5E-EBBBCB3ED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2418E-C1C1-4E18-B4BC-9175DF627088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5A48D-6EDC-42A8-A916-A16757120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69688-3115-4400-9237-06E8A7C003DA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49C4E-49A4-4F8B-800E-47E6AD7F5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69A4C-85A7-4206-A693-F9A18F58A971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ACD2-8E47-4302-A267-610456C35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13C6B-809C-4E6F-B4BD-E56A6D26BF91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03A16-845D-43F5-910F-4E0A3AB48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387C2-BB45-4A93-BADC-567FB19F1186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23BAF-4178-43F0-B8B9-149D54F1A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BC66EBB-EB8C-4D91-BE55-108D0A0BBDDA}" type="datetime1">
              <a:rPr lang="en-US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8F1CE9A-25F3-4B92-B8BC-0F2BC7C436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3.xml"/><Relationship Id="rId21" Type="http://schemas.openxmlformats.org/officeDocument/2006/relationships/image" Target="../media/image15.png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tags" Target="../tags/tag10.xml"/><Relationship Id="rId19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Fearful Symmetry:</a:t>
            </a:r>
            <a:br>
              <a:rPr lang="en-US" dirty="0" smtClean="0"/>
            </a:br>
            <a:r>
              <a:rPr lang="en-US" sz="3600" dirty="0" smtClean="0"/>
              <a:t>Can We Solve Ideal Lattice Problems Efficiently?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Craig Gentry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IBM T.J. Watson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Workshop on Lattices with 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1" name="TextBox 110"/>
          <p:cNvSpPr txBox="1"/>
          <p:nvPr/>
        </p:nvSpPr>
        <p:spPr>
          <a:xfrm>
            <a:off x="1619672" y="5478323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Basis of lattice: a set of linearly independent vectors that generate the lattice</a:t>
            </a:r>
            <a:endParaRPr lang="en-US" sz="2600" baseline="30000" dirty="0">
              <a:latin typeface="+mj-lt"/>
            </a:endParaRPr>
          </a:p>
        </p:txBody>
      </p:sp>
      <p:cxnSp>
        <p:nvCxnSpPr>
          <p:cNvPr id="69" name="Straight Arrow Connector 68"/>
          <p:cNvCxnSpPr>
            <a:endCxn id="81" idx="4"/>
          </p:cNvCxnSpPr>
          <p:nvPr/>
        </p:nvCxnSpPr>
        <p:spPr>
          <a:xfrm rot="5400000" flipH="1" flipV="1">
            <a:off x="2906134" y="2980956"/>
            <a:ext cx="616696" cy="132139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65" idx="2"/>
          </p:cNvCxnSpPr>
          <p:nvPr/>
        </p:nvCxnSpPr>
        <p:spPr>
          <a:xfrm flipV="1">
            <a:off x="3156253" y="3274609"/>
            <a:ext cx="677828" cy="9917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59832" y="231926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79912" y="292494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arallelogram 69"/>
          <p:cNvSpPr/>
          <p:nvPr/>
        </p:nvSpPr>
        <p:spPr>
          <a:xfrm rot="21101060">
            <a:off x="3100040" y="2665917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81" idx="4"/>
          </p:cNvCxnSpPr>
          <p:nvPr/>
        </p:nvCxnSpPr>
        <p:spPr>
          <a:xfrm rot="5400000" flipH="1" flipV="1">
            <a:off x="2906134" y="2980956"/>
            <a:ext cx="616696" cy="132139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65" idx="2"/>
          </p:cNvCxnSpPr>
          <p:nvPr/>
        </p:nvCxnSpPr>
        <p:spPr>
          <a:xfrm flipV="1">
            <a:off x="3156253" y="3274609"/>
            <a:ext cx="677828" cy="9917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59832" y="231926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79912" y="292494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19672" y="5478323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Basis of lattice: a set of linearly independent vectors that generate the lattice</a:t>
            </a:r>
            <a:endParaRPr lang="en-US" sz="26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81" idx="4"/>
          </p:cNvCxnSpPr>
          <p:nvPr/>
        </p:nvCxnSpPr>
        <p:spPr>
          <a:xfrm rot="5400000" flipH="1" flipV="1">
            <a:off x="2906134" y="2980956"/>
            <a:ext cx="616696" cy="132139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65" idx="2"/>
          </p:cNvCxnSpPr>
          <p:nvPr/>
        </p:nvCxnSpPr>
        <p:spPr>
          <a:xfrm flipV="1">
            <a:off x="3156253" y="3274609"/>
            <a:ext cx="677828" cy="99170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59832" y="231926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79912" y="292494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19672" y="5478323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Basis of lattice: a set of linearly independent vectors that generate the lattice</a:t>
            </a:r>
            <a:endParaRPr lang="en-US" sz="2600" baseline="30000" dirty="0">
              <a:latin typeface="+mj-lt"/>
            </a:endParaRPr>
          </a:p>
        </p:txBody>
      </p:sp>
      <p:sp>
        <p:nvSpPr>
          <p:cNvPr id="73" name="Parallelogram 72"/>
          <p:cNvSpPr/>
          <p:nvPr/>
        </p:nvSpPr>
        <p:spPr>
          <a:xfrm rot="21101060">
            <a:off x="3820120" y="2558602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arallelogram 74"/>
          <p:cNvSpPr/>
          <p:nvPr/>
        </p:nvSpPr>
        <p:spPr>
          <a:xfrm rot="21101060">
            <a:off x="4540200" y="2449893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Parallelogram 81"/>
          <p:cNvSpPr/>
          <p:nvPr/>
        </p:nvSpPr>
        <p:spPr>
          <a:xfrm rot="21101060">
            <a:off x="3244056" y="2017845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/>
          <p:cNvSpPr/>
          <p:nvPr/>
        </p:nvSpPr>
        <p:spPr>
          <a:xfrm rot="21101060">
            <a:off x="3964136" y="1910530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arallelogram 83"/>
          <p:cNvSpPr/>
          <p:nvPr/>
        </p:nvSpPr>
        <p:spPr>
          <a:xfrm rot="21101060">
            <a:off x="4684216" y="1801821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arallelogram 69"/>
          <p:cNvSpPr/>
          <p:nvPr/>
        </p:nvSpPr>
        <p:spPr>
          <a:xfrm rot="21101060">
            <a:off x="3100040" y="2665917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arallelogram 86"/>
          <p:cNvSpPr/>
          <p:nvPr/>
        </p:nvSpPr>
        <p:spPr>
          <a:xfrm rot="21101060">
            <a:off x="2956024" y="3313989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arallelogram 87"/>
          <p:cNvSpPr/>
          <p:nvPr/>
        </p:nvSpPr>
        <p:spPr>
          <a:xfrm rot="21101060">
            <a:off x="3676104" y="3206674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Parallelogram 94"/>
          <p:cNvSpPr/>
          <p:nvPr/>
        </p:nvSpPr>
        <p:spPr>
          <a:xfrm rot="21101060">
            <a:off x="4396184" y="3097965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arallelogram 95"/>
          <p:cNvSpPr/>
          <p:nvPr/>
        </p:nvSpPr>
        <p:spPr>
          <a:xfrm rot="21101060">
            <a:off x="3532088" y="3854746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arallelogram 96"/>
          <p:cNvSpPr/>
          <p:nvPr/>
        </p:nvSpPr>
        <p:spPr>
          <a:xfrm rot="21101060">
            <a:off x="2812008" y="3962061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Parallelogram 98"/>
          <p:cNvSpPr/>
          <p:nvPr/>
        </p:nvSpPr>
        <p:spPr>
          <a:xfrm rot="21101060">
            <a:off x="2091928" y="4070770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Parallelogram 99"/>
          <p:cNvSpPr/>
          <p:nvPr/>
        </p:nvSpPr>
        <p:spPr>
          <a:xfrm rot="21101060">
            <a:off x="2235944" y="3422698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arallelogram 100"/>
          <p:cNvSpPr/>
          <p:nvPr/>
        </p:nvSpPr>
        <p:spPr>
          <a:xfrm rot="21101060">
            <a:off x="2379960" y="2774626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Parallelogram 101"/>
          <p:cNvSpPr/>
          <p:nvPr/>
        </p:nvSpPr>
        <p:spPr>
          <a:xfrm rot="21101060">
            <a:off x="2523976" y="2126554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Parallelogram 102"/>
          <p:cNvSpPr/>
          <p:nvPr/>
        </p:nvSpPr>
        <p:spPr>
          <a:xfrm rot="21101060">
            <a:off x="4252168" y="3746037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arallelogram 103"/>
          <p:cNvSpPr/>
          <p:nvPr/>
        </p:nvSpPr>
        <p:spPr>
          <a:xfrm rot="21101060">
            <a:off x="4972248" y="3638722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arallelogram 104"/>
          <p:cNvSpPr/>
          <p:nvPr/>
        </p:nvSpPr>
        <p:spPr>
          <a:xfrm rot="21101060">
            <a:off x="5116264" y="2990650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Parallelogram 105"/>
          <p:cNvSpPr/>
          <p:nvPr/>
        </p:nvSpPr>
        <p:spPr>
          <a:xfrm rot="21101060">
            <a:off x="5260280" y="2342578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arallelogram 106"/>
          <p:cNvSpPr/>
          <p:nvPr/>
        </p:nvSpPr>
        <p:spPr>
          <a:xfrm rot="21101060">
            <a:off x="5404296" y="1694506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Parallelogram 107"/>
          <p:cNvSpPr/>
          <p:nvPr/>
        </p:nvSpPr>
        <p:spPr>
          <a:xfrm rot="21101060">
            <a:off x="6124376" y="1585797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Parallelogram 108"/>
          <p:cNvSpPr/>
          <p:nvPr/>
        </p:nvSpPr>
        <p:spPr>
          <a:xfrm rot="21101060">
            <a:off x="5980360" y="2233869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arallelogram 110"/>
          <p:cNvSpPr/>
          <p:nvPr/>
        </p:nvSpPr>
        <p:spPr>
          <a:xfrm rot="21101060">
            <a:off x="5836344" y="2881941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Parallelogram 111"/>
          <p:cNvSpPr/>
          <p:nvPr/>
        </p:nvSpPr>
        <p:spPr>
          <a:xfrm rot="21101060">
            <a:off x="5692328" y="3530013"/>
            <a:ext cx="954084" cy="625369"/>
          </a:xfrm>
          <a:prstGeom prst="parallelogram">
            <a:avLst>
              <a:gd name="adj" fmla="val 374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1" animBg="1"/>
      <p:bldP spid="82" grpId="0" animBg="1"/>
      <p:bldP spid="83" grpId="0" animBg="1"/>
      <p:bldP spid="84" grpId="0" animBg="1"/>
      <p:bldP spid="87" grpId="0" animBg="1"/>
      <p:bldP spid="88" grpId="0" animBg="1"/>
      <p:bldP spid="95" grpId="1" animBg="1"/>
      <p:bldP spid="96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1" name="TextBox 110"/>
          <p:cNvSpPr txBox="1"/>
          <p:nvPr/>
        </p:nvSpPr>
        <p:spPr>
          <a:xfrm>
            <a:off x="1619672" y="5478323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Basis of lattice: a set of linearly independent vectors that generate the lattice</a:t>
            </a:r>
            <a:endParaRPr lang="en-US" sz="2600" baseline="30000" dirty="0">
              <a:latin typeface="+mj-lt"/>
            </a:endParaRPr>
          </a:p>
        </p:txBody>
      </p: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arallelogram 99"/>
          <p:cNvSpPr/>
          <p:nvPr/>
        </p:nvSpPr>
        <p:spPr>
          <a:xfrm rot="19858674">
            <a:off x="2885259" y="2459705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1" name="TextBox 110"/>
          <p:cNvSpPr txBox="1"/>
          <p:nvPr/>
        </p:nvSpPr>
        <p:spPr>
          <a:xfrm>
            <a:off x="1619672" y="5478323"/>
            <a:ext cx="62646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Basis of lattice: a set of linearly independent vectors that generate the lattice</a:t>
            </a:r>
          </a:p>
          <a:p>
            <a:pPr algn="ctr"/>
            <a:endParaRPr lang="en-US" sz="2400" baseline="30000" dirty="0"/>
          </a:p>
        </p:txBody>
      </p: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3528" y="6319391"/>
            <a:ext cx="8532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Different bases </a:t>
            </a:r>
            <a:r>
              <a:rPr lang="en-US" sz="2600" dirty="0" smtClean="0">
                <a:latin typeface="+mj-lt"/>
                <a:cs typeface="Times New Roman"/>
              </a:rPr>
              <a:t>→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same parallelepiped volume (determinant)</a:t>
            </a:r>
            <a:endParaRPr lang="en-US" sz="2600" baseline="30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00" name="Parallelogram 99"/>
          <p:cNvSpPr/>
          <p:nvPr/>
        </p:nvSpPr>
        <p:spPr>
          <a:xfrm rot="19858674">
            <a:off x="2934752" y="2437240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arallelogram 69"/>
          <p:cNvSpPr/>
          <p:nvPr/>
        </p:nvSpPr>
        <p:spPr>
          <a:xfrm rot="19858674">
            <a:off x="2070656" y="3179785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arallelogram 71"/>
          <p:cNvSpPr/>
          <p:nvPr/>
        </p:nvSpPr>
        <p:spPr>
          <a:xfrm rot="19858674">
            <a:off x="508995" y="4043881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arallelogram 72"/>
          <p:cNvSpPr/>
          <p:nvPr/>
        </p:nvSpPr>
        <p:spPr>
          <a:xfrm rot="19858674">
            <a:off x="1350576" y="3323801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arallelogram 74"/>
          <p:cNvSpPr/>
          <p:nvPr/>
        </p:nvSpPr>
        <p:spPr>
          <a:xfrm rot="19858674">
            <a:off x="2214672" y="2581256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Parallelogram 81"/>
          <p:cNvSpPr/>
          <p:nvPr/>
        </p:nvSpPr>
        <p:spPr>
          <a:xfrm rot="19858674">
            <a:off x="3726840" y="1739625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/>
          <p:cNvSpPr/>
          <p:nvPr/>
        </p:nvSpPr>
        <p:spPr>
          <a:xfrm rot="19858674">
            <a:off x="5311016" y="853064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arallelogram 83"/>
          <p:cNvSpPr/>
          <p:nvPr/>
        </p:nvSpPr>
        <p:spPr>
          <a:xfrm rot="19858674">
            <a:off x="4469435" y="1595609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arallelogram 86"/>
          <p:cNvSpPr/>
          <p:nvPr/>
        </p:nvSpPr>
        <p:spPr>
          <a:xfrm rot="19858674">
            <a:off x="3575304" y="2365232"/>
            <a:ext cx="2891941" cy="232863"/>
          </a:xfrm>
          <a:prstGeom prst="parallelogram">
            <a:avLst>
              <a:gd name="adj" fmla="val 479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619672" y="5478323"/>
            <a:ext cx="62646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Basis of lattice: a set of linearly independent vectors that generate the lattice</a:t>
            </a:r>
          </a:p>
          <a:p>
            <a:pPr algn="ctr"/>
            <a:endParaRPr lang="en-US" sz="2400" baseline="30000" dirty="0"/>
          </a:p>
        </p:txBody>
      </p:sp>
      <p:sp>
        <p:nvSpPr>
          <p:cNvPr id="99" name="TextBox 98"/>
          <p:cNvSpPr txBox="1"/>
          <p:nvPr/>
        </p:nvSpPr>
        <p:spPr>
          <a:xfrm>
            <a:off x="323528" y="6319391"/>
            <a:ext cx="8532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Different bases </a:t>
            </a:r>
            <a:r>
              <a:rPr lang="en-US" sz="2600" dirty="0" smtClean="0">
                <a:latin typeface="+mj-lt"/>
                <a:cs typeface="Times New Roman"/>
              </a:rPr>
              <a:t>→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same parallelepiped volume (determinant)</a:t>
            </a:r>
            <a:endParaRPr lang="en-US" sz="2600" baseline="30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  <p:bldP spid="75" grpId="0" animBg="1"/>
      <p:bldP spid="82" grpId="0" animBg="1"/>
      <p:bldP spid="83" grpId="0" animBg="1"/>
      <p:bldP spid="84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on 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3528" y="5055567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Given “bad” basis B of L:</a:t>
            </a:r>
            <a:endParaRPr lang="en-US" sz="26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on 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51920" y="5055567"/>
            <a:ext cx="51845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Shortest vector problem (SVP):</a:t>
            </a:r>
          </a:p>
          <a:p>
            <a:r>
              <a:rPr lang="en-US" sz="2600" dirty="0" smtClean="0">
                <a:latin typeface="+mj-lt"/>
              </a:rPr>
              <a:t>Find the shortest nonzero vector in L</a:t>
            </a:r>
            <a:endParaRPr lang="en-US" sz="2600" baseline="30000" dirty="0"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2906134" y="2980956"/>
            <a:ext cx="616696" cy="132139"/>
          </a:xfrm>
          <a:prstGeom prst="straightConnector1">
            <a:avLst/>
          </a:prstGeom>
          <a:ln w="50800">
            <a:solidFill>
              <a:schemeClr val="accent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23528" y="5055567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Given “bad” basis B of L:</a:t>
            </a:r>
            <a:endParaRPr lang="en-US" sz="26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on 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51920" y="5055567"/>
            <a:ext cx="51845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Shortest independent vector problem (SIVP):</a:t>
            </a:r>
          </a:p>
          <a:p>
            <a:r>
              <a:rPr lang="en-US" sz="2600" dirty="0" smtClean="0">
                <a:latin typeface="+mj-lt"/>
              </a:rPr>
              <a:t>Find the shortest set of n linearly independent vectors</a:t>
            </a:r>
            <a:endParaRPr lang="en-US" sz="2600" baseline="30000" dirty="0"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2906134" y="2980956"/>
            <a:ext cx="616696" cy="132139"/>
          </a:xfrm>
          <a:prstGeom prst="straightConnector1">
            <a:avLst/>
          </a:prstGeom>
          <a:ln w="50800">
            <a:solidFill>
              <a:schemeClr val="accent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6"/>
            <a:endCxn id="65" idx="2"/>
          </p:cNvCxnSpPr>
          <p:nvPr/>
        </p:nvCxnSpPr>
        <p:spPr>
          <a:xfrm flipV="1">
            <a:off x="3156253" y="3274609"/>
            <a:ext cx="677828" cy="99170"/>
          </a:xfrm>
          <a:prstGeom prst="straightConnector1">
            <a:avLst/>
          </a:prstGeom>
          <a:ln w="50800">
            <a:solidFill>
              <a:schemeClr val="accent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23528" y="5055567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Given “bad” basis B of L:</a:t>
            </a:r>
            <a:endParaRPr lang="en-US" sz="26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on 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51920" y="5055567"/>
            <a:ext cx="5184576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Closest vector problem (CVP):</a:t>
            </a:r>
          </a:p>
          <a:p>
            <a:r>
              <a:rPr lang="en-US" sz="2600" dirty="0" smtClean="0">
                <a:latin typeface="+mj-lt"/>
              </a:rPr>
              <a:t>Find the closest L-vector to v</a:t>
            </a:r>
          </a:p>
          <a:p>
            <a:endParaRPr lang="en-US" sz="2600" baseline="30000" dirty="0">
              <a:latin typeface="+mj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52120" y="27809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436096" y="2463279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cxnSp>
        <p:nvCxnSpPr>
          <p:cNvPr id="84" name="Curved Connector 83"/>
          <p:cNvCxnSpPr>
            <a:endCxn id="64" idx="0"/>
          </p:cNvCxnSpPr>
          <p:nvPr/>
        </p:nvCxnSpPr>
        <p:spPr>
          <a:xfrm>
            <a:off x="5724128" y="2780928"/>
            <a:ext cx="274889" cy="170139"/>
          </a:xfrm>
          <a:prstGeom prst="curved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3528" y="5055567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Given “bad” basis B of L:</a:t>
            </a:r>
            <a:endParaRPr lang="en-US" sz="26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1412776"/>
            <a:ext cx="85792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Can we efficiently break lattices with certain types of symmetry?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560" y="4077072"/>
            <a:ext cx="3096344" cy="1645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If a lattice has an orthonormal basis, can we find it?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99992" y="3861048"/>
            <a:ext cx="4176464" cy="2077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Can we break “ideal lattices” – lattices for ideals in number fields – by combining geometry with algebra?</a:t>
            </a:r>
          </a:p>
        </p:txBody>
      </p:sp>
    </p:spTree>
    <p:extLst>
      <p:ext uri="{BB962C8B-B14F-4D97-AF65-F5344CB8AC3E}">
        <p14:creationId xmlns:p14="http://schemas.microsoft.com/office/powerpoint/2010/main" val="34448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on 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51920" y="5055567"/>
            <a:ext cx="51845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Bounded distance decoding (BDDP):</a:t>
            </a:r>
          </a:p>
          <a:p>
            <a:r>
              <a:rPr lang="en-US" sz="2600" dirty="0" smtClean="0">
                <a:latin typeface="+mj-lt"/>
              </a:rPr>
              <a:t>Output closest L-vector to v, given that it is very close</a:t>
            </a:r>
            <a:endParaRPr lang="en-US" sz="2600" baseline="30000" dirty="0">
              <a:latin typeface="+mj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5796136" y="285293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588496" y="2535287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cxnSp>
        <p:nvCxnSpPr>
          <p:cNvPr id="84" name="Curved Connector 83"/>
          <p:cNvCxnSpPr>
            <a:stCxn id="75" idx="7"/>
            <a:endCxn id="64" idx="0"/>
          </p:cNvCxnSpPr>
          <p:nvPr/>
        </p:nvCxnSpPr>
        <p:spPr>
          <a:xfrm rot="16200000" flipH="1">
            <a:off x="5884515" y="2836565"/>
            <a:ext cx="87586" cy="141418"/>
          </a:xfrm>
          <a:prstGeom prst="curvedConnector3">
            <a:avLst>
              <a:gd name="adj1" fmla="val -273040"/>
            </a:avLst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3528" y="5055567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Given “bad” basis B of L:</a:t>
            </a:r>
            <a:endParaRPr lang="en-US" sz="26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on Lattices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pSp>
          <p:nvGrpSpPr>
            <p:cNvPr id="4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  <a:grpFill/>
          </p:grpSpPr>
          <p:grpSp>
            <p:nvGrpSpPr>
              <p:cNvPr id="5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  <a:grpFill/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  <a:grpFill/>
          </p:grpSpPr>
          <p:grpSp>
            <p:nvGrpSpPr>
              <p:cNvPr id="13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  <a:grpFill/>
          </p:grpSpPr>
          <p:grpSp>
            <p:nvGrpSpPr>
              <p:cNvPr id="17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  <a:grpFill/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9" name="Straight Arrow Connector 68"/>
          <p:cNvCxnSpPr>
            <a:endCxn id="78" idx="3"/>
          </p:cNvCxnSpPr>
          <p:nvPr/>
        </p:nvCxnSpPr>
        <p:spPr>
          <a:xfrm flipV="1">
            <a:off x="3148412" y="2631883"/>
            <a:ext cx="834246" cy="723492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3"/>
          </p:cNvCxnSpPr>
          <p:nvPr/>
        </p:nvCxnSpPr>
        <p:spPr>
          <a:xfrm flipV="1">
            <a:off x="3156253" y="2532713"/>
            <a:ext cx="1541791" cy="841066"/>
          </a:xfrm>
          <a:prstGeom prst="straightConnector1">
            <a:avLst/>
          </a:pr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79912" y="2132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992" y="20608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51920" y="5055567"/>
            <a:ext cx="51845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rgbClr val="0070C0"/>
                </a:solidFill>
                <a:latin typeface="+mj-lt"/>
              </a:rPr>
              <a:t>γ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-Approximate SVP</a:t>
            </a:r>
          </a:p>
          <a:p>
            <a:r>
              <a:rPr lang="en-US" sz="2600" dirty="0" smtClean="0">
                <a:latin typeface="+mj-lt"/>
              </a:rPr>
              <a:t>Find a vector at most </a:t>
            </a:r>
            <a:r>
              <a:rPr lang="el-GR" sz="2600" dirty="0" smtClean="0">
                <a:latin typeface="+mj-lt"/>
              </a:rPr>
              <a:t>γ</a:t>
            </a:r>
            <a:r>
              <a:rPr lang="en-US" sz="2600" dirty="0" smtClean="0">
                <a:latin typeface="+mj-lt"/>
              </a:rPr>
              <a:t> times as long as the shortest nonzero vector in L</a:t>
            </a:r>
            <a:endParaRPr lang="en-US" sz="2600" baseline="30000" dirty="0">
              <a:latin typeface="+mj-lt"/>
            </a:endParaRPr>
          </a:p>
        </p:txBody>
      </p:sp>
      <p:cxnSp>
        <p:nvCxnSpPr>
          <p:cNvPr id="72" name="Straight Arrow Connector 71"/>
          <p:cNvCxnSpPr>
            <a:endCxn id="52" idx="0"/>
          </p:cNvCxnSpPr>
          <p:nvPr/>
        </p:nvCxnSpPr>
        <p:spPr>
          <a:xfrm>
            <a:off x="3148412" y="3355374"/>
            <a:ext cx="561329" cy="554336"/>
          </a:xfrm>
          <a:prstGeom prst="straightConnector1">
            <a:avLst/>
          </a:prstGeom>
          <a:ln w="50800">
            <a:solidFill>
              <a:schemeClr val="accent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23528" y="5055567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Given “bad” basis B of L:</a:t>
            </a:r>
            <a:endParaRPr lang="en-US" sz="2600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1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Bad Basis: </a:t>
            </a:r>
            <a:br>
              <a:rPr lang="en-US" dirty="0" smtClean="0"/>
            </a:br>
            <a:r>
              <a:rPr lang="en-US" dirty="0" err="1" smtClean="0"/>
              <a:t>Hermite</a:t>
            </a:r>
            <a:r>
              <a:rPr lang="en-US" dirty="0" smtClean="0"/>
              <a:t>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579296" cy="4525963"/>
          </a:xfrm>
        </p:spPr>
        <p:txBody>
          <a:bodyPr/>
          <a:lstStyle/>
          <a:p>
            <a:endParaRPr lang="en-US" sz="1600" dirty="0" smtClean="0"/>
          </a:p>
          <a:p>
            <a:pPr marL="0" indent="0">
              <a:buNone/>
            </a:pPr>
            <a:r>
              <a:rPr lang="en-US" sz="2500" dirty="0" smtClean="0"/>
              <a:t>Every lattice L has a canonical basis B = HNF(L). Some properties:</a:t>
            </a:r>
          </a:p>
          <a:p>
            <a:r>
              <a:rPr lang="en-US" sz="2300" dirty="0"/>
              <a:t>U</a:t>
            </a:r>
            <a:r>
              <a:rPr lang="en-US" sz="2300" dirty="0" smtClean="0"/>
              <a:t>pper triangular</a:t>
            </a:r>
          </a:p>
          <a:p>
            <a:r>
              <a:rPr lang="en-US" sz="2300" dirty="0" smtClean="0"/>
              <a:t>Diagonal entries </a:t>
            </a:r>
            <a:r>
              <a:rPr lang="en-US" sz="2300" dirty="0" err="1" smtClean="0"/>
              <a:t>B</a:t>
            </a:r>
            <a:r>
              <a:rPr lang="en-US" sz="2300" baseline="-25000" dirty="0" err="1" smtClean="0"/>
              <a:t>i,i</a:t>
            </a:r>
            <a:r>
              <a:rPr lang="en-US" sz="2300" dirty="0" smtClean="0"/>
              <a:t> </a:t>
            </a:r>
            <a:r>
              <a:rPr lang="en-US" sz="2300" dirty="0"/>
              <a:t>are </a:t>
            </a:r>
            <a:r>
              <a:rPr lang="en-US" sz="2300" dirty="0" smtClean="0"/>
              <a:t>positive</a:t>
            </a:r>
          </a:p>
          <a:p>
            <a:r>
              <a:rPr lang="en-US" sz="2300" dirty="0" smtClean="0"/>
              <a:t>For j </a:t>
            </a:r>
            <a:r>
              <a:rPr lang="en-US" sz="2300" dirty="0"/>
              <a:t>&lt; </a:t>
            </a:r>
            <a:r>
              <a:rPr lang="en-US" sz="2300" dirty="0" err="1" smtClean="0"/>
              <a:t>i</a:t>
            </a:r>
            <a:r>
              <a:rPr lang="en-US" sz="2300" dirty="0" smtClean="0"/>
              <a:t>, </a:t>
            </a:r>
            <a:r>
              <a:rPr lang="en-US" sz="2300" dirty="0" err="1" smtClean="0"/>
              <a:t>B</a:t>
            </a:r>
            <a:r>
              <a:rPr lang="en-US" sz="2300" baseline="-25000" dirty="0" err="1" smtClean="0"/>
              <a:t>j,i</a:t>
            </a:r>
            <a:r>
              <a:rPr lang="en-US" sz="2300" dirty="0" smtClean="0"/>
              <a:t> </a:t>
            </a:r>
            <a:r>
              <a:rPr lang="en-US" sz="2300" dirty="0"/>
              <a:t>&lt; </a:t>
            </a:r>
            <a:r>
              <a:rPr lang="en-US" sz="2300" dirty="0" err="1" smtClean="0"/>
              <a:t>B</a:t>
            </a:r>
            <a:r>
              <a:rPr lang="en-US" sz="2300" baseline="-25000" dirty="0" err="1" smtClean="0"/>
              <a:t>i,i</a:t>
            </a:r>
            <a:r>
              <a:rPr lang="en-US" sz="2300" dirty="0" smtClean="0"/>
              <a:t> </a:t>
            </a:r>
            <a:r>
              <a:rPr lang="en-US" sz="2300" dirty="0"/>
              <a:t>(entries of above the diagonal are smaller</a:t>
            </a:r>
            <a:r>
              <a:rPr lang="en-US" sz="2300" dirty="0" smtClean="0"/>
              <a:t>)</a:t>
            </a:r>
          </a:p>
          <a:p>
            <a:r>
              <a:rPr lang="en-US" sz="2300" dirty="0" smtClean="0">
                <a:solidFill>
                  <a:srgbClr val="0070C0"/>
                </a:solidFill>
              </a:rPr>
              <a:t>Compact </a:t>
            </a:r>
            <a:r>
              <a:rPr lang="en-US" sz="2300" dirty="0">
                <a:solidFill>
                  <a:srgbClr val="0070C0"/>
                </a:solidFill>
              </a:rPr>
              <a:t>representation</a:t>
            </a:r>
            <a:r>
              <a:rPr lang="en-US" sz="2300" dirty="0"/>
              <a:t>: </a:t>
            </a:r>
            <a:r>
              <a:rPr lang="en-US" sz="2300" dirty="0" smtClean="0"/>
              <a:t>HNF(L) expressible </a:t>
            </a:r>
            <a:r>
              <a:rPr lang="en-US" sz="2300" dirty="0"/>
              <a:t>in </a:t>
            </a:r>
            <a:r>
              <a:rPr lang="en-US" sz="2300" dirty="0" smtClean="0"/>
              <a:t>O(n log </a:t>
            </a:r>
            <a:r>
              <a:rPr lang="en-US" sz="2300" dirty="0"/>
              <a:t>d</a:t>
            </a:r>
            <a:r>
              <a:rPr lang="en-US" sz="2300" dirty="0" smtClean="0"/>
              <a:t>) </a:t>
            </a:r>
            <a:r>
              <a:rPr lang="en-US" sz="2300" dirty="0"/>
              <a:t>bits, where </a:t>
            </a:r>
            <a:r>
              <a:rPr lang="en-US" sz="2300" dirty="0" smtClean="0"/>
              <a:t>d </a:t>
            </a:r>
            <a:r>
              <a:rPr lang="en-US" sz="2300" dirty="0"/>
              <a:t>is the absolute value of the determinant of </a:t>
            </a:r>
            <a:r>
              <a:rPr lang="en-US" sz="2300" dirty="0" smtClean="0"/>
              <a:t>(any) </a:t>
            </a:r>
            <a:r>
              <a:rPr lang="en-US" sz="2300" dirty="0"/>
              <a:t>basis of </a:t>
            </a:r>
            <a:r>
              <a:rPr lang="en-US" sz="2300" dirty="0" smtClean="0"/>
              <a:t>L.</a:t>
            </a:r>
          </a:p>
          <a:p>
            <a:r>
              <a:rPr lang="en-US" sz="2300" dirty="0">
                <a:solidFill>
                  <a:srgbClr val="0070C0"/>
                </a:solidFill>
              </a:rPr>
              <a:t>E</a:t>
            </a:r>
            <a:r>
              <a:rPr lang="en-US" sz="2300" dirty="0" smtClean="0">
                <a:solidFill>
                  <a:srgbClr val="0070C0"/>
                </a:solidFill>
              </a:rPr>
              <a:t>fficiently computable</a:t>
            </a:r>
            <a:r>
              <a:rPr lang="en-US" sz="2300" dirty="0" smtClean="0"/>
              <a:t>: from </a:t>
            </a:r>
            <a:r>
              <a:rPr lang="en-US" sz="2300" dirty="0"/>
              <a:t>any other basis, using techniques similar to Gaussian elimination</a:t>
            </a:r>
            <a:r>
              <a:rPr lang="en-US" sz="2300" dirty="0" smtClean="0"/>
              <a:t>.</a:t>
            </a:r>
          </a:p>
          <a:p>
            <a:r>
              <a:rPr lang="en-US" sz="2300" dirty="0" smtClean="0">
                <a:solidFill>
                  <a:srgbClr val="0070C0"/>
                </a:solidFill>
              </a:rPr>
              <a:t>The “</a:t>
            </a:r>
            <a:r>
              <a:rPr lang="en-US" sz="2300" dirty="0" err="1" smtClean="0">
                <a:solidFill>
                  <a:srgbClr val="0070C0"/>
                </a:solidFill>
              </a:rPr>
              <a:t>baddest</a:t>
            </a:r>
            <a:r>
              <a:rPr lang="en-US" sz="2300" dirty="0" smtClean="0">
                <a:solidFill>
                  <a:srgbClr val="0070C0"/>
                </a:solidFill>
              </a:rPr>
              <a:t> basis”</a:t>
            </a:r>
            <a:r>
              <a:rPr lang="en-US" sz="2300" dirty="0" smtClean="0"/>
              <a:t>: HNF(L) “reveals </a:t>
            </a:r>
            <a:r>
              <a:rPr lang="en-US" sz="2300" dirty="0"/>
              <a:t>no </a:t>
            </a:r>
            <a:r>
              <a:rPr lang="en-US" sz="2300" dirty="0" smtClean="0"/>
              <a:t>more” </a:t>
            </a:r>
            <a:r>
              <a:rPr lang="en-US" sz="2300" dirty="0"/>
              <a:t>about </a:t>
            </a:r>
            <a:r>
              <a:rPr lang="en-US" sz="2300" dirty="0" smtClean="0"/>
              <a:t>structure of L than </a:t>
            </a:r>
            <a:r>
              <a:rPr lang="en-US" sz="2300" dirty="0"/>
              <a:t>any other basis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075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Reduction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a basis B of an n-dimensional lattice L: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LLL 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Lenstra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Lenstra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Lovász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‘82)</a:t>
                </a:r>
                <a:r>
                  <a:rPr lang="en-US" dirty="0" smtClean="0"/>
                  <a:t>: outputs v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L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v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&lt; 2</a:t>
                </a:r>
                <a:r>
                  <a:rPr lang="en-US" baseline="30000" dirty="0" smtClean="0"/>
                  <a:t>n/2</a:t>
                </a:r>
                <a:r>
                  <a:rPr lang="en-US" dirty="0" smtClean="0"/>
                  <a:t>·</a:t>
                </a:r>
                <a:r>
                  <a:rPr lang="el-GR" dirty="0" smtClean="0"/>
                  <a:t>λ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(L) in poly time.</a:t>
                </a:r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Kannan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Micciancio</a:t>
                </a:r>
                <a:r>
                  <a:rPr lang="en-US" dirty="0" smtClean="0"/>
                  <a:t>: outputs shortest vector in roughly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time.</a:t>
                </a:r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Schnorr</a:t>
                </a:r>
                <a:r>
                  <a:rPr lang="en-US" dirty="0" smtClean="0"/>
                  <a:t>: </a:t>
                </a:r>
                <a:r>
                  <a:rPr lang="en-US" dirty="0"/>
                  <a:t>outputs 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L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v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dirty="0"/>
                  <a:t>&lt; </a:t>
                </a:r>
                <a:r>
                  <a:rPr lang="en-US" dirty="0" err="1" smtClean="0"/>
                  <a:t>k</a:t>
                </a:r>
                <a:r>
                  <a:rPr lang="en-US" baseline="30000" dirty="0" err="1" smtClean="0"/>
                  <a:t>O</a:t>
                </a:r>
                <a:r>
                  <a:rPr lang="en-US" baseline="30000" dirty="0" smtClean="0"/>
                  <a:t>(n/k)</a:t>
                </a:r>
                <a:r>
                  <a:rPr lang="en-US" dirty="0" smtClean="0"/>
                  <a:t>·</a:t>
                </a:r>
                <a:r>
                  <a:rPr lang="el-GR" dirty="0" smtClean="0"/>
                  <a:t>λ</a:t>
                </a:r>
                <a:r>
                  <a:rPr lang="en-US" baseline="-25000" dirty="0"/>
                  <a:t>1</a:t>
                </a:r>
                <a:r>
                  <a:rPr lang="en-US" dirty="0"/>
                  <a:t>(L) in </a:t>
                </a:r>
                <a:r>
                  <a:rPr lang="en-US" dirty="0" smtClean="0"/>
                  <a:t>time </a:t>
                </a:r>
                <a:r>
                  <a:rPr lang="en-US" dirty="0" err="1" smtClean="0"/>
                  <a:t>k</a:t>
                </a:r>
                <a:r>
                  <a:rPr lang="en-US" baseline="30000" dirty="0" err="1" smtClean="0"/>
                  <a:t>O</a:t>
                </a:r>
                <a:r>
                  <a:rPr lang="en-US" baseline="30000" dirty="0" smtClean="0"/>
                  <a:t>(k)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No algorithm is both very fast and very effective.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0">
                <a:blip r:embed="rId2"/>
                <a:stretch>
                  <a:fillRect l="-1777" t="-1752" r="-106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5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Cryptanalysis…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/>
              <a:lstStyle/>
              <a:p>
                <a:r>
                  <a:rPr lang="en-US" dirty="0" smtClean="0"/>
                  <a:t>Goal: Get v from v </a:t>
                </a:r>
                <a:r>
                  <a:rPr lang="en-US" dirty="0"/>
                  <a:t>·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 = Z[x]/(x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-1) by making v be a short vector in some lattice.</a:t>
                </a:r>
              </a:p>
              <a:p>
                <a:endParaRPr lang="en-US" dirty="0"/>
              </a:p>
              <a:p>
                <a:r>
                  <a:rPr lang="en-US" dirty="0" smtClean="0"/>
                  <a:t>Why it seems hopeless:</a:t>
                </a:r>
              </a:p>
              <a:p>
                <a:pPr lvl="1"/>
                <a:r>
                  <a:rPr lang="en-US" dirty="0" smtClean="0"/>
                  <a:t>v </a:t>
                </a:r>
                <a:r>
                  <a:rPr lang="en-US" i="1" dirty="0" smtClean="0"/>
                  <a:t>is</a:t>
                </a:r>
                <a:r>
                  <a:rPr lang="en-US" dirty="0" smtClean="0"/>
                  <a:t> a short vector in a certain n-dimensional lattice</a:t>
                </a:r>
              </a:p>
              <a:p>
                <a:pPr lvl="1"/>
                <a:r>
                  <a:rPr lang="en-US" dirty="0" smtClean="0"/>
                  <a:t>But n is big!  Too big for efficient lattice reduction.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Let’s go over the approach anyway…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0">
                <a:blip r:embed="rId2"/>
                <a:stretch>
                  <a:fillRect l="-1648" t="-1617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5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of Multiples of v(x)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L = lattice generated by our v(x)·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(x) sigs.</a:t>
            </a:r>
          </a:p>
          <a:p>
            <a:pPr lvl="1"/>
            <a:r>
              <a:rPr lang="en-US" dirty="0" smtClean="0"/>
              <a:t>L likely contains all multiples of v(x).</a:t>
            </a:r>
          </a:p>
          <a:p>
            <a:pPr lvl="1"/>
            <a:r>
              <a:rPr lang="en-US" dirty="0" smtClean="0"/>
              <a:t>If so, v(x) is a short(</a:t>
            </a:r>
            <a:r>
              <a:rPr lang="en-US" dirty="0" err="1" smtClean="0"/>
              <a:t>est</a:t>
            </a:r>
            <a:r>
              <a:rPr lang="en-US" dirty="0" smtClean="0"/>
              <a:t>) vector in L.</a:t>
            </a:r>
          </a:p>
          <a:p>
            <a:r>
              <a:rPr lang="en-US" dirty="0" smtClean="0"/>
              <a:t>Can we reduce L?  What is L’s dimension? Does it have structure we can exploit?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Lattices</a:t>
            </a:r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457200" y="1484784"/>
            <a:ext cx="8507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Definition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 of 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ideal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 of a ring 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 smtClean="0">
                <a:latin typeface="+mj-lt"/>
              </a:rPr>
              <a:t>I is a subset of 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 is additively closed (basically, a lattice)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 is closed under multiplication with elements of R</a:t>
            </a:r>
          </a:p>
          <a:p>
            <a:pPr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9552" y="3933056"/>
            <a:ext cx="3384376" cy="864096"/>
          </a:xfrm>
          <a:prstGeom prst="roundRect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0070C0"/>
                </a:solidFill>
              </a:rPr>
              <a:t>(3) </a:t>
            </a:r>
            <a:r>
              <a:rPr lang="en-US" sz="2600" dirty="0" smtClean="0">
                <a:solidFill>
                  <a:schemeClr val="tx1"/>
                </a:solidFill>
              </a:rPr>
              <a:t>= polynomials in R that are divisible by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355976" y="3933056"/>
                <a:ext cx="4176464" cy="864096"/>
              </a:xfrm>
              <a:prstGeom prst="roundRect">
                <a:avLst/>
              </a:prstGeom>
              <a:solidFill>
                <a:schemeClr val="accent2"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smtClean="0">
                    <a:solidFill>
                      <a:srgbClr val="0070C0"/>
                    </a:solidFill>
                  </a:rPr>
                  <a:t>(v(x))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= multiples of v(x)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R:</a:t>
                </a:r>
              </a:p>
              <a:p>
                <a:r>
                  <a:rPr lang="en-GB" sz="2600" dirty="0" smtClean="0">
                    <a:solidFill>
                      <a:schemeClr val="tx1"/>
                    </a:solidFill>
                  </a:rPr>
                  <a:t>{ v(x)r(x) mod f(x) : r(x)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600" dirty="0" smtClean="0">
                    <a:solidFill>
                      <a:schemeClr val="tx1"/>
                    </a:solidFill>
                  </a:rPr>
                  <a:t> R }.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933056"/>
                <a:ext cx="4176464" cy="864096"/>
              </a:xfrm>
              <a:prstGeom prst="roundRect">
                <a:avLst/>
              </a:prstGeom>
              <a:blipFill rotWithShape="0">
                <a:blip r:embed="rId2"/>
                <a:stretch>
                  <a:fillRect l="-1451" t="-5479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056584"/>
            <a:ext cx="8229600" cy="1612776"/>
          </a:xfrm>
        </p:spPr>
        <p:txBody>
          <a:bodyPr/>
          <a:lstStyle/>
          <a:p>
            <a:r>
              <a:rPr lang="en-US" dirty="0" smtClean="0"/>
              <a:t>Ideal lattice: a representation of an ideal as a free Z-module (a lattice) of rank n generated by some n-dimensional basis B.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Circulant</a:t>
            </a:r>
            <a:r>
              <a:rPr lang="en-US" dirty="0" smtClean="0"/>
              <a:t> Lattices and Polynomials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99593" y="1340769"/>
            <a:ext cx="6264695" cy="4248472"/>
            <a:chOff x="899593" y="1340768"/>
            <a:chExt cx="6192687" cy="5325199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3" y="1340768"/>
              <a:ext cx="6192687" cy="24482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31874" y="4873090"/>
              <a:ext cx="462915" cy="2552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79257" y="5160793"/>
              <a:ext cx="2329815" cy="2552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32662" y="5161970"/>
              <a:ext cx="2444115" cy="2743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11039" y="5161970"/>
              <a:ext cx="2444115" cy="2743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15886" y="5164828"/>
              <a:ext cx="2444115" cy="2762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64910" y="5163875"/>
              <a:ext cx="2444115" cy="2743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47123" y="5164827"/>
              <a:ext cx="2727960" cy="274320"/>
            </a:xfrm>
            <a:prstGeom prst="rect">
              <a:avLst/>
            </a:prstGeom>
          </p:spPr>
        </p:pic>
        <p:sp>
          <p:nvSpPr>
            <p:cNvPr id="18" name="Left Bracket 17"/>
            <p:cNvSpPr/>
            <p:nvPr/>
          </p:nvSpPr>
          <p:spPr>
            <a:xfrm>
              <a:off x="1475656" y="3938007"/>
              <a:ext cx="91058" cy="2722247"/>
            </a:xfrm>
            <a:prstGeom prst="leftBracket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ket 21"/>
            <p:cNvSpPr/>
            <p:nvPr/>
          </p:nvSpPr>
          <p:spPr>
            <a:xfrm flipH="1">
              <a:off x="6968461" y="3938008"/>
              <a:ext cx="123819" cy="2722246"/>
            </a:xfrm>
            <a:prstGeom prst="leftBracket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95" y="5168240"/>
              <a:ext cx="169545" cy="6096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381328"/>
            <a:ext cx="5036820" cy="3543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36512" y="5822076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Computing </a:t>
            </a:r>
            <a:r>
              <a:rPr lang="en-US" sz="2600" dirty="0" err="1" smtClean="0">
                <a:latin typeface="+mj-lt"/>
              </a:rPr>
              <a:t>B·w</a:t>
            </a:r>
            <a:r>
              <a:rPr lang="en-US" sz="2600" dirty="0" smtClean="0">
                <a:latin typeface="+mj-lt"/>
              </a:rPr>
              <a:t> is like computing v(x)·w(x)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082103" y="5013176"/>
            <a:ext cx="2954393" cy="1722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Rotation basis of v(x) generates ideal lattice I = (v)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>
          <a:xfrm flipH="1" flipV="1">
            <a:off x="7164288" y="2991720"/>
            <a:ext cx="395012" cy="202145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9" idx="0"/>
          </p:cNvCxnSpPr>
          <p:nvPr/>
        </p:nvCxnSpPr>
        <p:spPr>
          <a:xfrm flipH="1" flipV="1">
            <a:off x="7164288" y="4670730"/>
            <a:ext cx="395012" cy="34244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Lattice Reduction Fails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’s ideal lattice has dimension n.</a:t>
            </a:r>
          </a:p>
          <a:p>
            <a:r>
              <a:rPr lang="en-US" dirty="0" smtClean="0"/>
              <a:t>The lattice has lots of structure</a:t>
            </a:r>
          </a:p>
          <a:p>
            <a:pPr lvl="1"/>
            <a:r>
              <a:rPr lang="en-US" dirty="0" smtClean="0"/>
              <a:t>An underlying </a:t>
            </a:r>
            <a:r>
              <a:rPr lang="en-US" dirty="0" err="1" smtClean="0"/>
              <a:t>circulant</a:t>
            </a:r>
            <a:r>
              <a:rPr lang="en-US" dirty="0" smtClean="0"/>
              <a:t> “rotation” basis</a:t>
            </a:r>
          </a:p>
          <a:p>
            <a:pPr lvl="1"/>
            <a:r>
              <a:rPr lang="en-US" dirty="0" smtClean="0"/>
              <a:t>But lattice reduction algorithms don’t exploit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74032"/>
            <a:ext cx="8579296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Adventures in Cryptanalysis: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 Algebraic Failure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Gentry-</a:t>
            </a:r>
            <a:r>
              <a:rPr lang="en-US" dirty="0" err="1" smtClean="0"/>
              <a:t>Szydlo</a:t>
            </a:r>
            <a:r>
              <a:rPr lang="en-US" dirty="0" smtClean="0"/>
              <a:t> Algorith</a:t>
            </a:r>
            <a:r>
              <a:rPr lang="en-US" dirty="0"/>
              <a:t>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1853952"/>
            <a:ext cx="85792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400" dirty="0" smtClean="0">
                <a:solidFill>
                  <a:srgbClr val="0070C0"/>
                </a:solidFill>
              </a:rPr>
              <a:t>Combines geometric </a:t>
            </a:r>
            <a:r>
              <a:rPr lang="en-US" sz="3400" dirty="0">
                <a:solidFill>
                  <a:srgbClr val="0070C0"/>
                </a:solidFill>
              </a:rPr>
              <a:t>and algebraic techniques</a:t>
            </a:r>
          </a:p>
          <a:p>
            <a:r>
              <a:rPr lang="en-US" sz="3400" dirty="0">
                <a:solidFill>
                  <a:srgbClr val="0070C0"/>
                </a:solidFill>
              </a:rPr>
              <a:t>to </a:t>
            </a:r>
            <a:r>
              <a:rPr lang="en-US" sz="3400" dirty="0" smtClean="0">
                <a:solidFill>
                  <a:srgbClr val="0070C0"/>
                </a:solidFill>
              </a:rPr>
              <a:t>break some </a:t>
            </a:r>
            <a:r>
              <a:rPr lang="en-US" sz="3400" dirty="0">
                <a:solidFill>
                  <a:srgbClr val="0070C0"/>
                </a:solidFill>
              </a:rPr>
              <a:t>lattices with symmetry.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445624" cy="2161456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Suppose L is a “</a:t>
            </a:r>
            <a:r>
              <a:rPr lang="en-US" sz="2600" dirty="0" err="1" smtClean="0"/>
              <a:t>circulant</a:t>
            </a:r>
            <a:r>
              <a:rPr lang="en-US" sz="2600" dirty="0" smtClean="0"/>
              <a:t>” lattice with a </a:t>
            </a:r>
            <a:r>
              <a:rPr lang="en-US" sz="2600" dirty="0" err="1" smtClean="0"/>
              <a:t>circulant</a:t>
            </a:r>
            <a:r>
              <a:rPr lang="en-US" sz="2600" dirty="0" smtClean="0"/>
              <a:t> basis B.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Given any basis of L:</a:t>
            </a:r>
          </a:p>
          <a:p>
            <a:r>
              <a:rPr lang="en-US" sz="2600" dirty="0" smtClean="0"/>
              <a:t>If B’s vectors are orthogonal, we can find B in poly time!</a:t>
            </a:r>
          </a:p>
          <a:p>
            <a:r>
              <a:rPr lang="en-US" sz="2600" dirty="0" smtClean="0"/>
              <a:t>If we are given precise info about B’s “shape” (but not its “orientation”) we can find B in poly time.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128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Can’t We Take the GCD?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v </a:t>
                </a:r>
                <a:r>
                  <a:rPr lang="en-US" dirty="0"/>
                  <a:t>·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R = Z[x]/(x</a:t>
                </a:r>
                <a:r>
                  <a:rPr lang="en-US" baseline="30000" dirty="0"/>
                  <a:t>n</a:t>
                </a:r>
                <a:r>
                  <a:rPr lang="en-US" dirty="0"/>
                  <a:t>-1</a:t>
                </a:r>
                <a:r>
                  <a:rPr lang="en-US" dirty="0" smtClean="0"/>
                  <a:t>), why can’t we take the GCD, like we could over Z?</a:t>
                </a:r>
              </a:p>
              <a:p>
                <a:r>
                  <a:rPr lang="en-US" dirty="0" smtClean="0"/>
                  <a:t>In Z, the only units are {-1,1}.</a:t>
                </a:r>
              </a:p>
              <a:p>
                <a:r>
                  <a:rPr lang="en-US" dirty="0" smtClean="0"/>
                  <a:t>In R, there are </a:t>
                </a:r>
                <a:r>
                  <a:rPr lang="en-US" i="1" dirty="0" smtClean="0"/>
                  <a:t>infinitely many</a:t>
                </a:r>
                <a:r>
                  <a:rPr lang="en-US" dirty="0" smtClean="0"/>
                  <a:t> units.</a:t>
                </a:r>
              </a:p>
              <a:p>
                <a:pPr lvl="1"/>
                <a:r>
                  <a:rPr lang="en-US" dirty="0" smtClean="0"/>
                  <a:t>Example of a “</a:t>
                </a:r>
                <a:r>
                  <a:rPr lang="en-US" dirty="0" err="1" smtClean="0"/>
                  <a:t>nontorsion</a:t>
                </a:r>
                <a:r>
                  <a:rPr lang="en-US" dirty="0" smtClean="0"/>
                  <a:t>” unit: (1-x</a:t>
                </a:r>
                <a:r>
                  <a:rPr lang="en-US" baseline="30000" dirty="0" smtClean="0"/>
                  <a:t>k</a:t>
                </a:r>
                <a:r>
                  <a:rPr lang="en-US" dirty="0" smtClean="0"/>
                  <a:t>)/(1-x) for any k relatively prime to n.</a:t>
                </a:r>
              </a:p>
              <a:p>
                <a:pPr marL="342900" lvl="1" indent="-342900">
                  <a:buFont typeface="Arial" charset="0"/>
                  <a:buChar char="•"/>
                </a:pPr>
                <a:r>
                  <a:rPr lang="en-US" sz="3200" dirty="0"/>
                  <a:t>v is not uniquely defined by {v · </a:t>
                </a:r>
                <a:r>
                  <a:rPr lang="en-US" sz="3200" dirty="0" err="1"/>
                  <a:t>y</a:t>
                </a:r>
                <a:r>
                  <a:rPr lang="en-US" sz="3200" baseline="-25000" dirty="0" err="1"/>
                  <a:t>i</a:t>
                </a:r>
                <a:r>
                  <a:rPr lang="en-US" sz="3200" dirty="0"/>
                  <a:t>} if one ignores the </a:t>
                </a:r>
                <a:r>
                  <a:rPr lang="en-US" sz="3200" i="1" dirty="0" smtClean="0">
                    <a:solidFill>
                      <a:srgbClr val="0070C0"/>
                    </a:solidFill>
                  </a:rPr>
                  <a:t>smallness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condition</a:t>
                </a:r>
                <a:r>
                  <a:rPr lang="en-US" sz="3200" dirty="0" smtClean="0"/>
                  <a:t>!</a:t>
                </a:r>
              </a:p>
              <a:p>
                <a:pPr marL="742950" lvl="2" indent="-342900"/>
                <a:r>
                  <a:rPr lang="en-US" sz="2800" dirty="0" smtClean="0"/>
                  <a:t>Must incorporate geometry somehow…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222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1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74032"/>
            <a:ext cx="8579296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Adventures in Cryptanalysis: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Let’s get to the successes…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Gentry-</a:t>
            </a:r>
            <a:r>
              <a:rPr lang="en-US" dirty="0" err="1" smtClean="0"/>
              <a:t>Szydlo</a:t>
            </a:r>
            <a:r>
              <a:rPr lang="en-US" dirty="0" smtClean="0"/>
              <a:t>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Step 1: Lift sigs to get {</a:t>
                </a:r>
                <a:r>
                  <a:rPr lang="en-US" dirty="0" err="1" smtClean="0">
                    <a:latin typeface="+mj-lt"/>
                  </a:rPr>
                  <a:t>v·y</a:t>
                </a:r>
                <a:r>
                  <a:rPr lang="en-US" baseline="-25000" dirty="0" err="1" smtClean="0">
                    <a:latin typeface="+mj-lt"/>
                  </a:rPr>
                  <a:t>i</a:t>
                </a:r>
                <a:r>
                  <a:rPr lang="en-US" dirty="0" smtClean="0">
                    <a:latin typeface="+mj-lt"/>
                  </a:rPr>
                  <a:t>}.</a:t>
                </a:r>
              </a:p>
              <a:p>
                <a:r>
                  <a:rPr lang="en-US" dirty="0" smtClean="0">
                    <a:latin typeface="+mj-lt"/>
                  </a:rPr>
                  <a:t>Step 2: Averaging attack to obtain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+mj-lt"/>
                      </a:rPr>
                      <m:t>v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+mj-lt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+mj-lt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>
                    <a:latin typeface="+mj-lt"/>
                  </a:rPr>
                  <a:t>(x) = v(x</a:t>
                </a:r>
                <a:r>
                  <a:rPr lang="en-US" baseline="30000" dirty="0" smtClean="0">
                    <a:latin typeface="+mj-lt"/>
                  </a:rPr>
                  <a:t>-1</a:t>
                </a:r>
                <a:r>
                  <a:rPr lang="en-US" dirty="0" smtClean="0">
                    <a:latin typeface="+mj-lt"/>
                  </a:rPr>
                  <a:t>) mod x</a:t>
                </a:r>
                <a:r>
                  <a:rPr lang="en-US" baseline="30000" dirty="0" smtClean="0">
                    <a:latin typeface="+mj-lt"/>
                  </a:rPr>
                  <a:t>n</a:t>
                </a:r>
                <a:r>
                  <a:rPr lang="en-US" dirty="0" smtClean="0">
                    <a:latin typeface="+mj-lt"/>
                  </a:rPr>
                  <a:t>-1. (</a:t>
                </a:r>
                <a:r>
                  <a:rPr lang="en-US" dirty="0" err="1" smtClean="0">
                    <a:latin typeface="+mj-lt"/>
                  </a:rPr>
                  <a:t>Hoffstein-Kaliski</a:t>
                </a:r>
                <a:r>
                  <a:rPr lang="en-US" dirty="0" smtClean="0">
                    <a:latin typeface="+mj-lt"/>
                  </a:rPr>
                  <a:t>)</a:t>
                </a:r>
              </a:p>
              <a:p>
                <a:r>
                  <a:rPr lang="en-US" dirty="0" smtClean="0">
                    <a:latin typeface="+mj-lt"/>
                  </a:rPr>
                  <a:t>Step 3: Recover v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+mj-lt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latin typeface="+mj-lt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>
                    <a:latin typeface="+mj-lt"/>
                  </a:rPr>
                  <a:t> and a basis of the ideal lattice I = (v).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8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this thing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154076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latin typeface="+mj-lt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latin typeface="+mj-lt"/>
                  </a:rPr>
                  <a:t>(x) = </a:t>
                </a:r>
                <a:r>
                  <a:rPr lang="en-US" dirty="0" smtClean="0">
                    <a:latin typeface="+mj-lt"/>
                  </a:rPr>
                  <a:t>v(x</a:t>
                </a:r>
                <a:r>
                  <a:rPr lang="en-US" baseline="30000" dirty="0" smtClean="0">
                    <a:latin typeface="+mj-lt"/>
                  </a:rPr>
                  <a:t>-1</a:t>
                </a:r>
                <a:r>
                  <a:rPr lang="en-US" dirty="0" smtClean="0">
                    <a:latin typeface="+mj-lt"/>
                  </a:rPr>
                  <a:t>) = v</a:t>
                </a:r>
                <a:r>
                  <a:rPr lang="en-US" baseline="-25000" dirty="0" smtClean="0">
                    <a:latin typeface="+mj-lt"/>
                  </a:rPr>
                  <a:t>0 </a:t>
                </a:r>
                <a:r>
                  <a:rPr lang="en-US" dirty="0" smtClean="0">
                    <a:latin typeface="+mj-lt"/>
                  </a:rPr>
                  <a:t>+ v</a:t>
                </a:r>
                <a:r>
                  <a:rPr lang="en-US" baseline="-25000" dirty="0" smtClean="0">
                    <a:latin typeface="+mj-lt"/>
                  </a:rPr>
                  <a:t>n-1</a:t>
                </a:r>
                <a:r>
                  <a:rPr lang="en-US" dirty="0" smtClean="0">
                    <a:latin typeface="+mj-lt"/>
                  </a:rPr>
                  <a:t>x +…+ v</a:t>
                </a:r>
                <a:r>
                  <a:rPr lang="en-US" baseline="-25000" dirty="0" smtClean="0">
                    <a:latin typeface="+mj-lt"/>
                  </a:rPr>
                  <a:t>1</a:t>
                </a:r>
                <a:r>
                  <a:rPr lang="en-US" dirty="0" smtClean="0">
                    <a:latin typeface="+mj-lt"/>
                  </a:rPr>
                  <a:t>x</a:t>
                </a:r>
                <a:r>
                  <a:rPr lang="en-US" baseline="-25000" dirty="0" smtClean="0">
                    <a:latin typeface="+mj-lt"/>
                  </a:rPr>
                  <a:t>n-1</a:t>
                </a:r>
                <a:endParaRPr lang="en-US" dirty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The “reversal” of v.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latin typeface="+mj-lt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latin typeface="+mj-lt"/>
                  </a:rPr>
                  <a:t>(x</a:t>
                </a:r>
                <a:r>
                  <a:rPr lang="en-US" dirty="0" smtClean="0">
                    <a:latin typeface="+mj-lt"/>
                  </a:rPr>
                  <a:t>)’s rotation basis is the transpose of v(x)’s: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1540768"/>
              </a:xfrm>
              <a:blipFill rotWithShape="0">
                <a:blip r:embed="rId4"/>
                <a:stretch>
                  <a:fillRect t="-4762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6665595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: A Geometric Goldmine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24944"/>
                <a:ext cx="8229600" cy="1540768"/>
              </a:xfrm>
            </p:spPr>
            <p:txBody>
              <a:bodyPr/>
              <a:lstStyle/>
              <a:p>
                <a:r>
                  <a:rPr lang="en-US" dirty="0" smtClean="0"/>
                  <a:t>So,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contains all the mutual dot products in v’s rotation basis</a:t>
                </a:r>
              </a:p>
              <a:p>
                <a:pPr lvl="1"/>
                <a:r>
                  <a:rPr lang="en-US" dirty="0" smtClean="0"/>
                  <a:t>A lot of geometric information about v.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24944"/>
                <a:ext cx="8229600" cy="1540768"/>
              </a:xfrm>
              <a:blipFill rotWithShape="0">
                <a:blip r:embed="rId3"/>
                <a:stretch>
                  <a:fillRect l="-1704" t="-4743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67544" y="1811251"/>
                <a:ext cx="8676456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+mj-lt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latin typeface="+mj-lt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b="0" i="0" dirty="0" smtClean="0">
                    <a:latin typeface="+mj-lt"/>
                    <a:ea typeface="Cambria Math" panose="02040503050406030204" pitchFamily="18" charset="0"/>
                  </a:rPr>
                  <a:t>’s rotation basis is B·B</a:t>
                </a:r>
                <a:r>
                  <a:rPr lang="en-US" b="0" i="0" baseline="30000" dirty="0" smtClean="0">
                    <a:latin typeface="+mj-lt"/>
                    <a:ea typeface="Cambria Math" panose="02040503050406030204" pitchFamily="18" charset="0"/>
                  </a:rPr>
                  <a:t>T</a:t>
                </a:r>
                <a:r>
                  <a:rPr lang="en-US" b="0" i="0" dirty="0" smtClean="0">
                    <a:latin typeface="+mj-lt"/>
                    <a:ea typeface="Cambria Math" panose="02040503050406030204" pitchFamily="18" charset="0"/>
                  </a:rPr>
                  <a:t>, the Gram matrix of B!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811251"/>
                <a:ext cx="8676456" cy="720080"/>
              </a:xfrm>
              <a:prstGeom prst="rect">
                <a:avLst/>
              </a:prstGeom>
              <a:blipFill rotWithShape="0">
                <a:blip r:embed="rId4"/>
                <a:stretch>
                  <a:fillRect t="-10169" r="-914" b="-93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9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: Important Algebraically Too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r="-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67544" y="1811251"/>
                <a:ext cx="8676456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>
                    <a:latin typeface="+mj-lt"/>
                  </a:rPr>
                  <a:t>The R-</a:t>
                </a:r>
                <a:r>
                  <a:rPr lang="en-US" sz="2600" dirty="0" err="1" smtClean="0">
                    <a:latin typeface="+mj-lt"/>
                  </a:rPr>
                  <a:t>automorphism</a:t>
                </a:r>
                <a:r>
                  <a:rPr lang="en-US" sz="2600" dirty="0" smtClean="0">
                    <a:latin typeface="+mj-lt"/>
                  </a:rPr>
                  <a:t> x → x</a:t>
                </a:r>
                <a:r>
                  <a:rPr lang="en-US" sz="2600" baseline="30000" dirty="0" smtClean="0">
                    <a:latin typeface="+mj-lt"/>
                  </a:rPr>
                  <a:t>-1</a:t>
                </a:r>
                <a:r>
                  <a:rPr lang="en-US" sz="2600" dirty="0" smtClean="0">
                    <a:latin typeface="+mj-lt"/>
                  </a:rPr>
                  <a:t> sends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>
                        <a:latin typeface="+mj-lt"/>
                      </a:rPr>
                      <m:t>v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00">
                            <a:latin typeface="+mj-lt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600" dirty="0" smtClean="0">
                    <a:latin typeface="+mj-lt"/>
                  </a:rPr>
                  <a:t> to itself.</a:t>
                </a:r>
              </a:p>
              <a:p>
                <a:r>
                  <a:rPr lang="en-US" sz="2600" dirty="0" smtClean="0">
                    <a:latin typeface="+mj-lt"/>
                  </a:rPr>
                  <a:t>Algebraic context: We have really been working in the field </a:t>
                </a:r>
                <a:r>
                  <a:rPr lang="en-US" sz="2600" dirty="0" smtClean="0">
                    <a:latin typeface="+mj-lt"/>
                    <a:ea typeface="Cambria Math" panose="02040503050406030204" pitchFamily="18" charset="0"/>
                  </a:rPr>
                  <a:t>K=Q</a:t>
                </a:r>
                <a:r>
                  <a:rPr lang="en-US" sz="2600" dirty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+mj-lt"/>
                    <a:ea typeface="Cambria Math" panose="02040503050406030204" pitchFamily="18" charset="0"/>
                  </a:rPr>
                  <a:t>)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b="0" i="0" dirty="0" smtClean="0">
                    <a:latin typeface="+mj-lt"/>
                    <a:ea typeface="Cambria Math" panose="02040503050406030204" pitchFamily="18" charset="0"/>
                  </a:rPr>
                  <a:t> is a n-</a:t>
                </a:r>
                <a:r>
                  <a:rPr lang="en-US" sz="2600" b="0" i="0" dirty="0" err="1" smtClean="0">
                    <a:latin typeface="+mj-lt"/>
                    <a:ea typeface="Cambria Math" panose="02040503050406030204" pitchFamily="18" charset="0"/>
                  </a:rPr>
                  <a:t>th</a:t>
                </a:r>
                <a:r>
                  <a:rPr lang="en-US" sz="2600" b="0" i="0" dirty="0" smtClean="0">
                    <a:latin typeface="+mj-lt"/>
                    <a:ea typeface="Cambria Math" panose="02040503050406030204" pitchFamily="18" charset="0"/>
                  </a:rPr>
                  <a:t> root of unity.</a:t>
                </a:r>
              </a:p>
              <a:p>
                <a:r>
                  <a:rPr lang="en-US" sz="2600" dirty="0" smtClean="0">
                    <a:latin typeface="+mj-lt"/>
                    <a:ea typeface="Cambria Math" panose="02040503050406030204" pitchFamily="18" charset="0"/>
                  </a:rPr>
                  <a:t>K is isomorphic </a:t>
                </a:r>
                <a:r>
                  <a:rPr lang="en-US" sz="2600" dirty="0">
                    <a:latin typeface="+mj-lt"/>
                    <a:ea typeface="Cambria Math" panose="02040503050406030204" pitchFamily="18" charset="0"/>
                  </a:rPr>
                  <a:t>to Z[x]/(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600" baseline="-25000" dirty="0">
                    <a:latin typeface="+mj-lt"/>
                    <a:ea typeface="Cambria Math" panose="02040503050406030204" pitchFamily="18" charset="0"/>
                  </a:rPr>
                  <a:t>n</a:t>
                </a:r>
                <a:r>
                  <a:rPr lang="en-US" sz="2600" dirty="0">
                    <a:latin typeface="+mj-lt"/>
                    <a:ea typeface="Cambria Math" panose="02040503050406030204" pitchFamily="18" charset="0"/>
                  </a:rPr>
                  <a:t>(x)),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600" baseline="-25000" dirty="0">
                    <a:latin typeface="+mj-lt"/>
                    <a:ea typeface="Cambria Math" panose="02040503050406030204" pitchFamily="18" charset="0"/>
                  </a:rPr>
                  <a:t>n</a:t>
                </a:r>
                <a:r>
                  <a:rPr lang="en-US" sz="2600" dirty="0">
                    <a:latin typeface="+mj-lt"/>
                    <a:ea typeface="Cambria Math" panose="02040503050406030204" pitchFamily="18" charset="0"/>
                  </a:rPr>
                  <a:t>(x) is the n-</a:t>
                </a:r>
                <a:r>
                  <a:rPr lang="en-US" sz="2600" dirty="0" err="1">
                    <a:latin typeface="+mj-lt"/>
                    <a:ea typeface="Cambria Math" panose="02040503050406030204" pitchFamily="18" charset="0"/>
                  </a:rPr>
                  <a:t>th</a:t>
                </a:r>
                <a:r>
                  <a:rPr lang="en-US" sz="2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Cambria Math" panose="02040503050406030204" pitchFamily="18" charset="0"/>
                  </a:rPr>
                  <a:t>cyclotomic</a:t>
                </a:r>
                <a:r>
                  <a:rPr lang="en-US" sz="2600" dirty="0">
                    <a:latin typeface="+mj-lt"/>
                    <a:ea typeface="Cambria Math" panose="02040503050406030204" pitchFamily="18" charset="0"/>
                  </a:rPr>
                  <a:t> polynomial</a:t>
                </a:r>
                <a:r>
                  <a:rPr lang="en-US" sz="2600" dirty="0" smtClean="0">
                    <a:latin typeface="+mj-lt"/>
                    <a:ea typeface="Cambria Math" panose="02040503050406030204" pitchFamily="18" charset="0"/>
                  </a:rPr>
                  <a:t>.</a:t>
                </a:r>
              </a:p>
              <a:p>
                <a:pPr lvl="1"/>
                <a:r>
                  <a:rPr lang="en-US" sz="2600" dirty="0" smtClean="0">
                    <a:latin typeface="+mj-lt"/>
                    <a:ea typeface="Cambria Math" panose="02040503050406030204" pitchFamily="18" charset="0"/>
                  </a:rPr>
                  <a:t>Very similar to the </a:t>
                </a:r>
                <a:r>
                  <a:rPr lang="en-US" sz="2600" dirty="0" err="1" smtClean="0">
                    <a:latin typeface="+mj-lt"/>
                    <a:ea typeface="Cambria Math" panose="02040503050406030204" pitchFamily="18" charset="0"/>
                  </a:rPr>
                  <a:t>NTRUSign</a:t>
                </a:r>
                <a:r>
                  <a:rPr lang="en-US" sz="2600" dirty="0" smtClean="0">
                    <a:latin typeface="+mj-lt"/>
                    <a:ea typeface="Cambria Math" panose="02040503050406030204" pitchFamily="18" charset="0"/>
                  </a:rPr>
                  <a:t> setting</a:t>
                </a:r>
                <a:endParaRPr lang="en-US" sz="2600" b="0" i="0" dirty="0" smtClean="0">
                  <a:ea typeface="Cambria Math" panose="02040503050406030204" pitchFamily="18" charset="0"/>
                </a:endParaRPr>
              </a:p>
              <a:p>
                <a:r>
                  <a:rPr lang="en-US" sz="2600" dirty="0">
                    <a:ea typeface="Cambria Math" panose="02040503050406030204" pitchFamily="18" charset="0"/>
                  </a:rPr>
                  <a:t>K has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</a:rPr>
                  <a:t>(n) </a:t>
                </a:r>
                <a:r>
                  <a:rPr lang="en-US" sz="2600" dirty="0" err="1">
                    <a:ea typeface="Cambria Math" panose="02040503050406030204" pitchFamily="18" charset="0"/>
                  </a:rPr>
                  <a:t>embeddings</a:t>
                </a:r>
                <a:r>
                  <a:rPr lang="en-US" sz="2600" dirty="0">
                    <a:ea typeface="Cambria Math" panose="02040503050406030204" pitchFamily="18" charset="0"/>
                  </a:rPr>
                  <a:t> into C, given </a:t>
                </a:r>
                <a:r>
                  <a:rPr lang="en-US" sz="2600" dirty="0" smtClean="0">
                    <a:ea typeface="Cambria Math" panose="02040503050406030204" pitchFamily="18" charset="0"/>
                  </a:rPr>
                  <a:t>by </a:t>
                </a:r>
                <a:r>
                  <a:rPr lang="el-GR" sz="2600" dirty="0" smtClean="0">
                    <a:ea typeface="Cambria Math" panose="02040503050406030204" pitchFamily="18" charset="0"/>
                  </a:rPr>
                  <a:t>σ</a:t>
                </a:r>
                <a:r>
                  <a:rPr lang="en-US" sz="2600" b="0" i="0" baseline="-25000" dirty="0" err="1" smtClean="0">
                    <a:latin typeface="+mj-lt"/>
                    <a:ea typeface="Cambria Math" panose="02040503050406030204" pitchFamily="18" charset="0"/>
                  </a:rPr>
                  <a:t>i</a:t>
                </a:r>
                <a:r>
                  <a:rPr lang="en-US" sz="2600" dirty="0" smtClean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>
                    <a:ea typeface="Cambria Math" panose="02040503050406030204" pitchFamily="18" charset="0"/>
                  </a:rPr>
                  <a:t>)→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</a:rPr>
                  <a:t> for </a:t>
                </a:r>
                <a:r>
                  <a:rPr lang="en-US" sz="2600" dirty="0" err="1">
                    <a:ea typeface="Cambria Math" panose="02040503050406030204" pitchFamily="18" charset="0"/>
                  </a:rPr>
                  <a:t>gcd</a:t>
                </a:r>
                <a:r>
                  <a:rPr lang="en-US" sz="2600" dirty="0">
                    <a:ea typeface="Cambria Math" panose="02040503050406030204" pitchFamily="18" charset="0"/>
                  </a:rPr>
                  <a:t>(</a:t>
                </a:r>
                <a:r>
                  <a:rPr lang="en-US" sz="2600" dirty="0" err="1">
                    <a:ea typeface="Cambria Math" panose="02040503050406030204" pitchFamily="18" charset="0"/>
                  </a:rPr>
                  <a:t>i,n</a:t>
                </a:r>
                <a:r>
                  <a:rPr lang="en-US" sz="2600" dirty="0">
                    <a:ea typeface="Cambria Math" panose="02040503050406030204" pitchFamily="18" charset="0"/>
                  </a:rPr>
                  <a:t>)=1</a:t>
                </a:r>
                <a:r>
                  <a:rPr lang="en-US" sz="2600" dirty="0" smtClean="0">
                    <a:ea typeface="Cambria Math" panose="02040503050406030204" pitchFamily="18" charset="0"/>
                  </a:rPr>
                  <a:t>. </a:t>
                </a:r>
                <a:endParaRPr lang="en-US" sz="2600" dirty="0">
                  <a:ea typeface="Cambria Math" panose="02040503050406030204" pitchFamily="18" charset="0"/>
                </a:endParaRPr>
              </a:p>
              <a:p>
                <a:r>
                  <a:rPr lang="en-US" sz="2600" dirty="0" smtClean="0">
                    <a:ea typeface="Cambria Math" panose="02040503050406030204" pitchFamily="18" charset="0"/>
                  </a:rPr>
                  <a:t>The value </a:t>
                </a:r>
                <a:r>
                  <a:rPr lang="el-GR" sz="2600" dirty="0" smtClean="0">
                    <a:ea typeface="Cambria Math" panose="02040503050406030204" pitchFamily="18" charset="0"/>
                  </a:rPr>
                  <a:t>σ</a:t>
                </a:r>
                <a:r>
                  <a:rPr lang="en-US" sz="2600" baseline="-25000" dirty="0" smtClean="0">
                    <a:ea typeface="Cambria Math" panose="02040503050406030204" pitchFamily="18" charset="0"/>
                  </a:rPr>
                  <a:t>1</a:t>
                </a:r>
                <a:r>
                  <a:rPr lang="en-US" sz="2600" dirty="0" smtClean="0">
                    <a:ea typeface="Cambria Math" panose="02040503050406030204" pitchFamily="18" charset="0"/>
                  </a:rPr>
                  <a:t>(v)·</a:t>
                </a:r>
                <a:r>
                  <a:rPr lang="el-GR" sz="2600" dirty="0" smtClean="0">
                    <a:ea typeface="Cambria Math" panose="02040503050406030204" pitchFamily="18" charset="0"/>
                  </a:rPr>
                  <a:t>σ</a:t>
                </a:r>
                <a:r>
                  <a:rPr lang="en-US" sz="2600" baseline="-25000" dirty="0" smtClean="0">
                    <a:ea typeface="Cambria Math" panose="02040503050406030204" pitchFamily="18" charset="0"/>
                  </a:rPr>
                  <a:t>-1</a:t>
                </a:r>
                <a:r>
                  <a:rPr lang="en-US" sz="2600" dirty="0" smtClean="0">
                    <a:ea typeface="Cambria Math" panose="02040503050406030204" pitchFamily="18" charset="0"/>
                  </a:rPr>
                  <a:t>(v)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v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00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600" b="0" i="0" dirty="0" smtClean="0">
                    <a:ea typeface="Cambria Math" panose="02040503050406030204" pitchFamily="18" charset="0"/>
                  </a:rPr>
                  <a:t> is the relative </a:t>
                </a:r>
                <a:r>
                  <a:rPr lang="en-US" sz="2600" dirty="0">
                    <a:ea typeface="Cambria Math" panose="02040503050406030204" pitchFamily="18" charset="0"/>
                  </a:rPr>
                  <a:t>norm </a:t>
                </a:r>
                <a:r>
                  <a:rPr lang="en-US" sz="2600" dirty="0" err="1">
                    <a:ea typeface="Cambria Math" panose="02040503050406030204" pitchFamily="18" charset="0"/>
                  </a:rPr>
                  <a:t>Nm</a:t>
                </a:r>
                <a:r>
                  <a:rPr lang="en-US" sz="2600" baseline="-25000" dirty="0" err="1">
                    <a:ea typeface="Cambria Math" panose="02040503050406030204" pitchFamily="18" charset="0"/>
                  </a:rPr>
                  <a:t>K</a:t>
                </a:r>
                <a:r>
                  <a:rPr lang="en-US" sz="2600" baseline="-25000" dirty="0">
                    <a:ea typeface="Cambria Math" panose="02040503050406030204" pitchFamily="18" charset="0"/>
                  </a:rPr>
                  <a:t>/K</a:t>
                </a:r>
                <a:r>
                  <a:rPr lang="en-US" sz="2600" baseline="-25000" dirty="0" smtClean="0">
                    <a:ea typeface="Cambria Math" panose="02040503050406030204" pitchFamily="18" charset="0"/>
                  </a:rPr>
                  <a:t>+</a:t>
                </a:r>
                <a:r>
                  <a:rPr lang="en-US" sz="2600" dirty="0" smtClean="0">
                    <a:ea typeface="Cambria Math" panose="02040503050406030204" pitchFamily="18" charset="0"/>
                  </a:rPr>
                  <a:t>(</a:t>
                </a:r>
                <a:r>
                  <a:rPr lang="en-US" sz="2600" dirty="0">
                    <a:ea typeface="Cambria Math" panose="02040503050406030204" pitchFamily="18" charset="0"/>
                  </a:rPr>
                  <a:t>v) </a:t>
                </a:r>
                <a:r>
                  <a:rPr lang="en-US" sz="2600" b="0" i="0" dirty="0" smtClean="0">
                    <a:ea typeface="Cambria Math" panose="02040503050406030204" pitchFamily="18" charset="0"/>
                  </a:rPr>
                  <a:t>of v </a:t>
                </a:r>
                <a:r>
                  <a:rPr lang="en-US" sz="2600" b="0" i="0" dirty="0" err="1" smtClean="0">
                    <a:ea typeface="Cambria Math" panose="02040503050406030204" pitchFamily="18" charset="0"/>
                  </a:rPr>
                  <a:t>wrt</a:t>
                </a:r>
                <a:r>
                  <a:rPr lang="en-US" sz="2600" b="0" i="0" dirty="0" smtClean="0">
                    <a:ea typeface="Cambria Math" panose="02040503050406030204" pitchFamily="18" charset="0"/>
                  </a:rPr>
                  <a:t> the index 2 real subfield K</a:t>
                </a:r>
                <a:r>
                  <a:rPr lang="en-US" sz="2600" b="0" i="0" baseline="30000" dirty="0" smtClean="0">
                    <a:ea typeface="Cambria Math" panose="02040503050406030204" pitchFamily="18" charset="0"/>
                  </a:rPr>
                  <a:t>+</a:t>
                </a:r>
                <a:r>
                  <a:rPr lang="en-US" sz="2600" b="0" i="0" dirty="0" smtClean="0">
                    <a:ea typeface="Cambria Math" panose="02040503050406030204" pitchFamily="18" charset="0"/>
                  </a:rPr>
                  <a:t> = Q(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600" b="0" i="0" dirty="0" smtClean="0">
                    <a:ea typeface="Cambria Math" panose="02040503050406030204" pitchFamily="18" charset="0"/>
                  </a:rPr>
                  <a:t>).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811251"/>
                <a:ext cx="8676456" cy="720080"/>
              </a:xfrm>
              <a:prstGeom prst="rect">
                <a:avLst/>
              </a:prstGeom>
              <a:blipFill rotWithShape="0">
                <a:blip r:embed="rId3"/>
                <a:stretch>
                  <a:fillRect l="-1124" t="-6780" r="-281" b="-5474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9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 Attack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0913"/>
            <a:ext cx="8877300" cy="76009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1811251"/>
            <a:ext cx="86764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Consider the average: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5780" y="4005064"/>
                <a:ext cx="8838220" cy="2260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The 0-th </a:t>
                </a:r>
                <a:r>
                  <a:rPr lang="en-US" sz="2800" dirty="0">
                    <a:latin typeface="+mj-lt"/>
                  </a:rPr>
                  <a:t>coefficient </a:t>
                </a:r>
                <a:r>
                  <a:rPr lang="en-US" sz="2800" dirty="0" smtClean="0">
                    <a:latin typeface="+mj-lt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>
                    <a:latin typeface="+mj-lt"/>
                  </a:rPr>
                  <a:t> is very </a:t>
                </a:r>
                <a:r>
                  <a:rPr lang="en-US" sz="2800" dirty="0">
                    <a:latin typeface="+mj-lt"/>
                  </a:rPr>
                  <a:t>big </a:t>
                </a:r>
                <a:r>
                  <a:rPr lang="en-US" sz="2800" dirty="0" smtClean="0">
                    <a:latin typeface="+mj-lt"/>
                  </a:rPr>
                  <a:t>– namely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aseline="30000" dirty="0" smtClean="0">
                    <a:latin typeface="+mj-lt"/>
                  </a:rPr>
                  <a:t>2</a:t>
                </a:r>
                <a:r>
                  <a:rPr lang="en-US" sz="2800" dirty="0" smtClean="0">
                    <a:latin typeface="+mj-lt"/>
                  </a:rPr>
                  <a:t>. </a:t>
                </a:r>
              </a:p>
              <a:p>
                <a:endParaRPr lang="en-US" sz="1200" dirty="0">
                  <a:latin typeface="+mj-lt"/>
                </a:endParaRPr>
              </a:p>
              <a:p>
                <a:r>
                  <a:rPr lang="en-US" sz="2800" dirty="0" smtClean="0">
                    <a:latin typeface="+mj-lt"/>
                  </a:rPr>
                  <a:t>The </a:t>
                </a:r>
                <a:r>
                  <a:rPr lang="en-US" sz="2800" dirty="0">
                    <a:latin typeface="+mj-lt"/>
                  </a:rPr>
                  <a:t>others are smaller, </a:t>
                </a:r>
                <a:r>
                  <a:rPr lang="en-US" sz="2800" dirty="0" smtClean="0">
                    <a:latin typeface="+mj-lt"/>
                  </a:rPr>
                  <a:t>“random”, </a:t>
                </a:r>
                <a:r>
                  <a:rPr lang="en-US" sz="2800" dirty="0">
                    <a:latin typeface="+mj-lt"/>
                  </a:rPr>
                  <a:t>and possibly negative, and so averaging cancels them out</a:t>
                </a:r>
                <a:r>
                  <a:rPr lang="en-US" sz="2800" dirty="0" smtClean="0">
                    <a:latin typeface="+mj-lt"/>
                  </a:rPr>
                  <a:t>.</a:t>
                </a:r>
              </a:p>
              <a:p>
                <a:endParaRPr lang="en-US" sz="12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j-lt"/>
                  </a:rPr>
                  <a:t> converges </a:t>
                </a:r>
                <a:r>
                  <a:rPr lang="en-US" sz="2800" dirty="0">
                    <a:latin typeface="+mj-lt"/>
                  </a:rPr>
                  <a:t>to some known constant </a:t>
                </a:r>
                <a:r>
                  <a:rPr lang="en-US" sz="2800" dirty="0" smtClean="0">
                    <a:latin typeface="+mj-lt"/>
                  </a:rPr>
                  <a:t>c,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+mj-lt"/>
                      </a:rPr>
                      <m:t>v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>
                            <a:latin typeface="+mj-lt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+mj-lt"/>
                  </a:rPr>
                  <a:t>.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0" y="4005064"/>
                <a:ext cx="8838220" cy="2260940"/>
              </a:xfrm>
              <a:prstGeom prst="rect">
                <a:avLst/>
              </a:prstGeom>
              <a:blipFill rotWithShape="0">
                <a:blip r:embed="rId4"/>
                <a:stretch>
                  <a:fillRect l="-1379" t="-1348" r="-276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6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1462" y="2204861"/>
                <a:ext cx="8838220" cy="2468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The imprecision of the average is 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atin typeface="+mj-lt"/>
                  </a:rPr>
                  <a:t>.</a:t>
                </a:r>
              </a:p>
              <a:p>
                <a:endParaRPr lang="en-US" sz="2800" dirty="0" smtClean="0">
                  <a:latin typeface="+mj-lt"/>
                </a:endParaRPr>
              </a:p>
              <a:p>
                <a:r>
                  <a:rPr lang="en-US" sz="2800" dirty="0" smtClean="0">
                    <a:latin typeface="+mj-lt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v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+mj-lt"/>
                  </a:rPr>
                  <a:t> has small (poly size) coefficients, only a poly number of sigs are needed to recover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v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+mj-lt"/>
                  </a:rPr>
                  <a:t> by rounding.</a:t>
                </a:r>
              </a:p>
              <a:p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62" y="2204861"/>
                <a:ext cx="8838220" cy="2468048"/>
              </a:xfrm>
              <a:prstGeom prst="rect">
                <a:avLst/>
              </a:prstGeom>
              <a:blipFill rotWithShape="0"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74032"/>
            <a:ext cx="8820472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Finally, the “Gentry-</a:t>
            </a:r>
            <a:r>
              <a:rPr lang="en-US" dirty="0" err="1" smtClean="0">
                <a:solidFill>
                  <a:srgbClr val="0070C0"/>
                </a:solidFill>
              </a:rPr>
              <a:t>Szydlo</a:t>
            </a:r>
            <a:r>
              <a:rPr lang="en-US" dirty="0" smtClean="0">
                <a:solidFill>
                  <a:srgbClr val="0070C0"/>
                </a:solidFill>
              </a:rPr>
              <a:t> Algorithm”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GS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Goal: Recover v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and a basis of the ideal lattice I = (v).</a:t>
                </a:r>
              </a:p>
              <a:p>
                <a:r>
                  <a:rPr lang="en-US" dirty="0" smtClean="0"/>
                  <a:t>Strategy (a first approximation): </a:t>
                </a:r>
              </a:p>
              <a:p>
                <a:pPr lvl="1"/>
                <a:r>
                  <a:rPr lang="en-US" dirty="0" smtClean="0"/>
                  <a:t>Pick a prime P &gt; 2</a:t>
                </a:r>
                <a:r>
                  <a:rPr lang="en-US" baseline="30000" dirty="0" smtClean="0"/>
                  <a:t>n/2</a:t>
                </a:r>
                <a:r>
                  <a:rPr lang="en-US" dirty="0" smtClean="0"/>
                  <a:t> with P = 1 mod n.</a:t>
                </a:r>
              </a:p>
              <a:p>
                <a:pPr lvl="1"/>
                <a:r>
                  <a:rPr lang="en-US" dirty="0" smtClean="0"/>
                  <a:t>Compute basis of ideal I</a:t>
                </a:r>
                <a:r>
                  <a:rPr lang="en-US" baseline="30000" dirty="0" smtClean="0"/>
                  <a:t>P-1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Reduce it using LLL to get v</a:t>
                </a:r>
                <a:r>
                  <a:rPr lang="en-US" baseline="30000" dirty="0" smtClean="0"/>
                  <a:t>P-1</a:t>
                </a:r>
                <a:r>
                  <a:rPr lang="en-US" dirty="0" smtClean="0"/>
                  <a:t>·w, where |w| &lt; 2</a:t>
                </a:r>
                <a:r>
                  <a:rPr lang="en-US" baseline="30000" dirty="0" smtClean="0"/>
                  <a:t>n/2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By Fermat’s Little Theorem, v</a:t>
                </a:r>
                <a:r>
                  <a:rPr lang="en-US" baseline="30000" dirty="0" smtClean="0"/>
                  <a:t>P-1</a:t>
                </a:r>
                <a:r>
                  <a:rPr lang="en-US" dirty="0" smtClean="0"/>
                  <a:t> = 1 mod P, and so we can recover w exactly, hence </a:t>
                </a:r>
                <a:r>
                  <a:rPr lang="en-US" dirty="0"/>
                  <a:t>v</a:t>
                </a:r>
                <a:r>
                  <a:rPr lang="en-US" baseline="30000" dirty="0"/>
                  <a:t>P-1</a:t>
                </a:r>
                <a:r>
                  <a:rPr lang="en-US" dirty="0"/>
                  <a:t> </a:t>
                </a:r>
                <a:r>
                  <a:rPr lang="en-US" dirty="0" smtClean="0"/>
                  <a:t>exactly.</a:t>
                </a:r>
              </a:p>
              <a:p>
                <a:pPr lvl="1"/>
                <a:r>
                  <a:rPr lang="en-US" dirty="0" smtClean="0"/>
                  <a:t>From v</a:t>
                </a:r>
                <a:r>
                  <a:rPr lang="en-US" baseline="30000" dirty="0" smtClean="0"/>
                  <a:t>P-1</a:t>
                </a:r>
                <a:r>
                  <a:rPr lang="en-US" dirty="0" smtClean="0"/>
                  <a:t>, recover v.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22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Gentry-</a:t>
            </a:r>
            <a:r>
              <a:rPr lang="en-US" dirty="0" err="1" smtClean="0"/>
              <a:t>Szydlo</a:t>
            </a:r>
            <a:r>
              <a:rPr lang="en-US" dirty="0" smtClean="0"/>
              <a:t> Algorith</a:t>
            </a:r>
            <a:r>
              <a:rPr lang="en-US" dirty="0"/>
              <a:t>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1853952"/>
            <a:ext cx="85792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400" dirty="0" smtClean="0">
                <a:solidFill>
                  <a:srgbClr val="0070C0"/>
                </a:solidFill>
              </a:rPr>
              <a:t>Combines geometric </a:t>
            </a:r>
            <a:r>
              <a:rPr lang="en-US" sz="3400" dirty="0">
                <a:solidFill>
                  <a:srgbClr val="0070C0"/>
                </a:solidFill>
              </a:rPr>
              <a:t>and algebraic techniques</a:t>
            </a:r>
          </a:p>
          <a:p>
            <a:r>
              <a:rPr lang="en-US" sz="3400" dirty="0">
                <a:solidFill>
                  <a:srgbClr val="0070C0"/>
                </a:solidFill>
              </a:rPr>
              <a:t>to </a:t>
            </a:r>
            <a:r>
              <a:rPr lang="en-US" sz="3400" dirty="0" smtClean="0">
                <a:solidFill>
                  <a:srgbClr val="0070C0"/>
                </a:solidFill>
              </a:rPr>
              <a:t>break some </a:t>
            </a:r>
            <a:r>
              <a:rPr lang="en-US" sz="3400" dirty="0">
                <a:solidFill>
                  <a:srgbClr val="0070C0"/>
                </a:solidFill>
              </a:rPr>
              <a:t>lattices with symmetry.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445624" cy="2161456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Suppose I = (v) is a principal ideal in a </a:t>
            </a:r>
            <a:r>
              <a:rPr lang="en-US" sz="2600" dirty="0" err="1" smtClean="0"/>
              <a:t>cyclotomic</a:t>
            </a:r>
            <a:r>
              <a:rPr lang="en-US" sz="2600" dirty="0" smtClean="0"/>
              <a:t> field.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Given </a:t>
            </a:r>
            <a:r>
              <a:rPr lang="en-US" sz="2600" dirty="0"/>
              <a:t>any basis </a:t>
            </a:r>
            <a:r>
              <a:rPr lang="en-US" sz="2600" dirty="0" smtClean="0"/>
              <a:t>of the ideal lattice associated to I:</a:t>
            </a:r>
            <a:endParaRPr lang="en-US" sz="2600" dirty="0" smtClean="0">
              <a:solidFill>
                <a:srgbClr val="0070C0"/>
              </a:solidFill>
            </a:endParaRPr>
          </a:p>
          <a:p>
            <a:r>
              <a:rPr lang="en-US" sz="2600" dirty="0" smtClean="0"/>
              <a:t>If v times its conjugate is 1, we can find </a:t>
            </a:r>
            <a:r>
              <a:rPr lang="en-US" sz="2600" dirty="0"/>
              <a:t>v</a:t>
            </a:r>
            <a:r>
              <a:rPr lang="en-US" sz="2600" dirty="0" smtClean="0"/>
              <a:t> in poly time!</a:t>
            </a:r>
          </a:p>
          <a:p>
            <a:r>
              <a:rPr lang="en-US" sz="2600" dirty="0" smtClean="0"/>
              <a:t>Given v times its conjugate, we can find v in poly time.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8291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 Overview: Issue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/>
              <a:lstStyle/>
              <a:p>
                <a:r>
                  <a:rPr lang="en-US" dirty="0" smtClean="0"/>
                  <a:t>Issue 1: How do we guarantee w is small?</a:t>
                </a:r>
              </a:p>
              <a:p>
                <a:pPr lvl="1"/>
                <a:r>
                  <a:rPr lang="en-US" dirty="0" smtClean="0"/>
                  <a:t>LLL only guarantees a bound on v</a:t>
                </a:r>
                <a:r>
                  <a:rPr lang="en-US" baseline="30000" dirty="0" smtClean="0"/>
                  <a:t>P-1</a:t>
                </a:r>
                <a:r>
                  <a:rPr lang="en-US" dirty="0" smtClean="0"/>
                  <a:t>·w.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dirty="0" smtClean="0"/>
                  <a:t> could be skewed by units, and therefore so can w. </a:t>
                </a:r>
              </a:p>
              <a:p>
                <a:endParaRPr lang="en-US" dirty="0"/>
              </a:p>
              <a:p>
                <a:r>
                  <a:rPr lang="en-US" dirty="0" smtClean="0"/>
                  <a:t>Solution 1 (Implicit Lattice Reduction): </a:t>
                </a:r>
              </a:p>
              <a:p>
                <a:pPr lvl="1"/>
                <a:r>
                  <a:rPr lang="en-US" dirty="0" smtClean="0"/>
                  <a:t>Apply LLL implicitly to the multiplicands of v</a:t>
                </a:r>
                <a:r>
                  <a:rPr lang="en-US" baseline="30000" dirty="0" smtClean="0"/>
                  <a:t>P-1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value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allows us to “cancel” v’s geometry so that LLL can focus on the multiplicands only.</a:t>
                </a:r>
              </a:p>
              <a:p>
                <a:pPr lvl="1"/>
                <a:r>
                  <a:rPr lang="en-US" dirty="0" smtClean="0"/>
                  <a:t>(I’ll talk more about this in a moment)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0">
                <a:blip r:embed="rId2"/>
                <a:stretch>
                  <a:fillRect l="-1648" t="-1752" r="-716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0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 Overview: Issue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en-US" dirty="0" smtClean="0"/>
              <a:t>Issue 2: LLL needs P to be exponential in n.</a:t>
            </a:r>
          </a:p>
          <a:p>
            <a:pPr lvl="1"/>
            <a:r>
              <a:rPr lang="en-US" dirty="0" smtClean="0"/>
              <a:t>But then I</a:t>
            </a:r>
            <a:r>
              <a:rPr lang="en-US" baseline="30000" dirty="0" smtClean="0"/>
              <a:t>P-1</a:t>
            </a:r>
            <a:r>
              <a:rPr lang="en-US" dirty="0" smtClean="0"/>
              <a:t> and v</a:t>
            </a:r>
            <a:r>
              <a:rPr lang="en-US" baseline="30000" dirty="0" smtClean="0"/>
              <a:t>P-1</a:t>
            </a:r>
            <a:r>
              <a:rPr lang="en-US" dirty="0" smtClean="0"/>
              <a:t> take an exponential number of bits to write down.</a:t>
            </a:r>
          </a:p>
          <a:p>
            <a:endParaRPr lang="en-US" dirty="0"/>
          </a:p>
          <a:p>
            <a:r>
              <a:rPr lang="en-US" dirty="0" smtClean="0"/>
              <a:t>Solution 2 (Polynomial Chains):</a:t>
            </a:r>
          </a:p>
          <a:p>
            <a:pPr lvl="1"/>
            <a:r>
              <a:rPr lang="en-US" dirty="0" smtClean="0"/>
              <a:t>Mike will go over this, but here is a sketch…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Chains (Sketch)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853136"/>
          </a:xfrm>
        </p:spPr>
        <p:txBody>
          <a:bodyPr/>
          <a:lstStyle/>
          <a:p>
            <a:r>
              <a:rPr lang="en-US" sz="2700" dirty="0" smtClean="0"/>
              <a:t>We do use P &gt; 2</a:t>
            </a:r>
            <a:r>
              <a:rPr lang="en-US" sz="2700" baseline="30000" dirty="0" smtClean="0"/>
              <a:t>n/2</a:t>
            </a:r>
            <a:r>
              <a:rPr lang="en-US" sz="2700" dirty="0" smtClean="0"/>
              <a:t>, but compute v</a:t>
            </a:r>
            <a:r>
              <a:rPr lang="en-US" sz="2700" baseline="30000" dirty="0" smtClean="0"/>
              <a:t>P-1</a:t>
            </a:r>
            <a:r>
              <a:rPr lang="en-US" sz="2700" dirty="0" smtClean="0"/>
              <a:t> implicitly.</a:t>
            </a:r>
          </a:p>
          <a:p>
            <a:r>
              <a:rPr lang="en-US" sz="2700" dirty="0"/>
              <a:t>v</a:t>
            </a:r>
            <a:r>
              <a:rPr lang="en-US" sz="2700" baseline="30000" dirty="0"/>
              <a:t>P-1</a:t>
            </a:r>
            <a:r>
              <a:rPr lang="en-US" sz="2700" dirty="0"/>
              <a:t> </a:t>
            </a:r>
            <a:r>
              <a:rPr lang="en-US" sz="2700" dirty="0" smtClean="0"/>
              <a:t>and w are represented by a </a:t>
            </a:r>
            <a:r>
              <a:rPr lang="en-US" sz="2700" dirty="0"/>
              <a:t>chain </a:t>
            </a:r>
            <a:r>
              <a:rPr lang="en-US" sz="2700" dirty="0" smtClean="0"/>
              <a:t>of unreduced smallish polynomials </a:t>
            </a:r>
            <a:r>
              <a:rPr lang="en-US" sz="2700" dirty="0"/>
              <a:t>that are computed using LLL.  </a:t>
            </a:r>
            <a:endParaRPr lang="en-US" sz="2700" dirty="0" smtClean="0"/>
          </a:p>
          <a:p>
            <a:r>
              <a:rPr lang="en-US" sz="2700" dirty="0" smtClean="0"/>
              <a:t>From the chain, we get w ← (v</a:t>
            </a:r>
            <a:r>
              <a:rPr lang="en-US" sz="2700" baseline="30000" dirty="0" smtClean="0"/>
              <a:t>P-1</a:t>
            </a:r>
            <a:r>
              <a:rPr lang="en-US" sz="2700" dirty="0" smtClean="0"/>
              <a:t>·w mod P) unreduced.</a:t>
            </a:r>
          </a:p>
          <a:p>
            <a:r>
              <a:rPr lang="en-US" sz="2700" dirty="0" smtClean="0"/>
              <a:t>After getting w exactly, we reduce it mod some small primes p</a:t>
            </a:r>
            <a:r>
              <a:rPr lang="en-US" sz="2700" baseline="-25000" dirty="0" smtClean="0"/>
              <a:t>1</a:t>
            </a:r>
            <a:r>
              <a:rPr lang="en-US" sz="2700" dirty="0" smtClean="0"/>
              <a:t>,…, </a:t>
            </a:r>
            <a:r>
              <a:rPr lang="en-US" sz="2700" dirty="0" err="1" smtClean="0"/>
              <a:t>p</a:t>
            </a:r>
            <a:r>
              <a:rPr lang="en-US" sz="2700" baseline="-25000" dirty="0" err="1" smtClean="0"/>
              <a:t>t</a:t>
            </a:r>
            <a:r>
              <a:rPr lang="en-US" sz="2700" dirty="0" smtClean="0"/>
              <a:t>, and get v</a:t>
            </a:r>
            <a:r>
              <a:rPr lang="en-US" sz="2700" baseline="30000" dirty="0" smtClean="0"/>
              <a:t>P-1</a:t>
            </a:r>
            <a:r>
              <a:rPr lang="en-US" sz="2700" dirty="0" smtClean="0"/>
              <a:t> mod these primes.</a:t>
            </a:r>
          </a:p>
          <a:p>
            <a:r>
              <a:rPr lang="en-US" sz="2700" dirty="0" smtClean="0"/>
              <a:t>Repeat for prime P’ &gt; 2</a:t>
            </a:r>
            <a:r>
              <a:rPr lang="en-US" sz="2700" baseline="30000" dirty="0" smtClean="0"/>
              <a:t>n/2</a:t>
            </a:r>
            <a:r>
              <a:rPr lang="en-US" sz="2700" dirty="0" smtClean="0"/>
              <a:t>  where </a:t>
            </a:r>
            <a:r>
              <a:rPr lang="en-US" sz="2700" dirty="0" err="1" smtClean="0"/>
              <a:t>gcd</a:t>
            </a:r>
            <a:r>
              <a:rPr lang="en-US" sz="2700" dirty="0" smtClean="0"/>
              <a:t>(P-1,P’-1) = 2n.</a:t>
            </a:r>
          </a:p>
          <a:p>
            <a:r>
              <a:rPr lang="en-US" sz="2700" dirty="0" smtClean="0"/>
              <a:t>Compute v</a:t>
            </a:r>
            <a:r>
              <a:rPr lang="en-US" sz="2700" baseline="30000" dirty="0" smtClean="0"/>
              <a:t>2n</a:t>
            </a:r>
            <a:r>
              <a:rPr lang="en-US" sz="2700" dirty="0" smtClean="0"/>
              <a:t> = </a:t>
            </a:r>
            <a:r>
              <a:rPr lang="en-US" sz="2700" dirty="0" err="1" smtClean="0"/>
              <a:t>v</a:t>
            </a:r>
            <a:r>
              <a:rPr lang="en-US" sz="2700" baseline="30000" dirty="0" err="1" smtClean="0"/>
              <a:t>gcd</a:t>
            </a:r>
            <a:r>
              <a:rPr lang="en-US" sz="2700" baseline="30000" dirty="0" smtClean="0"/>
              <a:t>(P-1,P</a:t>
            </a:r>
            <a:r>
              <a:rPr lang="en-US" sz="2700" baseline="30000" dirty="0"/>
              <a:t>’-1</a:t>
            </a:r>
            <a:r>
              <a:rPr lang="en-US" sz="2700" baseline="30000" dirty="0" smtClean="0"/>
              <a:t>)</a:t>
            </a:r>
            <a:r>
              <a:rPr lang="en-US" sz="2700" dirty="0" smtClean="0"/>
              <a:t> mod the small primes.</a:t>
            </a:r>
          </a:p>
          <a:p>
            <a:r>
              <a:rPr lang="en-US" sz="2700" dirty="0" smtClean="0"/>
              <a:t>Use CRT to recover v</a:t>
            </a:r>
            <a:r>
              <a:rPr lang="en-US" sz="2700" baseline="30000" dirty="0" smtClean="0"/>
              <a:t>2n</a:t>
            </a:r>
            <a:r>
              <a:rPr lang="en-US" sz="2700" dirty="0" smtClean="0"/>
              <a:t> exactly.</a:t>
            </a:r>
          </a:p>
          <a:p>
            <a:r>
              <a:rPr lang="en-US" sz="2700" dirty="0" smtClean="0"/>
              <a:t>Finally, recover v.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222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Relationship with “Coppersmith’s Method”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8"/>
            <a:ext cx="8795320" cy="4853136"/>
          </a:xfrm>
        </p:spPr>
        <p:txBody>
          <a:bodyPr/>
          <a:lstStyle/>
          <a:p>
            <a:r>
              <a:rPr lang="en-US" dirty="0" smtClean="0"/>
              <a:t>Find small solutions to f(x) = 0 mod N</a:t>
            </a:r>
          </a:p>
          <a:p>
            <a:pPr lvl="1"/>
            <a:r>
              <a:rPr lang="en-US" dirty="0" smtClean="0"/>
              <a:t>Construct lattice of polynomials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(x) = 0 mod N.</a:t>
            </a:r>
          </a:p>
          <a:p>
            <a:pPr lvl="1"/>
            <a:r>
              <a:rPr lang="en-US" dirty="0" smtClean="0"/>
              <a:t>LLL-reduce to obtain h(x) = 0 mod N for small h.</a:t>
            </a:r>
          </a:p>
          <a:p>
            <a:pPr lvl="1"/>
            <a:r>
              <a:rPr lang="en-US" dirty="0" smtClean="0"/>
              <a:t>h(x) = 0 mod N   →    h(x) = 0  (unreduced)</a:t>
            </a:r>
          </a:p>
          <a:p>
            <a:pPr lvl="1"/>
            <a:r>
              <a:rPr lang="en-US" dirty="0" smtClean="0"/>
              <a:t>Solve for x.</a:t>
            </a:r>
          </a:p>
          <a:p>
            <a:pPr lvl="1"/>
            <a:endParaRPr lang="en-US" dirty="0"/>
          </a:p>
          <a:p>
            <a:r>
              <a:rPr lang="en-US" dirty="0" smtClean="0"/>
              <a:t>GS Algorithm</a:t>
            </a:r>
          </a:p>
          <a:p>
            <a:pPr lvl="1"/>
            <a:r>
              <a:rPr lang="en-US" dirty="0" smtClean="0"/>
              <a:t>Obtain v</a:t>
            </a:r>
            <a:r>
              <a:rPr lang="en-US" baseline="30000" dirty="0" smtClean="0"/>
              <a:t>P-1</a:t>
            </a:r>
            <a:r>
              <a:rPr lang="en-US" dirty="0" smtClean="0"/>
              <a:t>·w for small w.</a:t>
            </a:r>
          </a:p>
          <a:p>
            <a:pPr lvl="1"/>
            <a:r>
              <a:rPr lang="en-US" dirty="0" smtClean="0"/>
              <a:t>v</a:t>
            </a:r>
            <a:r>
              <a:rPr lang="en-US" baseline="30000" dirty="0" smtClean="0"/>
              <a:t>P-1</a:t>
            </a:r>
            <a:r>
              <a:rPr lang="en-US" dirty="0"/>
              <a:t>·</a:t>
            </a:r>
            <a:r>
              <a:rPr lang="en-US" dirty="0" smtClean="0"/>
              <a:t>w = [z] mod P    </a:t>
            </a:r>
            <a:r>
              <a:rPr lang="en-US" dirty="0"/>
              <a:t>→ </a:t>
            </a:r>
            <a:r>
              <a:rPr lang="en-US" dirty="0" smtClean="0"/>
              <a:t>   w = [z] (unreduced)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Lattice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795320" cy="485313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Claim: For v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R, given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and HNF((v)), we can efficiently output u = </a:t>
                </a:r>
                <a:r>
                  <a:rPr lang="en-US" dirty="0" err="1" smtClean="0"/>
                  <a:t>v·a</a:t>
                </a:r>
                <a:r>
                  <a:rPr lang="en-US" dirty="0" smtClean="0"/>
                  <a:t> such that |a| &lt; 2</a:t>
                </a:r>
                <a:r>
                  <a:rPr lang="en-US" baseline="30000" dirty="0" smtClean="0"/>
                  <a:t>n/2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LLL only needs Gram matrix B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· B when deciding to swap or size-reduce its basis-so-far B.</a:t>
                </a:r>
              </a:p>
              <a:p>
                <a:r>
                  <a:rPr lang="en-US" dirty="0" smtClean="0"/>
                  <a:t>Same is true of ideal lattices: only needs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}.</a:t>
                </a:r>
              </a:p>
              <a:p>
                <a:r>
                  <a:rPr lang="en-US" dirty="0" smtClean="0"/>
                  <a:t>Compute </a:t>
                </a:r>
                <a:r>
                  <a:rPr 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} from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} and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Apply LLL directly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795320" cy="4853136"/>
              </a:xfrm>
              <a:prstGeom prst="rect">
                <a:avLst/>
              </a:prstGeom>
              <a:blipFill rotWithShape="0">
                <a:blip r:embed="rId2"/>
                <a:stretch>
                  <a:fillRect l="-1594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5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74032"/>
            <a:ext cx="8820472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 Possible </a:t>
            </a:r>
            <a:r>
              <a:rPr lang="en-US" dirty="0" err="1" smtClean="0">
                <a:solidFill>
                  <a:srgbClr val="0070C0"/>
                </a:solidFill>
              </a:rPr>
              <a:t>Simplication</a:t>
            </a:r>
            <a:r>
              <a:rPr lang="en-US" dirty="0" smtClean="0">
                <a:solidFill>
                  <a:srgbClr val="0070C0"/>
                </a:solidFill>
              </a:rPr>
              <a:t> of GS?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Avoid Polynomial Chains?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600200"/>
            <a:ext cx="8748464" cy="211683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en-US" dirty="0" smtClean="0"/>
              <a:t>If </a:t>
            </a:r>
            <a:r>
              <a:rPr lang="en-US" dirty="0" err="1" smtClean="0"/>
              <a:t>v</a:t>
            </a:r>
            <a:r>
              <a:rPr lang="en-US" baseline="30000" dirty="0" err="1" smtClean="0"/>
              <a:t>r</a:t>
            </a:r>
            <a:r>
              <a:rPr lang="en-US" dirty="0" smtClean="0"/>
              <a:t> = 1 mod Q for </a:t>
            </a:r>
            <a:r>
              <a:rPr lang="en-US" i="1" dirty="0" smtClean="0"/>
              <a:t>small</a:t>
            </a:r>
            <a:r>
              <a:rPr lang="en-US" dirty="0" smtClean="0"/>
              <a:t> r and </a:t>
            </a:r>
            <a:r>
              <a:rPr lang="en-US" i="1" dirty="0" smtClean="0"/>
              <a:t>composite</a:t>
            </a:r>
            <a:r>
              <a:rPr lang="en-US" dirty="0" smtClean="0"/>
              <a:t> Q &gt; 2</a:t>
            </a:r>
            <a:r>
              <a:rPr lang="en-US" baseline="30000" dirty="0" smtClean="0"/>
              <a:t>n/2</a:t>
            </a:r>
            <a:r>
              <a:rPr lang="en-US" dirty="0" smtClean="0"/>
              <a:t>, maybe it still works and we can write </a:t>
            </a:r>
            <a:r>
              <a:rPr lang="en-US" dirty="0" err="1" smtClean="0"/>
              <a:t>v</a:t>
            </a:r>
            <a:r>
              <a:rPr lang="en-US" baseline="30000" dirty="0" err="1" smtClean="0"/>
              <a:t>r</a:t>
            </a:r>
            <a:r>
              <a:rPr lang="en-US" dirty="0" smtClean="0"/>
              <a:t> down.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Set r = n·</a:t>
            </a:r>
            <a:r>
              <a:rPr lang="el-GR" dirty="0" smtClean="0"/>
              <a:t>Π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, where p</a:t>
            </a:r>
            <a:r>
              <a:rPr lang="en-US" baseline="-25000" dirty="0" smtClean="0"/>
              <a:t>i</a:t>
            </a:r>
            <a:r>
              <a:rPr lang="en-US" dirty="0" smtClean="0"/>
              <a:t> runs over first k primes.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Suppose k = O(log n).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Set Q = </a:t>
            </a:r>
            <a:r>
              <a:rPr lang="el-GR" dirty="0" smtClean="0"/>
              <a:t>Π</a:t>
            </a:r>
            <a:r>
              <a:rPr lang="en-US" dirty="0" smtClean="0"/>
              <a:t>P such P-1 divides r. Note: </a:t>
            </a:r>
            <a:r>
              <a:rPr lang="en-US" dirty="0" err="1" smtClean="0"/>
              <a:t>v</a:t>
            </a:r>
            <a:r>
              <a:rPr lang="en-US" baseline="30000" dirty="0" err="1" smtClean="0"/>
              <a:t>r</a:t>
            </a:r>
            <a:r>
              <a:rPr lang="en-US" dirty="0" smtClean="0"/>
              <a:t> </a:t>
            </a:r>
            <a:r>
              <a:rPr lang="en-US" dirty="0"/>
              <a:t>= 1 mod </a:t>
            </a:r>
            <a:r>
              <a:rPr lang="en-US" dirty="0" smtClean="0"/>
              <a:t>Q.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4301838"/>
            <a:ext cx="8707755" cy="15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Avoid Polynomial Chains?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95536" y="1600200"/>
                <a:ext cx="8748464" cy="211683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400"/>
                  </a:lnSpc>
                </a:pPr>
                <a:r>
                  <a:rPr lang="en-US" dirty="0" smtClean="0"/>
                  <a:t>Now what is the size of Q?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Let T = {1+n·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: subset S of [k]}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prime</a:t>
                </a:r>
                <a:r>
                  <a:rPr lang="en-US" dirty="0" smtClean="0"/>
                  <a:t> = prime numbers in T.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00200"/>
                <a:ext cx="8748464" cy="2116832"/>
              </a:xfrm>
              <a:prstGeom prst="rect">
                <a:avLst/>
              </a:prstGeom>
              <a:blipFill rotWithShape="0">
                <a:blip r:embed="rId3"/>
                <a:stretch>
                  <a:fillRect l="-1603" t="-6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8856984" cy="9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Avoid Polynomial Chains?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95536" y="1600199"/>
                <a:ext cx="8748464" cy="212563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400"/>
                  </a:lnSpc>
                </a:pPr>
                <a:r>
                  <a:rPr lang="en-US" dirty="0" smtClean="0"/>
                  <a:t>Answer: not quite.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r is quasi-polynomial.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So, the algorithm is quasi-polynomial.</a:t>
                </a:r>
              </a:p>
              <a:p>
                <a:pPr>
                  <a:lnSpc>
                    <a:spcPts val="3400"/>
                  </a:lnSpc>
                </a:pPr>
                <a:endParaRPr lang="en-US" dirty="0"/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We can extend the above approach to handle (1+1/r)-approximations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00199"/>
                <a:ext cx="8748464" cy="2125639"/>
              </a:xfrm>
              <a:prstGeom prst="rect">
                <a:avLst/>
              </a:prstGeom>
              <a:blipFill rotWithShape="0">
                <a:blip r:embed="rId2"/>
                <a:stretch>
                  <a:fillRect l="-1603" t="-6017" b="-54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4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74032"/>
            <a:ext cx="8820472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GS Makes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Principal Ideal Lattices Weak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Cryptanalysis of early version of </a:t>
            </a:r>
            <a:r>
              <a:rPr lang="en-US" dirty="0" err="1" smtClean="0"/>
              <a:t>NTRUSign</a:t>
            </a:r>
            <a:endParaRPr lang="en-US" dirty="0" smtClean="0"/>
          </a:p>
          <a:p>
            <a:pPr lvl="1"/>
            <a:r>
              <a:rPr lang="en-US" dirty="0" smtClean="0"/>
              <a:t>Some failed attempts</a:t>
            </a:r>
          </a:p>
          <a:p>
            <a:pPr lvl="1"/>
            <a:r>
              <a:rPr lang="en-US" dirty="0" smtClean="0"/>
              <a:t>GS attack, including the “GS algorithm”</a:t>
            </a:r>
          </a:p>
          <a:p>
            <a:r>
              <a:rPr lang="en-US" dirty="0" smtClean="0"/>
              <a:t>Thoughts on extensions/applications of 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Dimension-Halving in Principal Ideal Lattices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2023441"/>
            <a:ext cx="8748464" cy="21256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en-US" dirty="0" smtClean="0"/>
              <a:t>For any n-dim principal ideal lattice I = (v):</a:t>
            </a:r>
          </a:p>
          <a:p>
            <a:pPr>
              <a:lnSpc>
                <a:spcPts val="3400"/>
              </a:lnSpc>
            </a:pPr>
            <a:endParaRPr lang="en-US" dirty="0" smtClean="0"/>
          </a:p>
          <a:p>
            <a:pPr marL="0" indent="0">
              <a:lnSpc>
                <a:spcPts val="3400"/>
              </a:lnSpc>
              <a:buNone/>
            </a:pPr>
            <a:r>
              <a:rPr lang="en-US" dirty="0" smtClean="0"/>
              <a:t>Solving 2-approximate SVP in I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&lt; Solving SVP in some n/2-dim lattice.</a:t>
            </a:r>
          </a:p>
          <a:p>
            <a:pPr marL="0" indent="0">
              <a:lnSpc>
                <a:spcPts val="3400"/>
              </a:lnSpc>
              <a:buNone/>
            </a:pPr>
            <a:endParaRPr lang="en-US" dirty="0" smtClean="0"/>
          </a:p>
          <a:p>
            <a:pPr>
              <a:lnSpc>
                <a:spcPts val="3400"/>
              </a:lnSpc>
            </a:pPr>
            <a:r>
              <a:rPr lang="en-US" dirty="0" smtClean="0"/>
              <a:t>“Breaking” </a:t>
            </a:r>
            <a:r>
              <a:rPr lang="en-US" dirty="0"/>
              <a:t>principal ideal lattices seems easier than breaking general ideal lattices</a:t>
            </a:r>
            <a:r>
              <a:rPr lang="en-US" dirty="0" smtClean="0"/>
              <a:t>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Attack uses GS algorithm</a:t>
            </a:r>
          </a:p>
          <a:p>
            <a:pPr>
              <a:lnSpc>
                <a:spcPts val="3400"/>
              </a:lnSpc>
            </a:pPr>
            <a:endParaRPr lang="en-US" dirty="0"/>
          </a:p>
          <a:p>
            <a:pPr>
              <a:lnSpc>
                <a:spcPts val="3400"/>
              </a:lnSpc>
            </a:pPr>
            <a:endParaRPr lang="en-US" dirty="0" smtClean="0"/>
          </a:p>
          <a:p>
            <a:pPr>
              <a:lnSpc>
                <a:spcPts val="3400"/>
              </a:lnSpc>
            </a:pPr>
            <a:r>
              <a:rPr lang="en-US" dirty="0"/>
              <a:t>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75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Dimension-Halving in Principal Ideal 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95536" y="2023441"/>
                <a:ext cx="8748464" cy="212563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400"/>
                  </a:lnSpc>
                </a:pPr>
                <a:r>
                  <a:rPr lang="en-US" dirty="0" smtClean="0"/>
                  <a:t>Given I = (v), generate a basis B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 of (u) for u=v/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Use GS to obtain u.</a:t>
                </a:r>
              </a:p>
              <a:p>
                <a:pPr lvl="1">
                  <a:lnSpc>
                    <a:spcPts val="3400"/>
                  </a:lnSpc>
                </a:pPr>
                <a:r>
                  <a:rPr lang="en-US" dirty="0" smtClean="0"/>
                  <a:t>Note: We already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 = 1.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From 1+ 1/(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) = (v+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)/v and I, generate a basis B</a:t>
                </a:r>
                <a:r>
                  <a:rPr lang="en-US" baseline="-25000" dirty="0"/>
                  <a:t>3</a:t>
                </a:r>
                <a:r>
                  <a:rPr lang="en-US" dirty="0" smtClean="0"/>
                  <a:t> of (</a:t>
                </a:r>
                <a:r>
                  <a:rPr lang="en-US" dirty="0"/>
                  <a:t>v+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).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Note: </a:t>
                </a:r>
                <a:r>
                  <a:rPr lang="en-US" dirty="0"/>
                  <a:t>v+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is in index-2 real subfield K</a:t>
                </a:r>
                <a:r>
                  <a:rPr lang="en-US" baseline="30000" dirty="0" smtClean="0"/>
                  <a:t>+</a:t>
                </a:r>
                <a:r>
                  <a:rPr lang="en-US" dirty="0"/>
                  <a:t> </a:t>
                </a:r>
                <a:r>
                  <a:rPr lang="en-US" dirty="0" smtClean="0"/>
                  <a:t>= Q(</a:t>
                </a:r>
                <a:r>
                  <a:rPr lang="el-GR" dirty="0" smtClean="0"/>
                  <a:t>ζ</a:t>
                </a:r>
                <a:r>
                  <a:rPr lang="en-US" dirty="0" smtClean="0"/>
                  <a:t>+</a:t>
                </a:r>
                <a:r>
                  <a:rPr lang="el-GR" dirty="0" smtClean="0"/>
                  <a:t>ζ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).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Project basis B3 down </a:t>
                </a:r>
                <a:r>
                  <a:rPr lang="en-US" dirty="0"/>
                  <a:t>K</a:t>
                </a:r>
                <a:r>
                  <a:rPr lang="en-US" baseline="30000" dirty="0" smtClean="0"/>
                  <a:t>+ </a:t>
                </a:r>
                <a:r>
                  <a:rPr lang="en-US" dirty="0" smtClean="0"/>
                  <a:t>to get basis B</a:t>
                </a:r>
                <a:r>
                  <a:rPr lang="en-US" baseline="-25000" dirty="0" smtClean="0"/>
                  <a:t>4</a:t>
                </a:r>
                <a:r>
                  <a:rPr lang="en-US" dirty="0"/>
                  <a:t> </a:t>
                </a:r>
                <a:r>
                  <a:rPr lang="en-US" dirty="0" smtClean="0"/>
                  <a:t>of elements (</a:t>
                </a:r>
                <a:r>
                  <a:rPr lang="en-US" dirty="0"/>
                  <a:t>v+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)·r with r in K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.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Multiply elements in B4 by v/</a:t>
                </a:r>
                <a:r>
                  <a:rPr lang="en-US" dirty="0"/>
                  <a:t>(v+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) to get lattice L4 of elements </a:t>
                </a:r>
                <a:r>
                  <a:rPr lang="en-US" dirty="0" err="1" smtClean="0"/>
                  <a:t>v·r</a:t>
                </a:r>
                <a:r>
                  <a:rPr lang="en-US" dirty="0" smtClean="0"/>
                  <a:t> </a:t>
                </a:r>
                <a:r>
                  <a:rPr lang="en-US" dirty="0"/>
                  <a:t>with r in K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.</a:t>
                </a:r>
              </a:p>
              <a:p>
                <a:pPr>
                  <a:lnSpc>
                    <a:spcPts val="3400"/>
                  </a:lnSpc>
                </a:pPr>
                <a:r>
                  <a:rPr lang="en-US" dirty="0" smtClean="0"/>
                  <a:t>Claim: </a:t>
                </a:r>
                <a:r>
                  <a:rPr lang="el-GR" dirty="0" smtClean="0"/>
                  <a:t>λ</a:t>
                </a:r>
                <a:r>
                  <a:rPr lang="en-US" dirty="0" smtClean="0"/>
                  <a:t>1(L4) ≤ 2</a:t>
                </a:r>
                <a:r>
                  <a:rPr lang="el-GR" dirty="0" smtClean="0"/>
                  <a:t>λ</a:t>
                </a:r>
                <a:r>
                  <a:rPr lang="en-US" dirty="0" smtClean="0"/>
                  <a:t>1((v)).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23441"/>
                <a:ext cx="8748464" cy="2125639"/>
              </a:xfrm>
              <a:prstGeom prst="rect">
                <a:avLst/>
              </a:prstGeom>
              <a:blipFill rotWithShape="0">
                <a:blip r:embed="rId2"/>
                <a:stretch>
                  <a:fillRect l="-1603" t="-6304" r="-1672" b="-168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9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 Questions?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3350" y="1182688"/>
            <a:ext cx="228282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700" i="1">
                <a:solidFill>
                  <a:srgbClr val="C0C0C0"/>
                </a:solidFill>
                <a:latin typeface="Arial" charset="0"/>
              </a:rPr>
              <a:t>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33975" y="1109663"/>
            <a:ext cx="2857500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700" i="1">
                <a:latin typeface="Arial" charset="0"/>
              </a:rPr>
              <a:t>?</a:t>
            </a:r>
          </a:p>
        </p:txBody>
      </p:sp>
      <p:pic>
        <p:nvPicPr>
          <p:cNvPr id="5" name="Picture 4" descr="j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2641601"/>
            <a:ext cx="14446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rot="14431574">
            <a:off x="1978819" y="1172369"/>
            <a:ext cx="1049338" cy="2701925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TIME</a:t>
            </a:r>
            <a:br>
              <a:rPr lang="en-US" sz="2400">
                <a:solidFill>
                  <a:schemeClr val="bg1"/>
                </a:solidFill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 EXPIRED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 Attack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877300" cy="126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872109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Lattices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/>
              <p:cNvSpPr txBox="1">
                <a:spLocks/>
              </p:cNvSpPr>
              <p:nvPr/>
            </p:nvSpPr>
            <p:spPr bwMode="auto">
              <a:xfrm>
                <a:off x="457200" y="1268760"/>
                <a:ext cx="8507288" cy="3240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ＭＳ Ｐゴシック" charset="-128"/>
                    <a:cs typeface="+mn-cs"/>
                  </a:rPr>
                  <a:t>Definition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ＭＳ Ｐゴシック" charset="-128"/>
                    <a:cs typeface="+mn-cs"/>
                  </a:rPr>
                  <a:t> of an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ea typeface="ＭＳ Ｐゴシック" charset="-128"/>
                    <a:cs typeface="+mn-cs"/>
                  </a:rPr>
                  <a:t>ideal: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charset="0"/>
                  <a:buChar char="–"/>
                  <a:defRPr/>
                </a:pPr>
                <a:r>
                  <a:rPr lang="en-US" sz="2800" dirty="0" smtClean="0">
                    <a:latin typeface="+mj-lt"/>
                  </a:rPr>
                  <a:t>I is a subset of R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–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ＭＳ Ｐゴシック" charset="-128"/>
                    <a:cs typeface="+mn-cs"/>
                  </a:rPr>
                  <a:t>I is additively closed (basically, a lattice)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–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ＭＳ Ｐゴシック" charset="-128"/>
                    <a:cs typeface="+mn-cs"/>
                  </a:rPr>
                  <a:t>I is closed under multiplication with elements of R</a:t>
                </a:r>
              </a:p>
              <a:p>
                <a:pPr marL="285750" indent="-28575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srgbClr val="0070C0"/>
                    </a:solidFill>
                    <a:latin typeface="+mj-lt"/>
                  </a:rPr>
                  <a:t>Product</a:t>
                </a:r>
                <a:r>
                  <a:rPr lang="en-US" sz="3200" dirty="0" smtClean="0">
                    <a:latin typeface="+mj-lt"/>
                  </a:rPr>
                  <a:t>: I</a:t>
                </a:r>
                <a:r>
                  <a:rPr lang="en-US" sz="3200" dirty="0" smtClean="0">
                    <a:latin typeface="+mj-lt"/>
                    <a:cs typeface="Times New Roman"/>
                  </a:rPr>
                  <a:t>∙</a:t>
                </a:r>
                <a:r>
                  <a:rPr lang="en-US" sz="3200" dirty="0" smtClean="0">
                    <a:latin typeface="+mj-lt"/>
                  </a:rPr>
                  <a:t>J = additive closure of {</a:t>
                </a:r>
                <a:r>
                  <a:rPr lang="en-US" sz="3200" dirty="0" err="1" smtClean="0">
                    <a:latin typeface="+mj-lt"/>
                  </a:rPr>
                  <a:t>i</a:t>
                </a:r>
                <a:r>
                  <a:rPr lang="en-US" sz="3200" dirty="0" err="1" smtClean="0">
                    <a:latin typeface="+mj-lt"/>
                    <a:cs typeface="Times New Roman"/>
                  </a:rPr>
                  <a:t>∙</a:t>
                </a:r>
                <a:r>
                  <a:rPr lang="en-US" sz="3200" dirty="0" err="1" smtClean="0">
                    <a:latin typeface="+mj-lt"/>
                  </a:rPr>
                  <a:t>j</a:t>
                </a:r>
                <a:r>
                  <a:rPr lang="en-US" sz="3200" dirty="0" smtClean="0">
                    <a:latin typeface="+mj-lt"/>
                  </a:rPr>
                  <a:t> : </a:t>
                </a:r>
                <a:r>
                  <a:rPr lang="en-US" sz="3200" dirty="0" err="1" smtClean="0">
                    <a:latin typeface="+mj-lt"/>
                  </a:rPr>
                  <a:t>i</a:t>
                </a:r>
                <a:r>
                  <a:rPr lang="en-US" sz="32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 smtClean="0">
                    <a:latin typeface="+mj-lt"/>
                  </a:rPr>
                  <a:t> I, j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200" dirty="0" smtClean="0">
                    <a:latin typeface="+mj-lt"/>
                  </a:rPr>
                  <a:t>J}</a:t>
                </a:r>
                <a:endParaRPr lang="en-US" sz="3200" dirty="0" smtClean="0">
                  <a:solidFill>
                    <a:srgbClr val="0070C0"/>
                  </a:solidFill>
                  <a:latin typeface="+mj-lt"/>
                </a:endParaRPr>
              </a:p>
              <a:p>
                <a:pPr marL="285750" indent="-285750">
                  <a:spcBef>
                    <a:spcPct val="20000"/>
                  </a:spcBef>
                  <a:buFont typeface="Arial" charset="0"/>
                  <a:buChar char="–"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68760"/>
                <a:ext cx="8507288" cy="3240360"/>
              </a:xfrm>
              <a:prstGeom prst="rect">
                <a:avLst/>
              </a:prstGeom>
              <a:blipFill rotWithShape="0">
                <a:blip r:embed="rId2"/>
                <a:stretch>
                  <a:fillRect l="-1648" t="-2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539552" y="4509120"/>
            <a:ext cx="3384376" cy="864096"/>
          </a:xfrm>
          <a:prstGeom prst="roundRect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0070C0"/>
                </a:solidFill>
              </a:rPr>
              <a:t>(3) </a:t>
            </a:r>
            <a:r>
              <a:rPr lang="en-US" sz="2600" dirty="0" smtClean="0">
                <a:solidFill>
                  <a:schemeClr val="tx1"/>
                </a:solidFill>
              </a:rPr>
              <a:t>= polynomials in R that are divisible by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355976" y="4509120"/>
                <a:ext cx="4176464" cy="864096"/>
              </a:xfrm>
              <a:prstGeom prst="roundRect">
                <a:avLst/>
              </a:prstGeom>
              <a:solidFill>
                <a:schemeClr val="accent2"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smtClean="0">
                    <a:solidFill>
                      <a:srgbClr val="0070C0"/>
                    </a:solidFill>
                  </a:rPr>
                  <a:t>(v(x))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= multiples of v(x)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R:</a:t>
                </a:r>
              </a:p>
              <a:p>
                <a:r>
                  <a:rPr lang="en-GB" sz="2600" dirty="0" smtClean="0">
                    <a:solidFill>
                      <a:schemeClr val="tx1"/>
                    </a:solidFill>
                  </a:rPr>
                  <a:t>{ v(x)r(x) mod f(x) : r(x)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600" dirty="0" smtClean="0">
                    <a:solidFill>
                      <a:schemeClr val="tx1"/>
                    </a:solidFill>
                  </a:rPr>
                  <a:t> R }.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509120"/>
                <a:ext cx="4176464" cy="864096"/>
              </a:xfrm>
              <a:prstGeom prst="roundRect">
                <a:avLst/>
              </a:prstGeom>
              <a:blipFill rotWithShape="0">
                <a:blip r:embed="rId3"/>
                <a:stretch>
                  <a:fillRect l="-1451" t="-6207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9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Lattices</a:t>
            </a:r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457200" y="1268760"/>
            <a:ext cx="8507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Definition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 of 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ideal: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 smtClean="0">
                <a:latin typeface="+mj-lt"/>
              </a:rPr>
              <a:t>I is a subset of 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 is additively closed (basically, a lattice)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 is closed under multiplication with elements of 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4149080"/>
            <a:ext cx="3384376" cy="864096"/>
          </a:xfrm>
          <a:prstGeom prst="roundRect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0070C0"/>
                </a:solidFill>
              </a:rPr>
              <a:t>(3) </a:t>
            </a:r>
            <a:r>
              <a:rPr lang="en-US" sz="2600" dirty="0" smtClean="0">
                <a:solidFill>
                  <a:schemeClr val="tx1"/>
                </a:solidFill>
              </a:rPr>
              <a:t>= polynomials in R that are divisible by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355976" y="4149080"/>
                <a:ext cx="4176464" cy="864096"/>
              </a:xfrm>
              <a:prstGeom prst="roundRect">
                <a:avLst/>
              </a:prstGeom>
              <a:solidFill>
                <a:schemeClr val="accent2"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 smtClean="0">
                    <a:solidFill>
                      <a:srgbClr val="0070C0"/>
                    </a:solidFill>
                  </a:rPr>
                  <a:t>(v(x))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= multiples of v(x)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R:</a:t>
                </a:r>
              </a:p>
              <a:p>
                <a:r>
                  <a:rPr lang="en-GB" sz="2600" dirty="0" smtClean="0">
                    <a:solidFill>
                      <a:schemeClr val="tx1"/>
                    </a:solidFill>
                  </a:rPr>
                  <a:t>{ v(x)r(x) mod f(x) : r(x)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600" dirty="0" smtClean="0">
                    <a:solidFill>
                      <a:schemeClr val="tx1"/>
                    </a:solidFill>
                  </a:rPr>
                  <a:t> R }.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149080"/>
                <a:ext cx="4176464" cy="864096"/>
              </a:xfrm>
              <a:prstGeom prst="roundRect">
                <a:avLst/>
              </a:prstGeom>
              <a:blipFill rotWithShape="0">
                <a:blip r:embed="rId2"/>
                <a:stretch>
                  <a:fillRect l="-1451" t="-6207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6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lattice: a representation of an ideal as a free Z-module (a lattice) of rank n generated by some n-dimensional basis B.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Ideal Generator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PIG Problem: Given an ideal lattice L of a principal ideal I, output v such that I = (v).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 in Polynomial 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Inverse</a:t>
                </a:r>
                <a:r>
                  <a:rPr lang="en-US" dirty="0" smtClean="0"/>
                  <a:t> of an Ideal</a:t>
                </a:r>
              </a:p>
              <a:p>
                <a:pPr lvl="1"/>
                <a:r>
                  <a:rPr lang="en-US" dirty="0" smtClean="0"/>
                  <a:t>Definition: Let K = Q(x)/f(x) be the overlying field.     Then, I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{v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K : for all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I, v </a:t>
                </a:r>
                <a:r>
                  <a:rPr lang="en-US" dirty="0" smtClean="0">
                    <a:cs typeface="Times New Roman"/>
                  </a:rPr>
                  <a:t>∙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R}</a:t>
                </a:r>
              </a:p>
              <a:p>
                <a:pPr lvl="1"/>
                <a:r>
                  <a:rPr lang="en-US" dirty="0" smtClean="0"/>
                  <a:t>E.g. (3)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(1/3).</a:t>
                </a:r>
              </a:p>
              <a:p>
                <a:pPr lvl="1"/>
                <a:r>
                  <a:rPr lang="en-US" dirty="0" smtClean="0"/>
                  <a:t>Principal ideals: (v)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(1/v)</a:t>
                </a:r>
              </a:p>
              <a:p>
                <a:pPr lvl="1"/>
                <a:r>
                  <a:rPr lang="en-US" dirty="0" smtClean="0"/>
                  <a:t>Non-principal: more complicated, but they still have inverses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 Are Like Integers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32047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Norm: </a:t>
            </a:r>
            <a:r>
              <a:rPr lang="en-US" dirty="0" smtClean="0"/>
              <a:t>Nm(I) = |R/I| = determinant of basis of I</a:t>
            </a:r>
          </a:p>
          <a:p>
            <a:pPr lvl="1"/>
            <a:r>
              <a:rPr lang="en-US" dirty="0" smtClean="0"/>
              <a:t>Norm map is multiplicative: Nm(I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J) = Nm(I)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Nm(J)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Primality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I is prime if I dividing JK implies I divides J or I divides K</a:t>
            </a:r>
          </a:p>
          <a:p>
            <a:pPr lvl="1"/>
            <a:r>
              <a:rPr lang="en-US" dirty="0" smtClean="0"/>
              <a:t>Prime ideals have norm that is a prime power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Unique factorization: </a:t>
            </a:r>
            <a:r>
              <a:rPr lang="en-US" dirty="0" smtClean="0"/>
              <a:t>Each ideal I of R = Z[x]/(x</a:t>
            </a:r>
            <a:r>
              <a:rPr lang="en-US" baseline="30000" dirty="0" smtClean="0"/>
              <a:t>n</a:t>
            </a:r>
            <a:r>
              <a:rPr lang="en-US" dirty="0" smtClean="0"/>
              <a:t>+1)) factors uniquely into prime ideals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Prime Ideal Theorem </a:t>
            </a:r>
            <a:r>
              <a:rPr lang="en-US" dirty="0" smtClean="0"/>
              <a:t>(cf. Prime Number Th.):</a:t>
            </a:r>
          </a:p>
          <a:p>
            <a:pPr lvl="1"/>
            <a:r>
              <a:rPr lang="en-US" dirty="0" smtClean="0"/>
              <a:t># of prime ideals with norm ≤ x is close to x/</a:t>
            </a:r>
            <a:r>
              <a:rPr lang="en-US" dirty="0" err="1" smtClean="0"/>
              <a:t>ln</a:t>
            </a:r>
            <a:r>
              <a:rPr lang="en-US" dirty="0" smtClean="0"/>
              <a:t>(x)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73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/>
              <a:t>version of </a:t>
            </a:r>
            <a:r>
              <a:rPr lang="en-US" dirty="0" err="1"/>
              <a:t>NTRUSign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Uses polynomial rings R = Z[x]/(x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-1)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Signatures have the form v ·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R</a:t>
                </a:r>
                <a:r>
                  <a:rPr lang="en-US" baseline="-25000" dirty="0" smtClean="0"/>
                  <a:t>q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dirty="0" smtClean="0"/>
                  <a:t> is the secret key</a:t>
                </a:r>
              </a:p>
              <a:p>
                <a:pPr lvl="1"/>
                <a:r>
                  <a:rPr lang="en-US" dirty="0" err="1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correlated to the message being signed, but statistically it behaves “randomly”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dirty="0" smtClean="0"/>
                  <a:t> and the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are “small”: Coefficients &lt;&lt; q</a:t>
                </a:r>
              </a:p>
              <a:p>
                <a:r>
                  <a:rPr lang="en-US" dirty="0" smtClean="0"/>
                  <a:t>We wanted to recover v…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4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 Are Like Integers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Factoring ideals reduces to factoring integers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Kummer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-Dedekind: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Consider the factorization of f(x) = ∏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(x) mod p.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 Z[x]/f(x), the prime ideal factors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</a:rPr>
              <a:t>p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whose norm are a power of p are precisely:   </a:t>
            </a:r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= (p,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(x))	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Polynomial factorization mod p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Is efficient (e.g.,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Kaltofen-Shoup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algorithm)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Bottom line: We can factor I if we can factor Nm(I)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Dimension-Halving Attack on </a:t>
            </a:r>
            <a:r>
              <a:rPr lang="en-US" dirty="0" err="1" smtClean="0"/>
              <a:t>Circulant</a:t>
            </a:r>
            <a:r>
              <a:rPr lang="en-US" dirty="0" smtClean="0"/>
              <a:t> Bases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8694"/>
            <a:ext cx="6583680" cy="2583180"/>
          </a:xfrm>
        </p:spPr>
      </p:pic>
    </p:spTree>
    <p:extLst>
      <p:ext uri="{BB962C8B-B14F-4D97-AF65-F5344CB8AC3E}">
        <p14:creationId xmlns:p14="http://schemas.microsoft.com/office/powerpoint/2010/main" val="13648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Dimension-Halving Attack on </a:t>
            </a:r>
            <a:r>
              <a:rPr lang="en-US" dirty="0" err="1"/>
              <a:t>Circulant</a:t>
            </a:r>
            <a:r>
              <a:rPr lang="en-US" dirty="0"/>
              <a:t> Bases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40000"/>
            <a:ext cx="4606290" cy="25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2" y="1700808"/>
            <a:ext cx="8728710" cy="57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lattices are cool for crypto/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 quantum attacks on lattices</a:t>
            </a:r>
          </a:p>
          <a:p>
            <a:pPr lvl="1"/>
            <a:r>
              <a:rPr lang="en-US" sz="2400" dirty="0" smtClean="0"/>
              <a:t>in contrast to RSA, elliptic curves, 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Worst-case / average-case connection</a:t>
            </a:r>
          </a:p>
          <a:p>
            <a:pPr lvl="1"/>
            <a:r>
              <a:rPr lang="en-US" sz="2400" dirty="0" err="1" smtClean="0"/>
              <a:t>Ajtai</a:t>
            </a:r>
            <a:r>
              <a:rPr lang="en-US" sz="2400" dirty="0" smtClean="0"/>
              <a:t> (‘96): solving average instances of some lattice problem implies solving worst-case instances of some lattice 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1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Dimension-Halving for Principal Ideal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[GS’02]: Given </a:t>
            </a:r>
          </a:p>
          <a:p>
            <a:pPr lvl="1"/>
            <a:r>
              <a:rPr lang="en-US" dirty="0" smtClean="0"/>
              <a:t>a basis of I =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)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 and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/>
              <a:t>’s</a:t>
            </a:r>
            <a:r>
              <a:rPr lang="en-US" dirty="0" smtClean="0"/>
              <a:t> relative norm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</a:t>
            </a:r>
            <a:r>
              <a:rPr lang="en-US" dirty="0" smtClean="0">
                <a:latin typeface="Times New Roman"/>
                <a:cs typeface="Times New Roman"/>
              </a:rPr>
              <a:t>ū</a:t>
            </a:r>
            <a:r>
              <a:rPr lang="en-US" dirty="0" smtClean="0"/>
              <a:t>(x) in the index-2 subfield                Q(</a:t>
            </a:r>
            <a:r>
              <a:rPr lang="el-GR" dirty="0" smtClean="0">
                <a:latin typeface="Times New Roman"/>
                <a:cs typeface="Times New Roman"/>
              </a:rPr>
              <a:t>ζ</a:t>
            </a:r>
            <a:r>
              <a:rPr lang="en-US" baseline="-25000" dirty="0" smtClean="0"/>
              <a:t>N</a:t>
            </a:r>
            <a:r>
              <a:rPr lang="en-US" dirty="0" smtClean="0"/>
              <a:t>+</a:t>
            </a:r>
            <a:r>
              <a:rPr lang="el-GR" dirty="0" smtClean="0">
                <a:latin typeface="Times New Roman"/>
                <a:cs typeface="Times New Roman"/>
              </a:rPr>
              <a:t> ζ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), </a:t>
            </a:r>
          </a:p>
          <a:p>
            <a:pPr lvl="1">
              <a:buNone/>
            </a:pPr>
            <a:r>
              <a:rPr lang="en-US" dirty="0" smtClean="0"/>
              <a:t>we can compute u(x) in poly-time.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Corollary: Set v(x)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(x)/</a:t>
            </a:r>
            <a:r>
              <a:rPr lang="en-US" dirty="0" smtClean="0">
                <a:latin typeface="Times New Roman"/>
                <a:cs typeface="Times New Roman"/>
              </a:rPr>
              <a:t>ū</a:t>
            </a:r>
            <a:r>
              <a:rPr lang="en-US" dirty="0" smtClean="0"/>
              <a:t>(x).  We can compute v(x) given a basis of J = (v).  </a:t>
            </a:r>
          </a:p>
          <a:p>
            <a:pPr lvl="1"/>
            <a:r>
              <a:rPr lang="en-US" dirty="0" smtClean="0"/>
              <a:t>We know v(x)’s relative norm equal 1.</a:t>
            </a:r>
          </a:p>
        </p:txBody>
      </p:sp>
    </p:spTree>
    <p:extLst>
      <p:ext uri="{BB962C8B-B14F-4D97-AF65-F5344CB8AC3E}">
        <p14:creationId xmlns:p14="http://schemas.microsoft.com/office/powerpoint/2010/main" val="30000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Dimension-Halving for Principal Ideal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Attack given a basis of I =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First, compute v(x)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(x)/</a:t>
            </a:r>
            <a:r>
              <a:rPr lang="en-US" dirty="0" smtClean="0">
                <a:latin typeface="Times New Roman"/>
                <a:cs typeface="Times New Roman"/>
              </a:rPr>
              <a:t>ū</a:t>
            </a:r>
            <a:r>
              <a:rPr lang="en-US" dirty="0" smtClean="0"/>
              <a:t>(x).</a:t>
            </a:r>
          </a:p>
          <a:p>
            <a:pPr lvl="1"/>
            <a:r>
              <a:rPr lang="en-US" dirty="0" smtClean="0"/>
              <a:t>Given a basis {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(x)} of I, multiply by 1+1/v(x) to get a basis {(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(x)+</a:t>
            </a:r>
            <a:r>
              <a:rPr lang="en-US" dirty="0" smtClean="0">
                <a:latin typeface="Times New Roman"/>
                <a:cs typeface="Times New Roman"/>
              </a:rPr>
              <a:t> ū</a:t>
            </a:r>
            <a:r>
              <a:rPr lang="en-US" dirty="0" smtClean="0"/>
              <a:t>(x))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(x)} of K =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(x)+</a:t>
            </a:r>
            <a:r>
              <a:rPr lang="en-US" dirty="0" smtClean="0">
                <a:latin typeface="Times New Roman"/>
                <a:cs typeface="Times New Roman"/>
              </a:rPr>
              <a:t>ū</a:t>
            </a:r>
            <a:r>
              <a:rPr lang="en-US" dirty="0" smtClean="0"/>
              <a:t>(x)) over R.</a:t>
            </a:r>
          </a:p>
          <a:p>
            <a:pPr lvl="1"/>
            <a:r>
              <a:rPr lang="en-US" dirty="0" smtClean="0"/>
              <a:t>Intersect K’s lattice with </a:t>
            </a:r>
            <a:r>
              <a:rPr lang="en-US" dirty="0" err="1" smtClean="0"/>
              <a:t>subring</a:t>
            </a:r>
            <a:r>
              <a:rPr lang="en-US" dirty="0" smtClean="0"/>
              <a:t> R’ = Z[</a:t>
            </a:r>
            <a:r>
              <a:rPr lang="el-GR" dirty="0" smtClean="0">
                <a:latin typeface="Times New Roman"/>
                <a:cs typeface="Times New Roman"/>
              </a:rPr>
              <a:t>ζ</a:t>
            </a:r>
            <a:r>
              <a:rPr lang="en-US" baseline="-25000" dirty="0" smtClean="0"/>
              <a:t>N</a:t>
            </a:r>
            <a:r>
              <a:rPr lang="en-US" dirty="0" smtClean="0"/>
              <a:t>+</a:t>
            </a:r>
            <a:r>
              <a:rPr lang="el-GR" dirty="0" smtClean="0">
                <a:latin typeface="Times New Roman"/>
                <a:cs typeface="Times New Roman"/>
              </a:rPr>
              <a:t> ζ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] to get a basis {(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(x)+</a:t>
            </a:r>
            <a:r>
              <a:rPr lang="en-US" dirty="0" smtClean="0">
                <a:latin typeface="Times New Roman"/>
                <a:cs typeface="Times New Roman"/>
              </a:rPr>
              <a:t> ū</a:t>
            </a:r>
            <a:r>
              <a:rPr lang="en-US" dirty="0" smtClean="0"/>
              <a:t>(x))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(x) 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(x)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R’} of K over R’.</a:t>
            </a:r>
          </a:p>
          <a:p>
            <a:pPr lvl="1"/>
            <a:r>
              <a:rPr lang="en-US" dirty="0" smtClean="0"/>
              <a:t>Apply lattice reduction to lattice {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(x) 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(x)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R’}, which has half the usual dimension.</a:t>
            </a:r>
          </a:p>
        </p:txBody>
      </p:sp>
    </p:spTree>
    <p:extLst>
      <p:ext uri="{BB962C8B-B14F-4D97-AF65-F5344CB8AC3E}">
        <p14:creationId xmlns:p14="http://schemas.microsoft.com/office/powerpoint/2010/main" val="4878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74032"/>
            <a:ext cx="8820472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Before Step 3: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 Geometric Interlude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(Implicit Lattice Reduction)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Attack it?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867328" cy="4525963"/>
              </a:xfrm>
            </p:spPr>
            <p:txBody>
              <a:bodyPr/>
              <a:lstStyle/>
              <a:p>
                <a:r>
                  <a:rPr lang="en-US" dirty="0" smtClean="0"/>
                  <a:t>We found a way to “lift” the signatures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We obtained v ·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“unreduced” mod q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Now what? Some possible directions: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Geometric approach</a:t>
                </a:r>
                <a:r>
                  <a:rPr lang="en-US" dirty="0" smtClean="0"/>
                  <a:t>: Set </a:t>
                </a:r>
                <a:r>
                  <a:rPr lang="en-US" dirty="0"/>
                  <a:t>up a lattice in which v is the shortest vector?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Algebraic approach</a:t>
                </a:r>
                <a:r>
                  <a:rPr lang="en-US" dirty="0" smtClean="0"/>
                  <a:t>: Take the “GCD” of {</a:t>
                </a:r>
                <a:r>
                  <a:rPr lang="en-US" dirty="0"/>
                  <a:t>v ·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} to get v?</a:t>
                </a:r>
              </a:p>
              <a:p>
                <a:pPr lvl="1"/>
                <a:r>
                  <a:rPr lang="en-US" dirty="0" smtClean="0"/>
                  <a:t>Something else?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867328" cy="4525963"/>
              </a:xfrm>
              <a:blipFill rotWithShape="0">
                <a:blip r:embed="rId2"/>
                <a:stretch>
                  <a:fillRect l="-158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7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Lattice Reduction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" y="2060848"/>
            <a:ext cx="8722995" cy="32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Lattice Reduction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" y="2852936"/>
            <a:ext cx="872871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74032"/>
            <a:ext cx="8820472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Before Step 3: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 Algebraic Interlude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74032"/>
            <a:ext cx="8579296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Adventures in Cryptanalysis: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 Standard Lattice Attack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 rot="5400000" flipH="1" flipV="1">
            <a:off x="1439652" y="3248980"/>
            <a:ext cx="338437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19672" y="3364992"/>
            <a:ext cx="554461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2117156" y="1628800"/>
            <a:ext cx="4759100" cy="3192447"/>
            <a:chOff x="611560" y="2632289"/>
            <a:chExt cx="4759100" cy="3192447"/>
          </a:xfrm>
        </p:grpSpPr>
        <p:grpSp>
          <p:nvGrpSpPr>
            <p:cNvPr id="83" name="Group 82"/>
            <p:cNvGrpSpPr/>
            <p:nvPr/>
          </p:nvGrpSpPr>
          <p:grpSpPr>
            <a:xfrm>
              <a:off x="611560" y="5177653"/>
              <a:ext cx="4329869" cy="647083"/>
              <a:chOff x="611560" y="5177653"/>
              <a:chExt cx="4329869" cy="647083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611560" y="5673503"/>
                <a:ext cx="752943" cy="151233"/>
                <a:chOff x="457200" y="6263640"/>
                <a:chExt cx="1443608" cy="20916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23"/>
              <p:cNvGrpSpPr/>
              <p:nvPr/>
            </p:nvGrpSpPr>
            <p:grpSpPr>
              <a:xfrm>
                <a:off x="2042331" y="5475163"/>
                <a:ext cx="752943" cy="151233"/>
                <a:chOff x="457200" y="6263640"/>
                <a:chExt cx="1443608" cy="209168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6"/>
              <p:cNvGrpSpPr/>
              <p:nvPr/>
            </p:nvGrpSpPr>
            <p:grpSpPr>
              <a:xfrm>
                <a:off x="3473102" y="5276823"/>
                <a:ext cx="752943" cy="151233"/>
                <a:chOff x="457200" y="6263640"/>
                <a:chExt cx="1443608" cy="20916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4903872" y="5177653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54595" y="4516519"/>
              <a:ext cx="4329869" cy="647083"/>
              <a:chOff x="754595" y="4516519"/>
              <a:chExt cx="4329869" cy="647083"/>
            </a:xfrm>
          </p:grpSpPr>
          <p:grpSp>
            <p:nvGrpSpPr>
              <p:cNvPr id="9" name="Group 22"/>
              <p:cNvGrpSpPr/>
              <p:nvPr/>
            </p:nvGrpSpPr>
            <p:grpSpPr>
              <a:xfrm>
                <a:off x="754595" y="5012369"/>
                <a:ext cx="752943" cy="151233"/>
                <a:chOff x="457200" y="6263640"/>
                <a:chExt cx="1443608" cy="209168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3"/>
              <p:cNvGrpSpPr/>
              <p:nvPr/>
            </p:nvGrpSpPr>
            <p:grpSpPr>
              <a:xfrm>
                <a:off x="2185366" y="4814029"/>
                <a:ext cx="752943" cy="151233"/>
                <a:chOff x="457200" y="6263640"/>
                <a:chExt cx="1443608" cy="209168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6"/>
              <p:cNvGrpSpPr/>
              <p:nvPr/>
            </p:nvGrpSpPr>
            <p:grpSpPr>
              <a:xfrm>
                <a:off x="3616137" y="4615689"/>
                <a:ext cx="752943" cy="151233"/>
                <a:chOff x="457200" y="6263640"/>
                <a:chExt cx="1443608" cy="209168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5046907" y="4516519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97714" y="3855386"/>
              <a:ext cx="4329869" cy="647083"/>
              <a:chOff x="897714" y="3855386"/>
              <a:chExt cx="4329869" cy="647083"/>
            </a:xfrm>
          </p:grpSpPr>
          <p:grpSp>
            <p:nvGrpSpPr>
              <p:cNvPr id="14" name="Group 22"/>
              <p:cNvGrpSpPr/>
              <p:nvPr/>
            </p:nvGrpSpPr>
            <p:grpSpPr>
              <a:xfrm>
                <a:off x="897714" y="4351236"/>
                <a:ext cx="752943" cy="151233"/>
                <a:chOff x="457200" y="6263640"/>
                <a:chExt cx="1443608" cy="209168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3"/>
              <p:cNvGrpSpPr/>
              <p:nvPr/>
            </p:nvGrpSpPr>
            <p:grpSpPr>
              <a:xfrm>
                <a:off x="2328485" y="4152896"/>
                <a:ext cx="752943" cy="151233"/>
                <a:chOff x="457200" y="6263640"/>
                <a:chExt cx="1443608" cy="209168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26"/>
              <p:cNvGrpSpPr/>
              <p:nvPr/>
            </p:nvGrpSpPr>
            <p:grpSpPr>
              <a:xfrm>
                <a:off x="3759256" y="3954556"/>
                <a:ext cx="752943" cy="151233"/>
                <a:chOff x="457200" y="6263640"/>
                <a:chExt cx="1443608" cy="209168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5190026" y="3855386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040791" y="3194253"/>
              <a:ext cx="4329869" cy="647083"/>
              <a:chOff x="1040791" y="3194253"/>
              <a:chExt cx="4329869" cy="647083"/>
            </a:xfrm>
          </p:grpSpPr>
          <p:grpSp>
            <p:nvGrpSpPr>
              <p:cNvPr id="21" name="Group 22"/>
              <p:cNvGrpSpPr/>
              <p:nvPr/>
            </p:nvGrpSpPr>
            <p:grpSpPr>
              <a:xfrm>
                <a:off x="1040791" y="3690103"/>
                <a:ext cx="752943" cy="151233"/>
                <a:chOff x="457200" y="6263640"/>
                <a:chExt cx="1443608" cy="20916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3"/>
              <p:cNvGrpSpPr/>
              <p:nvPr/>
            </p:nvGrpSpPr>
            <p:grpSpPr>
              <a:xfrm>
                <a:off x="2471562" y="3491763"/>
                <a:ext cx="752943" cy="151233"/>
                <a:chOff x="457200" y="6263640"/>
                <a:chExt cx="1443608" cy="20916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6"/>
              <p:cNvGrpSpPr/>
              <p:nvPr/>
            </p:nvGrpSpPr>
            <p:grpSpPr>
              <a:xfrm>
                <a:off x="3902333" y="3293423"/>
                <a:ext cx="752943" cy="151233"/>
                <a:chOff x="457200" y="6263640"/>
                <a:chExt cx="1443608" cy="20916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333103" y="3194253"/>
                <a:ext cx="37557" cy="52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1183868" y="2632289"/>
              <a:ext cx="3614485" cy="547913"/>
              <a:chOff x="1183868" y="2632289"/>
              <a:chExt cx="3614485" cy="547913"/>
            </a:xfrm>
          </p:grpSpPr>
          <p:grpSp>
            <p:nvGrpSpPr>
              <p:cNvPr id="30" name="Group 22"/>
              <p:cNvGrpSpPr/>
              <p:nvPr/>
            </p:nvGrpSpPr>
            <p:grpSpPr>
              <a:xfrm>
                <a:off x="1183868" y="3028969"/>
                <a:ext cx="752943" cy="151233"/>
                <a:chOff x="457200" y="6263640"/>
                <a:chExt cx="1443608" cy="209168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23"/>
              <p:cNvGrpSpPr/>
              <p:nvPr/>
            </p:nvGrpSpPr>
            <p:grpSpPr>
              <a:xfrm>
                <a:off x="2614639" y="2830629"/>
                <a:ext cx="752943" cy="151233"/>
                <a:chOff x="457200" y="6263640"/>
                <a:chExt cx="1443608" cy="209168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26"/>
              <p:cNvGrpSpPr/>
              <p:nvPr/>
            </p:nvGrpSpPr>
            <p:grpSpPr>
              <a:xfrm>
                <a:off x="4045410" y="2632289"/>
                <a:ext cx="752943" cy="151233"/>
                <a:chOff x="457200" y="6263640"/>
                <a:chExt cx="1443608" cy="20916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57200" y="640080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828800" y="6263640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1" name="TextBox 110"/>
          <p:cNvSpPr txBox="1"/>
          <p:nvPr/>
        </p:nvSpPr>
        <p:spPr>
          <a:xfrm>
            <a:off x="1763688" y="5445224"/>
            <a:ext cx="5904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j-lt"/>
              </a:rPr>
              <a:t>Lattice: a discrete additive subgroup of </a:t>
            </a:r>
            <a:r>
              <a:rPr lang="en-US" sz="2600" dirty="0" err="1" smtClean="0">
                <a:latin typeface="+mj-lt"/>
              </a:rPr>
              <a:t>R</a:t>
            </a:r>
            <a:r>
              <a:rPr lang="en-US" sz="2600" baseline="30000" dirty="0" err="1" smtClean="0">
                <a:latin typeface="+mj-lt"/>
              </a:rPr>
              <a:t>n</a:t>
            </a:r>
            <a:endParaRPr lang="en-US" sz="26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\sum w_i \cdot (\bfv(x) \cdot x^i) = \bfw(x) \cdot \bfv(x) \bmod (x^n-1)&#10;\end{eqnarray*}&#10;\end{document}&#10;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=&#10;\end{eqnarray*}&#10;&#10;\end{document}&#10;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\begin{eqnarray*}&#10;B^T =&#10;\left[&#10;\begin{array}{cccccccc}&#10;v_0 &amp; v_{1} &amp; v_{2} &amp; v_{3} &amp; v_{4} &amp; v_{5} &amp; \cdots &amp; v_{n-1} \\&#10;v_{n-1} &amp; v_0 &amp; v_{1} &amp; v_{2} &amp; v_{3} &amp; v_{4} &amp; \cdots &amp; v_{n-2} \\&#10;v_{n-2} &amp; v_{n-1} &amp; v_0 &amp; v_{1} &amp; v_{2} &amp; v_{3} &amp; \cdots &amp; v_{n-3} \\&#10;v_{n-3} &amp; v_{n-2} &amp; v_{n-1} &amp; v_0 &amp; v_{1} &amp; v_{2} &amp;  \cdots &amp; v_{n-4} \\&#10;v_{n-4} &amp; v_{n-3} &amp; v_{n-2} &amp; v_{n-1} &amp; v_0 &amp; v_{1} &amp;  \cdots &amp; v_{n-5} \\&#10;v_{n-5} &amp; v_{n-4} &amp; v_{n-3} &amp; v_{n-2} &amp; v_{n-1} &amp; v_0 &amp;   \cdots &amp; v_{n-6} \\&#10;\vdots &amp; \vdots &amp;\vdots &amp;\vdots &amp;\vdots &amp;\vdots &amp; \cdots &amp; \vdots \\&#10;v_{1} &amp; v_{2} &amp; v_{3} &amp; v_{4} &amp; v_{5} &amp; v_{6} &amp; \cdots &amp; v_0&#10;\end{array}&#10;\right]&#10;\end{eqnarray*} &#10;&#10;\end{document}&#10;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\bfA_r \ \ = \ \ (1/r) \sum_{i=1}^r (\bfv \cdot \bfy_i) \cdot \overline{(\bfv \cdot \bfy_i)}&#10;\ \ = \ \ (\bfv \cdot \overline{\bfv}) \cdot \left((1/r) \sum_{i=1}^r   \bfy_i \cdot \overline{\bfy_i}\right) = (\bfv \cdot \overline{\bfv}) \cdot \bfY_r&#10;\end{eqnarray*}&#10;&#10;&#10;\end{document}&#10;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\ln r =  \ln r + \sum_{i=1}^k \ln p_i = \ln n + p_k + o(k) = \ln n + k \ln k + o(k \ln k),&#10;\end{eqnarray*}&#10;where the second and third equalities follow from the Prime Number Theorem.&#10;Assuming $k \ln k$ dominates $\ln n$, we have $r = 2^{(1+o(1))k\ln k}$.&#10;&#10;\end{document}&#10;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\begin{eqnarray*}&#10;Q = \prod_{P \in \mathcal{T}_{prime}} P = \prod_{t \in \mathcal{T}} t^{\Omega(1/\ln t)} = 2^{\Omega(|\mathcal{T}|)} = 2^{\Omega(2^k)} &gt; 2^n \ .&#10;\end{eqnarray*}&#10;&#10;\end{document}&#10;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Now, consider the average:&#10;\begin{eqnarray*}&#10;\bfA_r \ \ = \ \ (1/r) \sum_{i=1}^r (\bfv \cdot \bfy_i) \cdot \overline{(\bfv \cdot \bfy_i)}&#10;\ \ = \ \ (\bfv \cdot \overline{\bfv}) \cdot \left((1/r) \sum_{i=1}^r   \bfy_i \cdot \overline{\bfy_i}\right) = (\bfv \cdot \overline{\bfv}) \cdot \bfY_r&#10;\end{eqnarray*}&#10;&#10;&#10;\end{document}&#10;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In the canonical embedding, consider a single vector $\sigma(\bfy_i \cdot \overline{\bfy_i})$ in the summation.&#10;Recall that, since we are working in a cyclotomic field, the embeddings are all complex&#10;and come in conjugate pairs $(\sigma_j,\sigma_{-j})$,&#10;where $\sigma_j$ for $j \in \Z_m^*$ denotes the embedding $\sigma_j(\zeta_m) = \zeta_m^j$.&#10;We have:&#10;\begin{eqnarray*}&#10;  \sigma_j(\bfy_i \cdot \overline{\bfy_i}) = \sigma_j(\bfy_i)\cdot\sigma_{-j}(\bfy_i) = \textup{some non-negative real number}&#10;\end{eqnarray*}&#10;In fact, by symmetry, $\sigma_j(\bfY_r)$ converges to the {\em same} real number for all $j$.&#10;In other words, $\bfY_r$ converges to a constant.&#10;&#10;\end{document}&#10;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B =&#10;\left[&#10;\begin{array}{cccccccc}&#10;a_0 &amp; a_{n-1} &amp; a_{n-2} &amp; a_{n-3} &amp; a_{n-4} &amp; a_{n-5} &amp; \cdots &amp; a_1 \\&#10;a_1 &amp; a_0 &amp; a_{n-1} &amp; a_{n-2} &amp; a_{n-3} &amp; a_{n-4} &amp; \cdots &amp; a_2 \\&#10;a_2 &amp; a_1 &amp; a_0 &amp; a_{n-1} &amp; a_{n-2} &amp; a_{n-3} &amp; \cdots &amp; a_3 \\&#10;a_3 &amp; a_2 &amp; a_1 &amp; a_0 &amp; a_{n-1} &amp; a_{n-2} &amp;  \cdots &amp; a_4 \\&#10;a_4 &amp; a_3 &amp; a_2 &amp; a_1 &amp; a_0 &amp; a_{n-1} &amp;  \cdots &amp; a_5 \\&#10;a_5 &amp; a_4 &amp; a_3 &amp; a_2 &amp; a_1 &amp; a_0 &amp;   \cdots &amp; a_6 \\&#10;\vdots &amp; \vdots &amp;\vdots &amp;\vdots &amp;\vdots &amp;\vdots &amp; \cdots &amp; \vdots \\&#10;a_{n-1} &amp; a_{n-2} &amp; a_{n-3} &amp; a_{n-4} &amp; a_{n-5} &amp; a_{n-6} &amp; \cdots &amp; a_0&#10;\end{array}&#10;\right]&#10;\end{eqnarray*}&#10;&#10;&#10;\end{document}&#10;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  \|\sum v_i \cdot \bfb_i\|^2&#10;  &amp;=&amp; \sum_{i,j} v_i \cdot v_j \cdot \langle\bfb_i,\bfb_j\rangle \\&#10;  &amp;=&amp; \sum_{i,j} v_i \cdot v_j \cdot \langle\bfb_{n-i},\bfb_{n-j}\rangle \\&#10;  &amp;=&amp; \sum_{i,j} v_{n-i} \cdot v_{n-j} \cdot \langle\bfb_i,\bfb_j\rangle \\&#10;  &amp;=&amp; \|\sum v_{n-i} \cdot \bfb_i\|^2&#10;\end{eqnarray*}&#10;&#10;\end{document}&#10;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Re-describing Our Dimension-Halving Attack in terms of Polynomials&#10;&#10;Given: A circulant basis $B$ of the lattice of multiples of $\bfa(x)$ modulo $x^n-1$.&#10;Goal: Return a 2-approximation of the SVP of $L = \mathcal{L}(B)$.&#10;&#10;Let (unknown) $\bfv(x)$ such that $\bfa(x) \cdot \bfv(x)$ is a shortest vector.&#10;&#10;{\noindent \em Claim:} The coefficient vectors of $\bfa(x) \cdot \bfv(x)$ and $\bfa(x) \cdot \overline{\bfv(x)}$ have the same $\ell_2$ norm.&#10;&#10;{\noindent \em Proof of Claim:}&#10;Consider the 0-th coefficient of $\bfw(x) \cdot \overline{\bfw}(x)$ for any $\bfw(x) \in \Z[x]/(x^n-1)$.&#10;Since $\bfw(x) = w_0 + w_1x + \cdots w_{n-1}x$ and $\overline{\bfw}(x) = w_0 + w_{n-1}x + \cdots + w_1x^{n-1}$,&#10;we have that the 0-th coefficient is simply $w_0^2 + \cdots w_{n-1}^2 = \|\bfw\|^2$.&#10;&#10;Since&#10;\begin{eqnarray*}&#10;  (\bfa(x) \cdot \bfv(x)) \cdot (\overline{\bfa(x) \cdot \bfv(x)})&#10;  = (\bfa(x) \cdot \overline{\bfv(x)}) \cdot (\overline{\bfa(x) \cdot \overline{\bfv(x)}}),&#10;\end{eqnarray*}&#10;the two polynomials have the same 0-th coefficient,&#10;and thus $\|\bfa(x) \cdot \bfv(x)\| = \|\bfa(x) \cdot \overline{\bfv(x)}\|$.&#10;&#10;\medskip&#10;&#10;{\noindent \em The attack:} Since $\bfa(x) \cdot \bfv{x}$ is a shortest vector,&#10;and since $\|\bfa(x) \cdot \bfv(x)\| = \|\bfa(x) \cdot \overline{\bfv(x)}\|$,&#10;it holds that $\bfa(x) \cdot (\bfv(x) + \overline{\bfv(x)})$ is a 2-approximation of the shortest vector.&#10;We can search for it in a $n/2$ dimensional space, since $\bfv(x) + \overline{\bfv(x)}$ is a palindrome.&#10;&#10;\end{document}&#10;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B =&#10;\left[&#10;\begin{array}{cccccccc}&#10;v_0 &amp; v_{n-1} &amp; v_{n-2} &amp; v_{n-3} &amp; v_{n-4} &amp; v_{n-5} &amp; \cdots &amp; v_1 \\&#10;v_1 &amp; v_0 &amp; v_{n-1} &amp; v_{n-2} &amp; v_{n-3} &amp; v_{n-4} &amp; \cdots &amp; v_2 \\&#10;v_2 &amp; v_1 &amp; v_0 &amp; v_{n-1} &amp; v_{n-2} &amp; v_{n-3} &amp; \cdots &amp; v_3 \\&#10;v_3 &amp; v_2 &amp; v_1 &amp; v_0 &amp; v_{n-1} &amp; v_{n-2} &amp;  \cdots &amp; v_4 \\&#10;v_4 &amp; v_3 &amp; v_2 &amp; v_1 &amp; v_0 &amp; v_{n-1} &amp;  \cdots &amp; v_5 \\&#10;v_5 &amp; v_4 &amp; v_3 &amp; v_2 &amp; v_1 &amp; v_0 &amp;   \cdots &amp; v_6 \\&#10;\vdots &amp; \vdots &amp;\vdots &amp;\vdots &amp;\vdots &amp;\vdots &amp; \cdots &amp; \vdots \\&#10;v_{n-1} &amp; v_{n-2} &amp; v_{n-3} &amp; v_{n-4} &amp; v_{n-5} &amp; v_{n-6} &amp; \cdots &amp; v_0&#10;\end{array}&#10;\right]&#10;\end{eqnarray*}&#10;&#10;\end{document}&#10;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Fact:&#10;  Let $B = $ HNF$(L)$. Given only the Gram matrix $B^T \cdot B$ (not $B$ itself), we can use an ``implicit version&quot; of LLL to efficiently compute a unimodular matrix $U$ such that $B ' \gets B \cdot U$ is an LLL-reduced basis of $L$.&#10;&#10;Proof sketch:&#10;Consider how LLL works.&#10;At each step, LLL has a reduced-so-far basis $W = (\bfw_1, \ldots, \bfw_n)$.&#10;When LLL is deciding whether to perform an operation -- a size-reduction step or a swap step --&#10;the only information that LLL requires are all of the mutual dot products $\langle \bfw_i, \bfw_j\rangle_{i,j\in[n]}$.&#10;In short, LLL needs only the Gram matrix $W^T \cdot W$ corresponding to its reduced-so-far lattice basis (not $W$ itself).&#10;After performing the operation, it can easily compute the Gram matrix of the next basis $W'$,&#10;and update $U$ to reflect the linear-transformation-so-far from $B$ to $W'$.&#10;&#10;\end{document}&#10;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Consider how LLL works.&#10;At each step, LLL has a reduced-so-far basis $W = (\bfw_1, \ldots, \bfw_n)$.&#10;When LLL is deciding whether to perform an operation -- a size-reduction step or a swap step --&#10;the only information that LLL requires are all of the mutual dot products $\langle \bfw_i, \bfw_j\rangle_{i,j\in[n]}$.&#10;In short, LLL needs only the Gram matrix $W^T \cdot W$ corresponding to its reduced-so-far lattice basis (not $W$ itself).&#10;After performing the operation, it can easily compute the Gram matrix of the next basis $W'$,&#10;and update $U$ to reflect the linear-transformation-so-far from $B$ to $W'$.&#10;&#10;\end{document}&#10;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$\bfv(x)$&#10;&#10;\end{document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$\bfv(x) \cdot x \bmod (x^n-1)$&#10;&#10;\end{document}&#10;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$\bfv(x) \cdot x^2 \bmod (x^n-1)$&#10;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$\bfv(x) \cdot x^3 \bmod (x^n-1)$&#10;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$\bfv(x) \cdot x^4 \bmod (x^n-1)$&#10;&#10;\end{document}&#10;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$\bfv(x) \cdot x^5 \bmod (x^n-1)$&#10;&#10;\end{document}&#10;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&#10;$\bfv(x) \cdot x^{n-1} \bmod (x^n-1)$&#10;&#10;\end{document}&#10;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6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2532</Words>
  <Application>Microsoft Office PowerPoint</Application>
  <PresentationFormat>On-screen Show (4:3)</PresentationFormat>
  <Paragraphs>356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GungsuhChe</vt:lpstr>
      <vt:lpstr>ＭＳ Ｐゴシック</vt:lpstr>
      <vt:lpstr>Arial</vt:lpstr>
      <vt:lpstr>Calibri</vt:lpstr>
      <vt:lpstr>Cambria Math</vt:lpstr>
      <vt:lpstr>cmsy10</vt:lpstr>
      <vt:lpstr>Times New Roman</vt:lpstr>
      <vt:lpstr>Office Theme</vt:lpstr>
      <vt:lpstr>Fearful Symmetry: Can We Solve Ideal Lattice Problems Efficiently?</vt:lpstr>
      <vt:lpstr>PowerPoint Presentation</vt:lpstr>
      <vt:lpstr>Gentry-Szydlo Algorithm</vt:lpstr>
      <vt:lpstr>Gentry-Szydlo Algorithm</vt:lpstr>
      <vt:lpstr>Overview</vt:lpstr>
      <vt:lpstr>Early version of NTRUSign</vt:lpstr>
      <vt:lpstr>How to Attack it?</vt:lpstr>
      <vt:lpstr>Adventures in Cryptanalysis: A Standard Lattice Attack</vt:lpstr>
      <vt:lpstr>Lattices</vt:lpstr>
      <vt:lpstr>Lattices</vt:lpstr>
      <vt:lpstr>Lattices</vt:lpstr>
      <vt:lpstr>Lattices</vt:lpstr>
      <vt:lpstr>Lattices</vt:lpstr>
      <vt:lpstr>Lattices</vt:lpstr>
      <vt:lpstr>Lattices</vt:lpstr>
      <vt:lpstr>Hard Problems on Lattices</vt:lpstr>
      <vt:lpstr>Hard Problems on Lattices</vt:lpstr>
      <vt:lpstr>Hard Problems on Lattices</vt:lpstr>
      <vt:lpstr>Hard Problems on Lattices</vt:lpstr>
      <vt:lpstr>Hard Problems on Lattices</vt:lpstr>
      <vt:lpstr>Hard Problems on Lattices</vt:lpstr>
      <vt:lpstr>Canonical Bad Basis:  Hermite Normal Form</vt:lpstr>
      <vt:lpstr>Lattice Reduction Algorithms</vt:lpstr>
      <vt:lpstr>Back to Our Cryptanalysis…</vt:lpstr>
      <vt:lpstr>Lattice of Multiples of v(x)</vt:lpstr>
      <vt:lpstr>Ideal Lattices</vt:lpstr>
      <vt:lpstr>Circulant Lattices and Polynomials</vt:lpstr>
      <vt:lpstr>Why Lattice Reduction Fails Here</vt:lpstr>
      <vt:lpstr>Adventures in Cryptanalysis: An Algebraic Failure</vt:lpstr>
      <vt:lpstr>Why Can’t We Take the GCD?</vt:lpstr>
      <vt:lpstr>Adventures in Cryptanalysis: Let’s get to the successes…</vt:lpstr>
      <vt:lpstr>Gentry-Szydlo Attack</vt:lpstr>
      <vt:lpstr>What is this thing "v"∙"v"  ̅? </vt:lpstr>
      <vt:lpstr>"v"∙"v"  ̅ : A Geometric Goldmine</vt:lpstr>
      <vt:lpstr>"v"∙"v"  ̅ : Important Algebraically Too</vt:lpstr>
      <vt:lpstr>Averaging Attack</vt:lpstr>
      <vt:lpstr>Averaging Attack</vt:lpstr>
      <vt:lpstr>Finally, the “Gentry-Szydlo Algorithm”</vt:lpstr>
      <vt:lpstr>Overview of the GS Algorithm</vt:lpstr>
      <vt:lpstr>GS Overview: Issue 1</vt:lpstr>
      <vt:lpstr>GS Overview: Issue 2</vt:lpstr>
      <vt:lpstr>Polynomial Chains (Sketch)</vt:lpstr>
      <vt:lpstr>Conceptual Relationship with “Coppersmith’s Method”</vt:lpstr>
      <vt:lpstr>Implicit Lattice Reduction</vt:lpstr>
      <vt:lpstr>A Possible Simplication of GS?</vt:lpstr>
      <vt:lpstr>Can We Avoid Polynomial Chains?</vt:lpstr>
      <vt:lpstr>Can We Avoid Polynomial Chains?</vt:lpstr>
      <vt:lpstr>Can We Avoid Polynomial Chains?</vt:lpstr>
      <vt:lpstr>GS Makes  Principal Ideal Lattices Weak</vt:lpstr>
      <vt:lpstr>Dimension-Halving in Principal Ideal Lattices</vt:lpstr>
      <vt:lpstr>Dimension-Halving in Principal Ideal Lattices</vt:lpstr>
      <vt:lpstr>Thanks!  Questions?</vt:lpstr>
      <vt:lpstr>Averaging Attack</vt:lpstr>
      <vt:lpstr>Ideal Lattices</vt:lpstr>
      <vt:lpstr>Ideal Lattices</vt:lpstr>
      <vt:lpstr>Ideal Lattice</vt:lpstr>
      <vt:lpstr>Principal Ideal Generator Problem</vt:lpstr>
      <vt:lpstr>Ideals in Polynomial Rings</vt:lpstr>
      <vt:lpstr>Ideals Are Like Integers</vt:lpstr>
      <vt:lpstr>Ideals Are Like Integers</vt:lpstr>
      <vt:lpstr>Dimension-Halving Attack on Circulant Bases</vt:lpstr>
      <vt:lpstr>Dimension-Halving Attack on Circulant Bases</vt:lpstr>
      <vt:lpstr>PowerPoint Presentation</vt:lpstr>
      <vt:lpstr>More Algebra</vt:lpstr>
      <vt:lpstr>Why lattices are cool for crypto/ Context</vt:lpstr>
      <vt:lpstr>Dimension-Halving for Principal Ideal Lattices</vt:lpstr>
      <vt:lpstr>Dimension-Halving for Principal Ideal Lattices</vt:lpstr>
      <vt:lpstr>Before Step 3: An Geometric Interlude (Implicit Lattice Reduction)</vt:lpstr>
      <vt:lpstr>PowerPoint Presentation</vt:lpstr>
      <vt:lpstr>Implicit Lattice Reduction</vt:lpstr>
      <vt:lpstr>Implicit Lattice Reduction</vt:lpstr>
      <vt:lpstr>Before Step 3: An Algebraic Interlude</vt:lpstr>
    </vt:vector>
  </TitlesOfParts>
  <Company>Royal Holloway University of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Gentry</dc:creator>
  <cp:lastModifiedBy>Craig</cp:lastModifiedBy>
  <cp:revision>337</cp:revision>
  <dcterms:created xsi:type="dcterms:W3CDTF">2010-08-12T16:04:33Z</dcterms:created>
  <dcterms:modified xsi:type="dcterms:W3CDTF">2013-08-12T15:36:34Z</dcterms:modified>
</cp:coreProperties>
</file>