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notesSlides/notesSlide11.xml" ContentType="application/vnd.openxmlformats-officedocument.presentationml.notesSlide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notesSlides/notesSlide12.xml" ContentType="application/vnd.openxmlformats-officedocument.presentationml.notesSlide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notesSlides/notesSlide13.xml" ContentType="application/vnd.openxmlformats-officedocument.presentationml.notesSlide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notesSlides/notesSlide14.xml" ContentType="application/vnd.openxmlformats-officedocument.presentationml.notesSlide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notesSlides/notesSlide15.xml" ContentType="application/vnd.openxmlformats-officedocument.presentationml.notesSlide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notesSlides/notesSlide16.xml" ContentType="application/vnd.openxmlformats-officedocument.presentationml.notesSlide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notesSlides/notesSlide17.xml" ContentType="application/vnd.openxmlformats-officedocument.presentationml.notesSlide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notesSlides/notesSlide18.xml" ContentType="application/vnd.openxmlformats-officedocument.presentationml.notesSlide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notesSlides/notesSlide19.xml" ContentType="application/vnd.openxmlformats-officedocument.presentationml.notesSlide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notesSlides/notesSlide20.xml" ContentType="application/vnd.openxmlformats-officedocument.presentationml.notesSlide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notesSlides/notesSlide21.xml" ContentType="application/vnd.openxmlformats-officedocument.presentationml.notesSlide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notesSlides/notesSlide22.xml" ContentType="application/vnd.openxmlformats-officedocument.presentationml.notesSlide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notesSlides/notesSlide23.xml" ContentType="application/vnd.openxmlformats-officedocument.presentationml.notesSlide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notesSlides/notesSlide24.xml" ContentType="application/vnd.openxmlformats-officedocument.presentationml.notesSlide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notesSlides/notesSlide25.xml" ContentType="application/vnd.openxmlformats-officedocument.presentationml.notesSlide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73" r:id="rId3"/>
    <p:sldId id="262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4" r:id="rId15"/>
    <p:sldId id="275" r:id="rId16"/>
    <p:sldId id="276" r:id="rId17"/>
    <p:sldId id="277" r:id="rId18"/>
    <p:sldId id="278" r:id="rId19"/>
    <p:sldId id="279" r:id="rId20"/>
    <p:sldId id="301" r:id="rId21"/>
    <p:sldId id="299" r:id="rId22"/>
    <p:sldId id="300" r:id="rId23"/>
    <p:sldId id="282" r:id="rId24"/>
    <p:sldId id="283" r:id="rId25"/>
    <p:sldId id="284" r:id="rId26"/>
    <p:sldId id="285" r:id="rId27"/>
    <p:sldId id="304" r:id="rId28"/>
    <p:sldId id="305" r:id="rId29"/>
    <p:sldId id="306" r:id="rId30"/>
    <p:sldId id="286" r:id="rId31"/>
    <p:sldId id="302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307" r:id="rId43"/>
    <p:sldId id="298" r:id="rId44"/>
    <p:sldId id="308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110" d="100"/>
          <a:sy n="110" d="100"/>
        </p:scale>
        <p:origin x="-9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34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81DAA-40AB-4F4E-8C4F-4A706EAAA92E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60DF9-9EBA-4DB5-832F-140E806C3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22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D6669D-DAC3-49C8-81A5-6A565C37732F}" type="slidenum">
              <a:rPr lang="en-US"/>
              <a:pPr/>
              <a:t>3</a:t>
            </a:fld>
            <a:endParaRPr lang="en-US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4C135E-5C4B-4B73-9748-99BDBDD71105}" type="slidenum">
              <a:rPr lang="en-US"/>
              <a:pPr/>
              <a:t>12</a:t>
            </a:fld>
            <a:endParaRPr lang="en-US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C82701-15DA-4468-8609-DD4D176A9D41}" type="slidenum">
              <a:rPr lang="en-US"/>
              <a:pPr/>
              <a:t>23</a:t>
            </a:fld>
            <a:endParaRPr lang="en-US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EA33A8-C248-4632-AC46-37CB74ADE592}" type="slidenum">
              <a:rPr lang="en-US"/>
              <a:pPr/>
              <a:t>24</a:t>
            </a:fld>
            <a:endParaRPr lang="en-US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9EC22E1-3812-42A5-8D84-0A4E5A9B3A94}" type="slidenum">
              <a:rPr lang="en-US"/>
              <a:pPr/>
              <a:t>25</a:t>
            </a:fld>
            <a:endParaRPr lang="en-US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8A32930-67FE-4C05-980E-F092D0CE750F}" type="slidenum">
              <a:rPr lang="en-US"/>
              <a:pPr/>
              <a:t>26</a:t>
            </a:fld>
            <a:endParaRPr lang="en-US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/>
            <a:fld id="{D74D4D10-8C11-49CA-B110-790825766A80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27</a:t>
            </a:fld>
            <a:endParaRPr lang="en-US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960" y="4342535"/>
            <a:ext cx="5486680" cy="40322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/>
            <a:fld id="{6BFB84DD-97BE-4B94-8BBC-9B11583FD87A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28</a:t>
            </a:fld>
            <a:endParaRPr lang="en-US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1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960" y="4342535"/>
            <a:ext cx="5486680" cy="40322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/>
            <a:fld id="{8EB3C9F9-1783-41A0-83DD-8A5359DB3E1B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29</a:t>
            </a:fld>
            <a:endParaRPr lang="en-US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960" y="4342535"/>
            <a:ext cx="5486680" cy="40322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A3B74C2-7D51-48BD-AA47-7049C5E11728}" type="slidenum">
              <a:rPr lang="en-US"/>
              <a:pPr/>
              <a:t>30</a:t>
            </a:fld>
            <a:endParaRPr lang="en-US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D79444-CE57-43A1-B59C-2EF88A3351D1}" type="slidenum">
              <a:rPr lang="en-US"/>
              <a:pPr/>
              <a:t>32</a:t>
            </a:fld>
            <a:endParaRPr lang="en-US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D6669D-DAC3-49C8-81A5-6A565C37732F}" type="slidenum">
              <a:rPr lang="en-US"/>
              <a:pPr/>
              <a:t>4</a:t>
            </a:fld>
            <a:endParaRPr lang="en-US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3132C5-9999-4481-9C89-2B059603748E}" type="slidenum">
              <a:rPr lang="en-US"/>
              <a:pPr/>
              <a:t>33</a:t>
            </a:fld>
            <a:endParaRPr lang="en-US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93FC9F4-BD27-479C-8182-424A6EF53AE7}" type="slidenum">
              <a:rPr lang="en-US"/>
              <a:pPr/>
              <a:t>34</a:t>
            </a:fld>
            <a:endParaRPr lang="en-US"/>
          </a:p>
        </p:txBody>
      </p:sp>
      <p:sp>
        <p:nvSpPr>
          <p:cNvPr id="563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747B60-DA45-4C8F-84D2-9471B506257B}" type="slidenum">
              <a:rPr lang="en-US"/>
              <a:pPr/>
              <a:t>35</a:t>
            </a:fld>
            <a:endParaRPr lang="en-US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4CC0189-FC61-4172-B1C8-1D0C27D5E8BB}" type="slidenum">
              <a:rPr lang="en-US"/>
              <a:pPr/>
              <a:t>36</a:t>
            </a:fld>
            <a:endParaRPr lang="en-US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D78C2B-1189-4A9F-A185-8570A93F4708}" type="slidenum">
              <a:rPr lang="en-US"/>
              <a:pPr/>
              <a:t>39</a:t>
            </a:fld>
            <a:endParaRPr lang="en-US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632F01-3C0F-4BD3-87D2-8150FCBE6DA0}" type="slidenum">
              <a:rPr lang="en-US"/>
              <a:pPr/>
              <a:t>40</a:t>
            </a:fld>
            <a:endParaRPr lang="en-US"/>
          </a:p>
        </p:txBody>
      </p:sp>
      <p:sp>
        <p:nvSpPr>
          <p:cNvPr id="645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960" y="4342535"/>
            <a:ext cx="5486680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623AA8-3204-443D-81FD-0E25D6702C2D}" type="slidenum">
              <a:rPr lang="en-US"/>
              <a:pPr/>
              <a:t>5</a:t>
            </a:fld>
            <a:endParaRPr lang="en-US"/>
          </a:p>
        </p:txBody>
      </p:sp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7B3A2F-EA38-4F84-98DA-407EFEE648F8}" type="slidenum">
              <a:rPr lang="en-US"/>
              <a:pPr/>
              <a:t>6</a:t>
            </a:fld>
            <a:endParaRPr lang="en-US"/>
          </a:p>
        </p:txBody>
      </p:sp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550E917-364D-4A8B-ABCA-A90B05357D98}" type="slidenum">
              <a:rPr lang="en-US"/>
              <a:pPr/>
              <a:t>7</a:t>
            </a:fld>
            <a:endParaRPr lang="en-US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00DB849-9713-44AA-9855-A90B23012E17}" type="slidenum">
              <a:rPr lang="en-US"/>
              <a:pPr/>
              <a:t>8</a:t>
            </a:fld>
            <a:endParaRPr lang="en-US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D6669D-DAC3-49C8-81A5-6A565C37732F}" type="slidenum">
              <a:rPr lang="en-US"/>
              <a:pPr/>
              <a:t>9</a:t>
            </a:fld>
            <a:endParaRPr lang="en-US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CA553A1-F07C-48FE-844C-179AC01EB2CD}" type="slidenum">
              <a:rPr lang="en-US"/>
              <a:pPr/>
              <a:t>10</a:t>
            </a:fld>
            <a:endParaRPr lang="en-US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6AF593-EDB4-413E-96BE-4065D671E338}" type="slidenum">
              <a:rPr lang="en-US"/>
              <a:pPr/>
              <a:t>11</a:t>
            </a:fld>
            <a:endParaRPr lang="en-US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5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2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78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7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77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32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1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86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1F74B7-9146-41C6-A780-8CA3B9D1FD38}" type="datetimeFigureOut">
              <a:rPr lang="en-US" smtClean="0"/>
              <a:t>08-Aug-13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35896" y="6453335"/>
            <a:ext cx="658416" cy="365125"/>
          </a:xfrm>
          <a:prstGeom prst="rect">
            <a:avLst/>
          </a:prstGeom>
        </p:spPr>
        <p:txBody>
          <a:bodyPr/>
          <a:lstStyle/>
          <a:p>
            <a:fld id="{6A0300C7-4383-4F58-ADD2-084DB8DE8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7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4310608" y="6492875"/>
            <a:ext cx="112548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6DE5D84F-FD72-4F16-B990-B0AA3217526A}" type="slidenum">
              <a:rPr lang="en-US" sz="12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‹#›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99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slideLayout" Target="../slideLayouts/slideLayout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68.xml"/><Relationship Id="rId18" Type="http://schemas.openxmlformats.org/officeDocument/2006/relationships/tags" Target="../tags/tag73.xml"/><Relationship Id="rId26" Type="http://schemas.openxmlformats.org/officeDocument/2006/relationships/tags" Target="../tags/tag81.xml"/><Relationship Id="rId39" Type="http://schemas.openxmlformats.org/officeDocument/2006/relationships/tags" Target="../tags/tag94.xml"/><Relationship Id="rId3" Type="http://schemas.openxmlformats.org/officeDocument/2006/relationships/tags" Target="../tags/tag58.xml"/><Relationship Id="rId21" Type="http://schemas.openxmlformats.org/officeDocument/2006/relationships/tags" Target="../tags/tag76.xml"/><Relationship Id="rId34" Type="http://schemas.openxmlformats.org/officeDocument/2006/relationships/tags" Target="../tags/tag89.xml"/><Relationship Id="rId42" Type="http://schemas.openxmlformats.org/officeDocument/2006/relationships/tags" Target="../tags/tag97.xml"/><Relationship Id="rId47" Type="http://schemas.openxmlformats.org/officeDocument/2006/relationships/tags" Target="../tags/tag102.xml"/><Relationship Id="rId50" Type="http://schemas.openxmlformats.org/officeDocument/2006/relationships/tags" Target="../tags/tag105.xml"/><Relationship Id="rId7" Type="http://schemas.openxmlformats.org/officeDocument/2006/relationships/tags" Target="../tags/tag62.xml"/><Relationship Id="rId12" Type="http://schemas.openxmlformats.org/officeDocument/2006/relationships/tags" Target="../tags/tag67.xml"/><Relationship Id="rId17" Type="http://schemas.openxmlformats.org/officeDocument/2006/relationships/tags" Target="../tags/tag72.xml"/><Relationship Id="rId25" Type="http://schemas.openxmlformats.org/officeDocument/2006/relationships/tags" Target="../tags/tag80.xml"/><Relationship Id="rId33" Type="http://schemas.openxmlformats.org/officeDocument/2006/relationships/tags" Target="../tags/tag88.xml"/><Relationship Id="rId38" Type="http://schemas.openxmlformats.org/officeDocument/2006/relationships/tags" Target="../tags/tag93.xml"/><Relationship Id="rId46" Type="http://schemas.openxmlformats.org/officeDocument/2006/relationships/tags" Target="../tags/tag101.xml"/><Relationship Id="rId2" Type="http://schemas.openxmlformats.org/officeDocument/2006/relationships/tags" Target="../tags/tag57.xml"/><Relationship Id="rId16" Type="http://schemas.openxmlformats.org/officeDocument/2006/relationships/tags" Target="../tags/tag71.xml"/><Relationship Id="rId20" Type="http://schemas.openxmlformats.org/officeDocument/2006/relationships/tags" Target="../tags/tag75.xml"/><Relationship Id="rId29" Type="http://schemas.openxmlformats.org/officeDocument/2006/relationships/tags" Target="../tags/tag84.xml"/><Relationship Id="rId41" Type="http://schemas.openxmlformats.org/officeDocument/2006/relationships/tags" Target="../tags/tag96.xml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11" Type="http://schemas.openxmlformats.org/officeDocument/2006/relationships/tags" Target="../tags/tag66.xml"/><Relationship Id="rId24" Type="http://schemas.openxmlformats.org/officeDocument/2006/relationships/tags" Target="../tags/tag79.xml"/><Relationship Id="rId32" Type="http://schemas.openxmlformats.org/officeDocument/2006/relationships/tags" Target="../tags/tag87.xml"/><Relationship Id="rId37" Type="http://schemas.openxmlformats.org/officeDocument/2006/relationships/tags" Target="../tags/tag92.xml"/><Relationship Id="rId40" Type="http://schemas.openxmlformats.org/officeDocument/2006/relationships/tags" Target="../tags/tag95.xml"/><Relationship Id="rId45" Type="http://schemas.openxmlformats.org/officeDocument/2006/relationships/tags" Target="../tags/tag100.xml"/><Relationship Id="rId53" Type="http://schemas.openxmlformats.org/officeDocument/2006/relationships/slideLayout" Target="../slideLayouts/slideLayout6.xml"/><Relationship Id="rId5" Type="http://schemas.openxmlformats.org/officeDocument/2006/relationships/tags" Target="../tags/tag60.xml"/><Relationship Id="rId15" Type="http://schemas.openxmlformats.org/officeDocument/2006/relationships/tags" Target="../tags/tag70.xml"/><Relationship Id="rId23" Type="http://schemas.openxmlformats.org/officeDocument/2006/relationships/tags" Target="../tags/tag78.xml"/><Relationship Id="rId28" Type="http://schemas.openxmlformats.org/officeDocument/2006/relationships/tags" Target="../tags/tag83.xml"/><Relationship Id="rId36" Type="http://schemas.openxmlformats.org/officeDocument/2006/relationships/tags" Target="../tags/tag91.xml"/><Relationship Id="rId49" Type="http://schemas.openxmlformats.org/officeDocument/2006/relationships/tags" Target="../tags/tag104.xml"/><Relationship Id="rId10" Type="http://schemas.openxmlformats.org/officeDocument/2006/relationships/tags" Target="../tags/tag65.xml"/><Relationship Id="rId19" Type="http://schemas.openxmlformats.org/officeDocument/2006/relationships/tags" Target="../tags/tag74.xml"/><Relationship Id="rId31" Type="http://schemas.openxmlformats.org/officeDocument/2006/relationships/tags" Target="../tags/tag86.xml"/><Relationship Id="rId44" Type="http://schemas.openxmlformats.org/officeDocument/2006/relationships/tags" Target="../tags/tag99.xml"/><Relationship Id="rId52" Type="http://schemas.openxmlformats.org/officeDocument/2006/relationships/tags" Target="../tags/tag107.xml"/><Relationship Id="rId4" Type="http://schemas.openxmlformats.org/officeDocument/2006/relationships/tags" Target="../tags/tag59.xml"/><Relationship Id="rId9" Type="http://schemas.openxmlformats.org/officeDocument/2006/relationships/tags" Target="../tags/tag64.xml"/><Relationship Id="rId14" Type="http://schemas.openxmlformats.org/officeDocument/2006/relationships/tags" Target="../tags/tag69.xml"/><Relationship Id="rId22" Type="http://schemas.openxmlformats.org/officeDocument/2006/relationships/tags" Target="../tags/tag77.xml"/><Relationship Id="rId27" Type="http://schemas.openxmlformats.org/officeDocument/2006/relationships/tags" Target="../tags/tag82.xml"/><Relationship Id="rId30" Type="http://schemas.openxmlformats.org/officeDocument/2006/relationships/tags" Target="../tags/tag85.xml"/><Relationship Id="rId35" Type="http://schemas.openxmlformats.org/officeDocument/2006/relationships/tags" Target="../tags/tag90.xml"/><Relationship Id="rId43" Type="http://schemas.openxmlformats.org/officeDocument/2006/relationships/tags" Target="../tags/tag98.xml"/><Relationship Id="rId48" Type="http://schemas.openxmlformats.org/officeDocument/2006/relationships/tags" Target="../tags/tag103.xml"/><Relationship Id="rId8" Type="http://schemas.openxmlformats.org/officeDocument/2006/relationships/tags" Target="../tags/tag63.xml"/><Relationship Id="rId51" Type="http://schemas.openxmlformats.org/officeDocument/2006/relationships/tags" Target="../tags/tag10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image" Target="../media/image1.jpg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5" Type="http://schemas.openxmlformats.org/officeDocument/2006/relationships/tags" Target="../tags/tag116.xml"/><Relationship Id="rId4" Type="http://schemas.openxmlformats.org/officeDocument/2006/relationships/tags" Target="../tags/tag115.xml"/><Relationship Id="rId9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tags" Target="../tags/tag132.xml"/><Relationship Id="rId18" Type="http://schemas.openxmlformats.org/officeDocument/2006/relationships/tags" Target="../tags/tag137.xml"/><Relationship Id="rId26" Type="http://schemas.openxmlformats.org/officeDocument/2006/relationships/tags" Target="../tags/tag145.xml"/><Relationship Id="rId39" Type="http://schemas.openxmlformats.org/officeDocument/2006/relationships/tags" Target="../tags/tag158.xml"/><Relationship Id="rId21" Type="http://schemas.openxmlformats.org/officeDocument/2006/relationships/tags" Target="../tags/tag140.xml"/><Relationship Id="rId34" Type="http://schemas.openxmlformats.org/officeDocument/2006/relationships/tags" Target="../tags/tag153.xml"/><Relationship Id="rId42" Type="http://schemas.openxmlformats.org/officeDocument/2006/relationships/tags" Target="../tags/tag161.xml"/><Relationship Id="rId47" Type="http://schemas.openxmlformats.org/officeDocument/2006/relationships/tags" Target="../tags/tag166.xml"/><Relationship Id="rId50" Type="http://schemas.openxmlformats.org/officeDocument/2006/relationships/tags" Target="../tags/tag169.xml"/><Relationship Id="rId55" Type="http://schemas.openxmlformats.org/officeDocument/2006/relationships/tags" Target="../tags/tag174.xml"/><Relationship Id="rId63" Type="http://schemas.openxmlformats.org/officeDocument/2006/relationships/tags" Target="../tags/tag182.xml"/><Relationship Id="rId7" Type="http://schemas.openxmlformats.org/officeDocument/2006/relationships/tags" Target="../tags/tag126.xml"/><Relationship Id="rId2" Type="http://schemas.openxmlformats.org/officeDocument/2006/relationships/tags" Target="../tags/tag121.xml"/><Relationship Id="rId16" Type="http://schemas.openxmlformats.org/officeDocument/2006/relationships/tags" Target="../tags/tag135.xml"/><Relationship Id="rId29" Type="http://schemas.openxmlformats.org/officeDocument/2006/relationships/tags" Target="../tags/tag148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11" Type="http://schemas.openxmlformats.org/officeDocument/2006/relationships/tags" Target="../tags/tag130.xml"/><Relationship Id="rId24" Type="http://schemas.openxmlformats.org/officeDocument/2006/relationships/tags" Target="../tags/tag143.xml"/><Relationship Id="rId32" Type="http://schemas.openxmlformats.org/officeDocument/2006/relationships/tags" Target="../tags/tag151.xml"/><Relationship Id="rId37" Type="http://schemas.openxmlformats.org/officeDocument/2006/relationships/tags" Target="../tags/tag156.xml"/><Relationship Id="rId40" Type="http://schemas.openxmlformats.org/officeDocument/2006/relationships/tags" Target="../tags/tag159.xml"/><Relationship Id="rId45" Type="http://schemas.openxmlformats.org/officeDocument/2006/relationships/tags" Target="../tags/tag164.xml"/><Relationship Id="rId53" Type="http://schemas.openxmlformats.org/officeDocument/2006/relationships/tags" Target="../tags/tag172.xml"/><Relationship Id="rId58" Type="http://schemas.openxmlformats.org/officeDocument/2006/relationships/tags" Target="../tags/tag177.xml"/><Relationship Id="rId66" Type="http://schemas.openxmlformats.org/officeDocument/2006/relationships/tags" Target="../tags/tag185.xml"/><Relationship Id="rId5" Type="http://schemas.openxmlformats.org/officeDocument/2006/relationships/tags" Target="../tags/tag124.xml"/><Relationship Id="rId15" Type="http://schemas.openxmlformats.org/officeDocument/2006/relationships/tags" Target="../tags/tag134.xml"/><Relationship Id="rId23" Type="http://schemas.openxmlformats.org/officeDocument/2006/relationships/tags" Target="../tags/tag142.xml"/><Relationship Id="rId28" Type="http://schemas.openxmlformats.org/officeDocument/2006/relationships/tags" Target="../tags/tag147.xml"/><Relationship Id="rId36" Type="http://schemas.openxmlformats.org/officeDocument/2006/relationships/tags" Target="../tags/tag155.xml"/><Relationship Id="rId49" Type="http://schemas.openxmlformats.org/officeDocument/2006/relationships/tags" Target="../tags/tag168.xml"/><Relationship Id="rId57" Type="http://schemas.openxmlformats.org/officeDocument/2006/relationships/tags" Target="../tags/tag176.xml"/><Relationship Id="rId61" Type="http://schemas.openxmlformats.org/officeDocument/2006/relationships/tags" Target="../tags/tag180.xml"/><Relationship Id="rId10" Type="http://schemas.openxmlformats.org/officeDocument/2006/relationships/tags" Target="../tags/tag129.xml"/><Relationship Id="rId19" Type="http://schemas.openxmlformats.org/officeDocument/2006/relationships/tags" Target="../tags/tag138.xml"/><Relationship Id="rId31" Type="http://schemas.openxmlformats.org/officeDocument/2006/relationships/tags" Target="../tags/tag150.xml"/><Relationship Id="rId44" Type="http://schemas.openxmlformats.org/officeDocument/2006/relationships/tags" Target="../tags/tag163.xml"/><Relationship Id="rId52" Type="http://schemas.openxmlformats.org/officeDocument/2006/relationships/tags" Target="../tags/tag171.xml"/><Relationship Id="rId60" Type="http://schemas.openxmlformats.org/officeDocument/2006/relationships/tags" Target="../tags/tag179.xml"/><Relationship Id="rId65" Type="http://schemas.openxmlformats.org/officeDocument/2006/relationships/tags" Target="../tags/tag184.xml"/><Relationship Id="rId4" Type="http://schemas.openxmlformats.org/officeDocument/2006/relationships/tags" Target="../tags/tag123.xml"/><Relationship Id="rId9" Type="http://schemas.openxmlformats.org/officeDocument/2006/relationships/tags" Target="../tags/tag128.xml"/><Relationship Id="rId14" Type="http://schemas.openxmlformats.org/officeDocument/2006/relationships/tags" Target="../tags/tag133.xml"/><Relationship Id="rId22" Type="http://schemas.openxmlformats.org/officeDocument/2006/relationships/tags" Target="../tags/tag141.xml"/><Relationship Id="rId27" Type="http://schemas.openxmlformats.org/officeDocument/2006/relationships/tags" Target="../tags/tag146.xml"/><Relationship Id="rId30" Type="http://schemas.openxmlformats.org/officeDocument/2006/relationships/tags" Target="../tags/tag149.xml"/><Relationship Id="rId35" Type="http://schemas.openxmlformats.org/officeDocument/2006/relationships/tags" Target="../tags/tag154.xml"/><Relationship Id="rId43" Type="http://schemas.openxmlformats.org/officeDocument/2006/relationships/tags" Target="../tags/tag162.xml"/><Relationship Id="rId48" Type="http://schemas.openxmlformats.org/officeDocument/2006/relationships/tags" Target="../tags/tag167.xml"/><Relationship Id="rId56" Type="http://schemas.openxmlformats.org/officeDocument/2006/relationships/tags" Target="../tags/tag175.xml"/><Relationship Id="rId64" Type="http://schemas.openxmlformats.org/officeDocument/2006/relationships/tags" Target="../tags/tag183.xml"/><Relationship Id="rId8" Type="http://schemas.openxmlformats.org/officeDocument/2006/relationships/tags" Target="../tags/tag127.xml"/><Relationship Id="rId51" Type="http://schemas.openxmlformats.org/officeDocument/2006/relationships/tags" Target="../tags/tag170.xml"/><Relationship Id="rId3" Type="http://schemas.openxmlformats.org/officeDocument/2006/relationships/tags" Target="../tags/tag122.xml"/><Relationship Id="rId12" Type="http://schemas.openxmlformats.org/officeDocument/2006/relationships/tags" Target="../tags/tag131.xml"/><Relationship Id="rId17" Type="http://schemas.openxmlformats.org/officeDocument/2006/relationships/tags" Target="../tags/tag136.xml"/><Relationship Id="rId25" Type="http://schemas.openxmlformats.org/officeDocument/2006/relationships/tags" Target="../tags/tag144.xml"/><Relationship Id="rId33" Type="http://schemas.openxmlformats.org/officeDocument/2006/relationships/tags" Target="../tags/tag152.xml"/><Relationship Id="rId38" Type="http://schemas.openxmlformats.org/officeDocument/2006/relationships/tags" Target="../tags/tag157.xml"/><Relationship Id="rId46" Type="http://schemas.openxmlformats.org/officeDocument/2006/relationships/tags" Target="../tags/tag165.xml"/><Relationship Id="rId59" Type="http://schemas.openxmlformats.org/officeDocument/2006/relationships/tags" Target="../tags/tag178.xml"/><Relationship Id="rId67" Type="http://schemas.openxmlformats.org/officeDocument/2006/relationships/slideLayout" Target="../slideLayouts/slideLayout6.xml"/><Relationship Id="rId20" Type="http://schemas.openxmlformats.org/officeDocument/2006/relationships/tags" Target="../tags/tag139.xml"/><Relationship Id="rId41" Type="http://schemas.openxmlformats.org/officeDocument/2006/relationships/tags" Target="../tags/tag160.xml"/><Relationship Id="rId54" Type="http://schemas.openxmlformats.org/officeDocument/2006/relationships/tags" Target="../tags/tag173.xml"/><Relationship Id="rId62" Type="http://schemas.openxmlformats.org/officeDocument/2006/relationships/tags" Target="../tags/tag181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198.xml"/><Relationship Id="rId18" Type="http://schemas.openxmlformats.org/officeDocument/2006/relationships/tags" Target="../tags/tag203.xml"/><Relationship Id="rId26" Type="http://schemas.openxmlformats.org/officeDocument/2006/relationships/tags" Target="../tags/tag211.xml"/><Relationship Id="rId39" Type="http://schemas.openxmlformats.org/officeDocument/2006/relationships/tags" Target="../tags/tag224.xml"/><Relationship Id="rId21" Type="http://schemas.openxmlformats.org/officeDocument/2006/relationships/tags" Target="../tags/tag206.xml"/><Relationship Id="rId34" Type="http://schemas.openxmlformats.org/officeDocument/2006/relationships/tags" Target="../tags/tag219.xml"/><Relationship Id="rId42" Type="http://schemas.openxmlformats.org/officeDocument/2006/relationships/tags" Target="../tags/tag227.xml"/><Relationship Id="rId47" Type="http://schemas.openxmlformats.org/officeDocument/2006/relationships/tags" Target="../tags/tag232.xml"/><Relationship Id="rId50" Type="http://schemas.openxmlformats.org/officeDocument/2006/relationships/tags" Target="../tags/tag235.xml"/><Relationship Id="rId55" Type="http://schemas.openxmlformats.org/officeDocument/2006/relationships/tags" Target="../tags/tag240.xml"/><Relationship Id="rId63" Type="http://schemas.openxmlformats.org/officeDocument/2006/relationships/tags" Target="../tags/tag248.xml"/><Relationship Id="rId7" Type="http://schemas.openxmlformats.org/officeDocument/2006/relationships/tags" Target="../tags/tag192.xml"/><Relationship Id="rId2" Type="http://schemas.openxmlformats.org/officeDocument/2006/relationships/tags" Target="../tags/tag187.xml"/><Relationship Id="rId16" Type="http://schemas.openxmlformats.org/officeDocument/2006/relationships/tags" Target="../tags/tag201.xml"/><Relationship Id="rId20" Type="http://schemas.openxmlformats.org/officeDocument/2006/relationships/tags" Target="../tags/tag205.xml"/><Relationship Id="rId29" Type="http://schemas.openxmlformats.org/officeDocument/2006/relationships/tags" Target="../tags/tag214.xml"/><Relationship Id="rId41" Type="http://schemas.openxmlformats.org/officeDocument/2006/relationships/tags" Target="../tags/tag226.xml"/><Relationship Id="rId54" Type="http://schemas.openxmlformats.org/officeDocument/2006/relationships/tags" Target="../tags/tag239.xml"/><Relationship Id="rId62" Type="http://schemas.openxmlformats.org/officeDocument/2006/relationships/tags" Target="../tags/tag247.xml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11" Type="http://schemas.openxmlformats.org/officeDocument/2006/relationships/tags" Target="../tags/tag196.xml"/><Relationship Id="rId24" Type="http://schemas.openxmlformats.org/officeDocument/2006/relationships/tags" Target="../tags/tag209.xml"/><Relationship Id="rId32" Type="http://schemas.openxmlformats.org/officeDocument/2006/relationships/tags" Target="../tags/tag217.xml"/><Relationship Id="rId37" Type="http://schemas.openxmlformats.org/officeDocument/2006/relationships/tags" Target="../tags/tag222.xml"/><Relationship Id="rId40" Type="http://schemas.openxmlformats.org/officeDocument/2006/relationships/tags" Target="../tags/tag225.xml"/><Relationship Id="rId45" Type="http://schemas.openxmlformats.org/officeDocument/2006/relationships/tags" Target="../tags/tag230.xml"/><Relationship Id="rId53" Type="http://schemas.openxmlformats.org/officeDocument/2006/relationships/tags" Target="../tags/tag238.xml"/><Relationship Id="rId58" Type="http://schemas.openxmlformats.org/officeDocument/2006/relationships/tags" Target="../tags/tag243.xml"/><Relationship Id="rId5" Type="http://schemas.openxmlformats.org/officeDocument/2006/relationships/tags" Target="../tags/tag190.xml"/><Relationship Id="rId15" Type="http://schemas.openxmlformats.org/officeDocument/2006/relationships/tags" Target="../tags/tag200.xml"/><Relationship Id="rId23" Type="http://schemas.openxmlformats.org/officeDocument/2006/relationships/tags" Target="../tags/tag208.xml"/><Relationship Id="rId28" Type="http://schemas.openxmlformats.org/officeDocument/2006/relationships/tags" Target="../tags/tag213.xml"/><Relationship Id="rId36" Type="http://schemas.openxmlformats.org/officeDocument/2006/relationships/tags" Target="../tags/tag221.xml"/><Relationship Id="rId49" Type="http://schemas.openxmlformats.org/officeDocument/2006/relationships/tags" Target="../tags/tag234.xml"/><Relationship Id="rId57" Type="http://schemas.openxmlformats.org/officeDocument/2006/relationships/tags" Target="../tags/tag242.xml"/><Relationship Id="rId61" Type="http://schemas.openxmlformats.org/officeDocument/2006/relationships/tags" Target="../tags/tag246.xml"/><Relationship Id="rId10" Type="http://schemas.openxmlformats.org/officeDocument/2006/relationships/tags" Target="../tags/tag195.xml"/><Relationship Id="rId19" Type="http://schemas.openxmlformats.org/officeDocument/2006/relationships/tags" Target="../tags/tag204.xml"/><Relationship Id="rId31" Type="http://schemas.openxmlformats.org/officeDocument/2006/relationships/tags" Target="../tags/tag216.xml"/><Relationship Id="rId44" Type="http://schemas.openxmlformats.org/officeDocument/2006/relationships/tags" Target="../tags/tag229.xml"/><Relationship Id="rId52" Type="http://schemas.openxmlformats.org/officeDocument/2006/relationships/tags" Target="../tags/tag237.xml"/><Relationship Id="rId60" Type="http://schemas.openxmlformats.org/officeDocument/2006/relationships/tags" Target="../tags/tag245.xml"/><Relationship Id="rId65" Type="http://schemas.openxmlformats.org/officeDocument/2006/relationships/slideLayout" Target="../slideLayouts/slideLayout6.xml"/><Relationship Id="rId4" Type="http://schemas.openxmlformats.org/officeDocument/2006/relationships/tags" Target="../tags/tag189.xml"/><Relationship Id="rId9" Type="http://schemas.openxmlformats.org/officeDocument/2006/relationships/tags" Target="../tags/tag194.xml"/><Relationship Id="rId14" Type="http://schemas.openxmlformats.org/officeDocument/2006/relationships/tags" Target="../tags/tag199.xml"/><Relationship Id="rId22" Type="http://schemas.openxmlformats.org/officeDocument/2006/relationships/tags" Target="../tags/tag207.xml"/><Relationship Id="rId27" Type="http://schemas.openxmlformats.org/officeDocument/2006/relationships/tags" Target="../tags/tag212.xml"/><Relationship Id="rId30" Type="http://schemas.openxmlformats.org/officeDocument/2006/relationships/tags" Target="../tags/tag215.xml"/><Relationship Id="rId35" Type="http://schemas.openxmlformats.org/officeDocument/2006/relationships/tags" Target="../tags/tag220.xml"/><Relationship Id="rId43" Type="http://schemas.openxmlformats.org/officeDocument/2006/relationships/tags" Target="../tags/tag228.xml"/><Relationship Id="rId48" Type="http://schemas.openxmlformats.org/officeDocument/2006/relationships/tags" Target="../tags/tag233.xml"/><Relationship Id="rId56" Type="http://schemas.openxmlformats.org/officeDocument/2006/relationships/tags" Target="../tags/tag241.xml"/><Relationship Id="rId64" Type="http://schemas.openxmlformats.org/officeDocument/2006/relationships/tags" Target="../tags/tag249.xml"/><Relationship Id="rId8" Type="http://schemas.openxmlformats.org/officeDocument/2006/relationships/tags" Target="../tags/tag193.xml"/><Relationship Id="rId51" Type="http://schemas.openxmlformats.org/officeDocument/2006/relationships/tags" Target="../tags/tag236.xml"/><Relationship Id="rId3" Type="http://schemas.openxmlformats.org/officeDocument/2006/relationships/tags" Target="../tags/tag188.xml"/><Relationship Id="rId12" Type="http://schemas.openxmlformats.org/officeDocument/2006/relationships/tags" Target="../tags/tag197.xml"/><Relationship Id="rId17" Type="http://schemas.openxmlformats.org/officeDocument/2006/relationships/tags" Target="../tags/tag202.xml"/><Relationship Id="rId25" Type="http://schemas.openxmlformats.org/officeDocument/2006/relationships/tags" Target="../tags/tag210.xml"/><Relationship Id="rId33" Type="http://schemas.openxmlformats.org/officeDocument/2006/relationships/tags" Target="../tags/tag218.xml"/><Relationship Id="rId38" Type="http://schemas.openxmlformats.org/officeDocument/2006/relationships/tags" Target="../tags/tag223.xml"/><Relationship Id="rId46" Type="http://schemas.openxmlformats.org/officeDocument/2006/relationships/tags" Target="../tags/tag231.xml"/><Relationship Id="rId59" Type="http://schemas.openxmlformats.org/officeDocument/2006/relationships/tags" Target="../tags/tag24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57.xml"/><Relationship Id="rId3" Type="http://schemas.openxmlformats.org/officeDocument/2006/relationships/tags" Target="../tags/tag252.xml"/><Relationship Id="rId7" Type="http://schemas.openxmlformats.org/officeDocument/2006/relationships/tags" Target="../tags/tag256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tags" Target="../tags/tag255.xml"/><Relationship Id="rId5" Type="http://schemas.openxmlformats.org/officeDocument/2006/relationships/tags" Target="../tags/tag254.xml"/><Relationship Id="rId4" Type="http://schemas.openxmlformats.org/officeDocument/2006/relationships/tags" Target="../tags/tag253.xml"/><Relationship Id="rId9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9.xml"/><Relationship Id="rId1" Type="http://schemas.openxmlformats.org/officeDocument/2006/relationships/tags" Target="../tags/tag258.xml"/><Relationship Id="rId4" Type="http://schemas.openxmlformats.org/officeDocument/2006/relationships/notesSlide" Target="../notesSlides/notesSlide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4" Type="http://schemas.openxmlformats.org/officeDocument/2006/relationships/notesSlide" Target="../notesSlides/notesSlide1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269.xml"/><Relationship Id="rId13" Type="http://schemas.openxmlformats.org/officeDocument/2006/relationships/slideLayout" Target="../slideLayouts/slideLayout6.xml"/><Relationship Id="rId3" Type="http://schemas.openxmlformats.org/officeDocument/2006/relationships/tags" Target="../tags/tag264.xml"/><Relationship Id="rId7" Type="http://schemas.openxmlformats.org/officeDocument/2006/relationships/tags" Target="../tags/tag268.xml"/><Relationship Id="rId12" Type="http://schemas.openxmlformats.org/officeDocument/2006/relationships/tags" Target="../tags/tag273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6" Type="http://schemas.openxmlformats.org/officeDocument/2006/relationships/tags" Target="../tags/tag267.xml"/><Relationship Id="rId11" Type="http://schemas.openxmlformats.org/officeDocument/2006/relationships/tags" Target="../tags/tag272.xml"/><Relationship Id="rId5" Type="http://schemas.openxmlformats.org/officeDocument/2006/relationships/tags" Target="../tags/tag266.xml"/><Relationship Id="rId10" Type="http://schemas.openxmlformats.org/officeDocument/2006/relationships/tags" Target="../tags/tag271.xml"/><Relationship Id="rId4" Type="http://schemas.openxmlformats.org/officeDocument/2006/relationships/tags" Target="../tags/tag265.xml"/><Relationship Id="rId9" Type="http://schemas.openxmlformats.org/officeDocument/2006/relationships/tags" Target="../tags/tag270.xml"/><Relationship Id="rId14" Type="http://schemas.openxmlformats.org/officeDocument/2006/relationships/notesSlide" Target="../notesSlides/notesSlide1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81.xml"/><Relationship Id="rId13" Type="http://schemas.openxmlformats.org/officeDocument/2006/relationships/slideLayout" Target="../slideLayouts/slideLayout6.xml"/><Relationship Id="rId3" Type="http://schemas.openxmlformats.org/officeDocument/2006/relationships/tags" Target="../tags/tag276.xml"/><Relationship Id="rId7" Type="http://schemas.openxmlformats.org/officeDocument/2006/relationships/tags" Target="../tags/tag280.xml"/><Relationship Id="rId12" Type="http://schemas.openxmlformats.org/officeDocument/2006/relationships/tags" Target="../tags/tag285.xml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6" Type="http://schemas.openxmlformats.org/officeDocument/2006/relationships/tags" Target="../tags/tag279.xml"/><Relationship Id="rId11" Type="http://schemas.openxmlformats.org/officeDocument/2006/relationships/tags" Target="../tags/tag284.xml"/><Relationship Id="rId5" Type="http://schemas.openxmlformats.org/officeDocument/2006/relationships/tags" Target="../tags/tag278.xml"/><Relationship Id="rId10" Type="http://schemas.openxmlformats.org/officeDocument/2006/relationships/tags" Target="../tags/tag283.xml"/><Relationship Id="rId4" Type="http://schemas.openxmlformats.org/officeDocument/2006/relationships/tags" Target="../tags/tag277.xml"/><Relationship Id="rId9" Type="http://schemas.openxmlformats.org/officeDocument/2006/relationships/tags" Target="../tags/tag282.xml"/><Relationship Id="rId14" Type="http://schemas.openxmlformats.org/officeDocument/2006/relationships/notesSlide" Target="../notesSlides/notesSlide1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293.xml"/><Relationship Id="rId13" Type="http://schemas.openxmlformats.org/officeDocument/2006/relationships/tags" Target="../tags/tag298.xml"/><Relationship Id="rId18" Type="http://schemas.openxmlformats.org/officeDocument/2006/relationships/tags" Target="../tags/tag303.xml"/><Relationship Id="rId26" Type="http://schemas.openxmlformats.org/officeDocument/2006/relationships/tags" Target="../tags/tag311.xml"/><Relationship Id="rId39" Type="http://schemas.openxmlformats.org/officeDocument/2006/relationships/tags" Target="../tags/tag324.xml"/><Relationship Id="rId3" Type="http://schemas.openxmlformats.org/officeDocument/2006/relationships/tags" Target="../tags/tag288.xml"/><Relationship Id="rId21" Type="http://schemas.openxmlformats.org/officeDocument/2006/relationships/tags" Target="../tags/tag306.xml"/><Relationship Id="rId34" Type="http://schemas.openxmlformats.org/officeDocument/2006/relationships/tags" Target="../tags/tag319.xml"/><Relationship Id="rId7" Type="http://schemas.openxmlformats.org/officeDocument/2006/relationships/tags" Target="../tags/tag292.xml"/><Relationship Id="rId12" Type="http://schemas.openxmlformats.org/officeDocument/2006/relationships/tags" Target="../tags/tag297.xml"/><Relationship Id="rId17" Type="http://schemas.openxmlformats.org/officeDocument/2006/relationships/tags" Target="../tags/tag302.xml"/><Relationship Id="rId25" Type="http://schemas.openxmlformats.org/officeDocument/2006/relationships/tags" Target="../tags/tag310.xml"/><Relationship Id="rId33" Type="http://schemas.openxmlformats.org/officeDocument/2006/relationships/tags" Target="../tags/tag318.xml"/><Relationship Id="rId38" Type="http://schemas.openxmlformats.org/officeDocument/2006/relationships/tags" Target="../tags/tag323.xml"/><Relationship Id="rId2" Type="http://schemas.openxmlformats.org/officeDocument/2006/relationships/tags" Target="../tags/tag287.xml"/><Relationship Id="rId16" Type="http://schemas.openxmlformats.org/officeDocument/2006/relationships/tags" Target="../tags/tag301.xml"/><Relationship Id="rId20" Type="http://schemas.openxmlformats.org/officeDocument/2006/relationships/tags" Target="../tags/tag305.xml"/><Relationship Id="rId29" Type="http://schemas.openxmlformats.org/officeDocument/2006/relationships/tags" Target="../tags/tag314.xml"/><Relationship Id="rId41" Type="http://schemas.openxmlformats.org/officeDocument/2006/relationships/notesSlide" Target="../notesSlides/notesSlide15.xml"/><Relationship Id="rId1" Type="http://schemas.openxmlformats.org/officeDocument/2006/relationships/tags" Target="../tags/tag286.xml"/><Relationship Id="rId6" Type="http://schemas.openxmlformats.org/officeDocument/2006/relationships/tags" Target="../tags/tag291.xml"/><Relationship Id="rId11" Type="http://schemas.openxmlformats.org/officeDocument/2006/relationships/tags" Target="../tags/tag296.xml"/><Relationship Id="rId24" Type="http://schemas.openxmlformats.org/officeDocument/2006/relationships/tags" Target="../tags/tag309.xml"/><Relationship Id="rId32" Type="http://schemas.openxmlformats.org/officeDocument/2006/relationships/tags" Target="../tags/tag317.xml"/><Relationship Id="rId37" Type="http://schemas.openxmlformats.org/officeDocument/2006/relationships/tags" Target="../tags/tag322.xml"/><Relationship Id="rId40" Type="http://schemas.openxmlformats.org/officeDocument/2006/relationships/slideLayout" Target="../slideLayouts/slideLayout6.xml"/><Relationship Id="rId5" Type="http://schemas.openxmlformats.org/officeDocument/2006/relationships/tags" Target="../tags/tag290.xml"/><Relationship Id="rId15" Type="http://schemas.openxmlformats.org/officeDocument/2006/relationships/tags" Target="../tags/tag300.xml"/><Relationship Id="rId23" Type="http://schemas.openxmlformats.org/officeDocument/2006/relationships/tags" Target="../tags/tag308.xml"/><Relationship Id="rId28" Type="http://schemas.openxmlformats.org/officeDocument/2006/relationships/tags" Target="../tags/tag313.xml"/><Relationship Id="rId36" Type="http://schemas.openxmlformats.org/officeDocument/2006/relationships/tags" Target="../tags/tag321.xml"/><Relationship Id="rId10" Type="http://schemas.openxmlformats.org/officeDocument/2006/relationships/tags" Target="../tags/tag295.xml"/><Relationship Id="rId19" Type="http://schemas.openxmlformats.org/officeDocument/2006/relationships/tags" Target="../tags/tag304.xml"/><Relationship Id="rId31" Type="http://schemas.openxmlformats.org/officeDocument/2006/relationships/tags" Target="../tags/tag316.xml"/><Relationship Id="rId4" Type="http://schemas.openxmlformats.org/officeDocument/2006/relationships/tags" Target="../tags/tag289.xml"/><Relationship Id="rId9" Type="http://schemas.openxmlformats.org/officeDocument/2006/relationships/tags" Target="../tags/tag294.xml"/><Relationship Id="rId14" Type="http://schemas.openxmlformats.org/officeDocument/2006/relationships/tags" Target="../tags/tag299.xml"/><Relationship Id="rId22" Type="http://schemas.openxmlformats.org/officeDocument/2006/relationships/tags" Target="../tags/tag307.xml"/><Relationship Id="rId27" Type="http://schemas.openxmlformats.org/officeDocument/2006/relationships/tags" Target="../tags/tag312.xml"/><Relationship Id="rId30" Type="http://schemas.openxmlformats.org/officeDocument/2006/relationships/tags" Target="../tags/tag315.xml"/><Relationship Id="rId35" Type="http://schemas.openxmlformats.org/officeDocument/2006/relationships/tags" Target="../tags/tag320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332.xml"/><Relationship Id="rId13" Type="http://schemas.openxmlformats.org/officeDocument/2006/relationships/tags" Target="../tags/tag337.xml"/><Relationship Id="rId18" Type="http://schemas.openxmlformats.org/officeDocument/2006/relationships/tags" Target="../tags/tag342.xml"/><Relationship Id="rId26" Type="http://schemas.openxmlformats.org/officeDocument/2006/relationships/tags" Target="../tags/tag350.xml"/><Relationship Id="rId3" Type="http://schemas.openxmlformats.org/officeDocument/2006/relationships/tags" Target="../tags/tag327.xml"/><Relationship Id="rId21" Type="http://schemas.openxmlformats.org/officeDocument/2006/relationships/tags" Target="../tags/tag345.xml"/><Relationship Id="rId7" Type="http://schemas.openxmlformats.org/officeDocument/2006/relationships/tags" Target="../tags/tag331.xml"/><Relationship Id="rId12" Type="http://schemas.openxmlformats.org/officeDocument/2006/relationships/tags" Target="../tags/tag336.xml"/><Relationship Id="rId17" Type="http://schemas.openxmlformats.org/officeDocument/2006/relationships/tags" Target="../tags/tag341.xml"/><Relationship Id="rId25" Type="http://schemas.openxmlformats.org/officeDocument/2006/relationships/tags" Target="../tags/tag349.xml"/><Relationship Id="rId2" Type="http://schemas.openxmlformats.org/officeDocument/2006/relationships/tags" Target="../tags/tag326.xml"/><Relationship Id="rId16" Type="http://schemas.openxmlformats.org/officeDocument/2006/relationships/tags" Target="../tags/tag340.xml"/><Relationship Id="rId20" Type="http://schemas.openxmlformats.org/officeDocument/2006/relationships/tags" Target="../tags/tag344.xml"/><Relationship Id="rId29" Type="http://schemas.openxmlformats.org/officeDocument/2006/relationships/notesSlide" Target="../notesSlides/notesSlide16.xml"/><Relationship Id="rId1" Type="http://schemas.openxmlformats.org/officeDocument/2006/relationships/tags" Target="../tags/tag325.xml"/><Relationship Id="rId6" Type="http://schemas.openxmlformats.org/officeDocument/2006/relationships/tags" Target="../tags/tag330.xml"/><Relationship Id="rId11" Type="http://schemas.openxmlformats.org/officeDocument/2006/relationships/tags" Target="../tags/tag335.xml"/><Relationship Id="rId24" Type="http://schemas.openxmlformats.org/officeDocument/2006/relationships/tags" Target="../tags/tag348.xml"/><Relationship Id="rId5" Type="http://schemas.openxmlformats.org/officeDocument/2006/relationships/tags" Target="../tags/tag329.xml"/><Relationship Id="rId15" Type="http://schemas.openxmlformats.org/officeDocument/2006/relationships/tags" Target="../tags/tag339.xml"/><Relationship Id="rId23" Type="http://schemas.openxmlformats.org/officeDocument/2006/relationships/tags" Target="../tags/tag347.xml"/><Relationship Id="rId28" Type="http://schemas.openxmlformats.org/officeDocument/2006/relationships/slideLayout" Target="../slideLayouts/slideLayout6.xml"/><Relationship Id="rId10" Type="http://schemas.openxmlformats.org/officeDocument/2006/relationships/tags" Target="../tags/tag334.xml"/><Relationship Id="rId19" Type="http://schemas.openxmlformats.org/officeDocument/2006/relationships/tags" Target="../tags/tag343.xml"/><Relationship Id="rId4" Type="http://schemas.openxmlformats.org/officeDocument/2006/relationships/tags" Target="../tags/tag328.xml"/><Relationship Id="rId9" Type="http://schemas.openxmlformats.org/officeDocument/2006/relationships/tags" Target="../tags/tag333.xml"/><Relationship Id="rId14" Type="http://schemas.openxmlformats.org/officeDocument/2006/relationships/tags" Target="../tags/tag338.xml"/><Relationship Id="rId22" Type="http://schemas.openxmlformats.org/officeDocument/2006/relationships/tags" Target="../tags/tag346.xml"/><Relationship Id="rId27" Type="http://schemas.openxmlformats.org/officeDocument/2006/relationships/tags" Target="../tags/tag351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359.xml"/><Relationship Id="rId13" Type="http://schemas.openxmlformats.org/officeDocument/2006/relationships/tags" Target="../tags/tag364.xml"/><Relationship Id="rId18" Type="http://schemas.openxmlformats.org/officeDocument/2006/relationships/tags" Target="../tags/tag369.xml"/><Relationship Id="rId26" Type="http://schemas.openxmlformats.org/officeDocument/2006/relationships/tags" Target="../tags/tag377.xml"/><Relationship Id="rId3" Type="http://schemas.openxmlformats.org/officeDocument/2006/relationships/tags" Target="../tags/tag354.xml"/><Relationship Id="rId21" Type="http://schemas.openxmlformats.org/officeDocument/2006/relationships/tags" Target="../tags/tag372.xml"/><Relationship Id="rId34" Type="http://schemas.openxmlformats.org/officeDocument/2006/relationships/tags" Target="../tags/tag385.xml"/><Relationship Id="rId7" Type="http://schemas.openxmlformats.org/officeDocument/2006/relationships/tags" Target="../tags/tag358.xml"/><Relationship Id="rId12" Type="http://schemas.openxmlformats.org/officeDocument/2006/relationships/tags" Target="../tags/tag363.xml"/><Relationship Id="rId17" Type="http://schemas.openxmlformats.org/officeDocument/2006/relationships/tags" Target="../tags/tag368.xml"/><Relationship Id="rId25" Type="http://schemas.openxmlformats.org/officeDocument/2006/relationships/tags" Target="../tags/tag376.xml"/><Relationship Id="rId33" Type="http://schemas.openxmlformats.org/officeDocument/2006/relationships/tags" Target="../tags/tag384.xml"/><Relationship Id="rId2" Type="http://schemas.openxmlformats.org/officeDocument/2006/relationships/tags" Target="../tags/tag353.xml"/><Relationship Id="rId16" Type="http://schemas.openxmlformats.org/officeDocument/2006/relationships/tags" Target="../tags/tag367.xml"/><Relationship Id="rId20" Type="http://schemas.openxmlformats.org/officeDocument/2006/relationships/tags" Target="../tags/tag371.xml"/><Relationship Id="rId29" Type="http://schemas.openxmlformats.org/officeDocument/2006/relationships/tags" Target="../tags/tag380.xml"/><Relationship Id="rId1" Type="http://schemas.openxmlformats.org/officeDocument/2006/relationships/tags" Target="../tags/tag352.xml"/><Relationship Id="rId6" Type="http://schemas.openxmlformats.org/officeDocument/2006/relationships/tags" Target="../tags/tag357.xml"/><Relationship Id="rId11" Type="http://schemas.openxmlformats.org/officeDocument/2006/relationships/tags" Target="../tags/tag362.xml"/><Relationship Id="rId24" Type="http://schemas.openxmlformats.org/officeDocument/2006/relationships/tags" Target="../tags/tag375.xml"/><Relationship Id="rId32" Type="http://schemas.openxmlformats.org/officeDocument/2006/relationships/tags" Target="../tags/tag383.xml"/><Relationship Id="rId5" Type="http://schemas.openxmlformats.org/officeDocument/2006/relationships/tags" Target="../tags/tag356.xml"/><Relationship Id="rId15" Type="http://schemas.openxmlformats.org/officeDocument/2006/relationships/tags" Target="../tags/tag366.xml"/><Relationship Id="rId23" Type="http://schemas.openxmlformats.org/officeDocument/2006/relationships/tags" Target="../tags/tag374.xml"/><Relationship Id="rId28" Type="http://schemas.openxmlformats.org/officeDocument/2006/relationships/tags" Target="../tags/tag379.xml"/><Relationship Id="rId36" Type="http://schemas.openxmlformats.org/officeDocument/2006/relationships/notesSlide" Target="../notesSlides/notesSlide17.xml"/><Relationship Id="rId10" Type="http://schemas.openxmlformats.org/officeDocument/2006/relationships/tags" Target="../tags/tag361.xml"/><Relationship Id="rId19" Type="http://schemas.openxmlformats.org/officeDocument/2006/relationships/tags" Target="../tags/tag370.xml"/><Relationship Id="rId31" Type="http://schemas.openxmlformats.org/officeDocument/2006/relationships/tags" Target="../tags/tag382.xml"/><Relationship Id="rId4" Type="http://schemas.openxmlformats.org/officeDocument/2006/relationships/tags" Target="../tags/tag355.xml"/><Relationship Id="rId9" Type="http://schemas.openxmlformats.org/officeDocument/2006/relationships/tags" Target="../tags/tag360.xml"/><Relationship Id="rId14" Type="http://schemas.openxmlformats.org/officeDocument/2006/relationships/tags" Target="../tags/tag365.xml"/><Relationship Id="rId22" Type="http://schemas.openxmlformats.org/officeDocument/2006/relationships/tags" Target="../tags/tag373.xml"/><Relationship Id="rId27" Type="http://schemas.openxmlformats.org/officeDocument/2006/relationships/tags" Target="../tags/tag378.xml"/><Relationship Id="rId30" Type="http://schemas.openxmlformats.org/officeDocument/2006/relationships/tags" Target="../tags/tag381.xml"/><Relationship Id="rId35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7.xml"/><Relationship Id="rId1" Type="http://schemas.openxmlformats.org/officeDocument/2006/relationships/tags" Target="../tags/tag386.xml"/><Relationship Id="rId4" Type="http://schemas.openxmlformats.org/officeDocument/2006/relationships/notesSlide" Target="../notesSlides/notesSlide1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395.xml"/><Relationship Id="rId13" Type="http://schemas.openxmlformats.org/officeDocument/2006/relationships/tags" Target="../tags/tag400.xml"/><Relationship Id="rId3" Type="http://schemas.openxmlformats.org/officeDocument/2006/relationships/tags" Target="../tags/tag390.xml"/><Relationship Id="rId7" Type="http://schemas.openxmlformats.org/officeDocument/2006/relationships/tags" Target="../tags/tag394.xml"/><Relationship Id="rId12" Type="http://schemas.openxmlformats.org/officeDocument/2006/relationships/tags" Target="../tags/tag399.xml"/><Relationship Id="rId17" Type="http://schemas.openxmlformats.org/officeDocument/2006/relationships/slideLayout" Target="../slideLayouts/slideLayout6.xml"/><Relationship Id="rId2" Type="http://schemas.openxmlformats.org/officeDocument/2006/relationships/tags" Target="../tags/tag389.xml"/><Relationship Id="rId16" Type="http://schemas.openxmlformats.org/officeDocument/2006/relationships/tags" Target="../tags/tag403.xml"/><Relationship Id="rId1" Type="http://schemas.openxmlformats.org/officeDocument/2006/relationships/tags" Target="../tags/tag388.xml"/><Relationship Id="rId6" Type="http://schemas.openxmlformats.org/officeDocument/2006/relationships/tags" Target="../tags/tag393.xml"/><Relationship Id="rId11" Type="http://schemas.openxmlformats.org/officeDocument/2006/relationships/tags" Target="../tags/tag398.xml"/><Relationship Id="rId5" Type="http://schemas.openxmlformats.org/officeDocument/2006/relationships/tags" Target="../tags/tag392.xml"/><Relationship Id="rId15" Type="http://schemas.openxmlformats.org/officeDocument/2006/relationships/tags" Target="../tags/tag402.xml"/><Relationship Id="rId10" Type="http://schemas.openxmlformats.org/officeDocument/2006/relationships/tags" Target="../tags/tag397.xml"/><Relationship Id="rId4" Type="http://schemas.openxmlformats.org/officeDocument/2006/relationships/tags" Target="../tags/tag391.xml"/><Relationship Id="rId9" Type="http://schemas.openxmlformats.org/officeDocument/2006/relationships/tags" Target="../tags/tag396.xml"/><Relationship Id="rId14" Type="http://schemas.openxmlformats.org/officeDocument/2006/relationships/tags" Target="../tags/tag40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tags" Target="../tags/tag411.xml"/><Relationship Id="rId13" Type="http://schemas.openxmlformats.org/officeDocument/2006/relationships/tags" Target="../tags/tag416.xml"/><Relationship Id="rId18" Type="http://schemas.openxmlformats.org/officeDocument/2006/relationships/tags" Target="../tags/tag421.xml"/><Relationship Id="rId3" Type="http://schemas.openxmlformats.org/officeDocument/2006/relationships/tags" Target="../tags/tag406.xml"/><Relationship Id="rId21" Type="http://schemas.openxmlformats.org/officeDocument/2006/relationships/tags" Target="../tags/tag424.xml"/><Relationship Id="rId7" Type="http://schemas.openxmlformats.org/officeDocument/2006/relationships/tags" Target="../tags/tag410.xml"/><Relationship Id="rId12" Type="http://schemas.openxmlformats.org/officeDocument/2006/relationships/tags" Target="../tags/tag415.xml"/><Relationship Id="rId17" Type="http://schemas.openxmlformats.org/officeDocument/2006/relationships/tags" Target="../tags/tag420.xml"/><Relationship Id="rId2" Type="http://schemas.openxmlformats.org/officeDocument/2006/relationships/tags" Target="../tags/tag405.xml"/><Relationship Id="rId16" Type="http://schemas.openxmlformats.org/officeDocument/2006/relationships/tags" Target="../tags/tag419.xml"/><Relationship Id="rId20" Type="http://schemas.openxmlformats.org/officeDocument/2006/relationships/tags" Target="../tags/tag423.xml"/><Relationship Id="rId1" Type="http://schemas.openxmlformats.org/officeDocument/2006/relationships/tags" Target="../tags/tag404.xml"/><Relationship Id="rId6" Type="http://schemas.openxmlformats.org/officeDocument/2006/relationships/tags" Target="../tags/tag409.xml"/><Relationship Id="rId11" Type="http://schemas.openxmlformats.org/officeDocument/2006/relationships/tags" Target="../tags/tag414.xml"/><Relationship Id="rId24" Type="http://schemas.openxmlformats.org/officeDocument/2006/relationships/notesSlide" Target="../notesSlides/notesSlide19.xml"/><Relationship Id="rId5" Type="http://schemas.openxmlformats.org/officeDocument/2006/relationships/tags" Target="../tags/tag408.xml"/><Relationship Id="rId15" Type="http://schemas.openxmlformats.org/officeDocument/2006/relationships/tags" Target="../tags/tag418.xml"/><Relationship Id="rId23" Type="http://schemas.openxmlformats.org/officeDocument/2006/relationships/slideLayout" Target="../slideLayouts/slideLayout6.xml"/><Relationship Id="rId10" Type="http://schemas.openxmlformats.org/officeDocument/2006/relationships/tags" Target="../tags/tag413.xml"/><Relationship Id="rId19" Type="http://schemas.openxmlformats.org/officeDocument/2006/relationships/tags" Target="../tags/tag422.xml"/><Relationship Id="rId4" Type="http://schemas.openxmlformats.org/officeDocument/2006/relationships/tags" Target="../tags/tag407.xml"/><Relationship Id="rId9" Type="http://schemas.openxmlformats.org/officeDocument/2006/relationships/tags" Target="../tags/tag412.xml"/><Relationship Id="rId14" Type="http://schemas.openxmlformats.org/officeDocument/2006/relationships/tags" Target="../tags/tag417.xml"/><Relationship Id="rId22" Type="http://schemas.openxmlformats.org/officeDocument/2006/relationships/tags" Target="../tags/tag425.xml"/></Relationships>
</file>

<file path=ppt/slides/_rels/slide33.xml.rels><?xml version="1.0" encoding="UTF-8" standalone="yes"?>
<Relationships xmlns="http://schemas.openxmlformats.org/package/2006/relationships"><Relationship Id="rId13" Type="http://schemas.openxmlformats.org/officeDocument/2006/relationships/tags" Target="../tags/tag438.xml"/><Relationship Id="rId18" Type="http://schemas.openxmlformats.org/officeDocument/2006/relationships/tags" Target="../tags/tag443.xml"/><Relationship Id="rId26" Type="http://schemas.openxmlformats.org/officeDocument/2006/relationships/tags" Target="../tags/tag451.xml"/><Relationship Id="rId39" Type="http://schemas.openxmlformats.org/officeDocument/2006/relationships/tags" Target="../tags/tag464.xml"/><Relationship Id="rId21" Type="http://schemas.openxmlformats.org/officeDocument/2006/relationships/tags" Target="../tags/tag446.xml"/><Relationship Id="rId34" Type="http://schemas.openxmlformats.org/officeDocument/2006/relationships/tags" Target="../tags/tag459.xml"/><Relationship Id="rId42" Type="http://schemas.openxmlformats.org/officeDocument/2006/relationships/tags" Target="../tags/tag467.xml"/><Relationship Id="rId47" Type="http://schemas.openxmlformats.org/officeDocument/2006/relationships/tags" Target="../tags/tag472.xml"/><Relationship Id="rId50" Type="http://schemas.openxmlformats.org/officeDocument/2006/relationships/tags" Target="../tags/tag475.xml"/><Relationship Id="rId55" Type="http://schemas.openxmlformats.org/officeDocument/2006/relationships/tags" Target="../tags/tag480.xml"/><Relationship Id="rId63" Type="http://schemas.openxmlformats.org/officeDocument/2006/relationships/tags" Target="../tags/tag488.xml"/><Relationship Id="rId68" Type="http://schemas.openxmlformats.org/officeDocument/2006/relationships/tags" Target="../tags/tag493.xml"/><Relationship Id="rId76" Type="http://schemas.openxmlformats.org/officeDocument/2006/relationships/tags" Target="../tags/tag501.xml"/><Relationship Id="rId7" Type="http://schemas.openxmlformats.org/officeDocument/2006/relationships/tags" Target="../tags/tag432.xml"/><Relationship Id="rId71" Type="http://schemas.openxmlformats.org/officeDocument/2006/relationships/tags" Target="../tags/tag496.xml"/><Relationship Id="rId2" Type="http://schemas.openxmlformats.org/officeDocument/2006/relationships/tags" Target="../tags/tag427.xml"/><Relationship Id="rId16" Type="http://schemas.openxmlformats.org/officeDocument/2006/relationships/tags" Target="../tags/tag441.xml"/><Relationship Id="rId29" Type="http://schemas.openxmlformats.org/officeDocument/2006/relationships/tags" Target="../tags/tag454.xml"/><Relationship Id="rId11" Type="http://schemas.openxmlformats.org/officeDocument/2006/relationships/tags" Target="../tags/tag436.xml"/><Relationship Id="rId24" Type="http://schemas.openxmlformats.org/officeDocument/2006/relationships/tags" Target="../tags/tag449.xml"/><Relationship Id="rId32" Type="http://schemas.openxmlformats.org/officeDocument/2006/relationships/tags" Target="../tags/tag457.xml"/><Relationship Id="rId37" Type="http://schemas.openxmlformats.org/officeDocument/2006/relationships/tags" Target="../tags/tag462.xml"/><Relationship Id="rId40" Type="http://schemas.openxmlformats.org/officeDocument/2006/relationships/tags" Target="../tags/tag465.xml"/><Relationship Id="rId45" Type="http://schemas.openxmlformats.org/officeDocument/2006/relationships/tags" Target="../tags/tag470.xml"/><Relationship Id="rId53" Type="http://schemas.openxmlformats.org/officeDocument/2006/relationships/tags" Target="../tags/tag478.xml"/><Relationship Id="rId58" Type="http://schemas.openxmlformats.org/officeDocument/2006/relationships/tags" Target="../tags/tag483.xml"/><Relationship Id="rId66" Type="http://schemas.openxmlformats.org/officeDocument/2006/relationships/tags" Target="../tags/tag491.xml"/><Relationship Id="rId74" Type="http://schemas.openxmlformats.org/officeDocument/2006/relationships/tags" Target="../tags/tag499.xml"/><Relationship Id="rId5" Type="http://schemas.openxmlformats.org/officeDocument/2006/relationships/tags" Target="../tags/tag430.xml"/><Relationship Id="rId15" Type="http://schemas.openxmlformats.org/officeDocument/2006/relationships/tags" Target="../tags/tag440.xml"/><Relationship Id="rId23" Type="http://schemas.openxmlformats.org/officeDocument/2006/relationships/tags" Target="../tags/tag448.xml"/><Relationship Id="rId28" Type="http://schemas.openxmlformats.org/officeDocument/2006/relationships/tags" Target="../tags/tag453.xml"/><Relationship Id="rId36" Type="http://schemas.openxmlformats.org/officeDocument/2006/relationships/tags" Target="../tags/tag461.xml"/><Relationship Id="rId49" Type="http://schemas.openxmlformats.org/officeDocument/2006/relationships/tags" Target="../tags/tag474.xml"/><Relationship Id="rId57" Type="http://schemas.openxmlformats.org/officeDocument/2006/relationships/tags" Target="../tags/tag482.xml"/><Relationship Id="rId61" Type="http://schemas.openxmlformats.org/officeDocument/2006/relationships/tags" Target="../tags/tag486.xml"/><Relationship Id="rId10" Type="http://schemas.openxmlformats.org/officeDocument/2006/relationships/tags" Target="../tags/tag435.xml"/><Relationship Id="rId19" Type="http://schemas.openxmlformats.org/officeDocument/2006/relationships/tags" Target="../tags/tag444.xml"/><Relationship Id="rId31" Type="http://schemas.openxmlformats.org/officeDocument/2006/relationships/tags" Target="../tags/tag456.xml"/><Relationship Id="rId44" Type="http://schemas.openxmlformats.org/officeDocument/2006/relationships/tags" Target="../tags/tag469.xml"/><Relationship Id="rId52" Type="http://schemas.openxmlformats.org/officeDocument/2006/relationships/tags" Target="../tags/tag477.xml"/><Relationship Id="rId60" Type="http://schemas.openxmlformats.org/officeDocument/2006/relationships/tags" Target="../tags/tag485.xml"/><Relationship Id="rId65" Type="http://schemas.openxmlformats.org/officeDocument/2006/relationships/tags" Target="../tags/tag490.xml"/><Relationship Id="rId73" Type="http://schemas.openxmlformats.org/officeDocument/2006/relationships/tags" Target="../tags/tag498.xml"/><Relationship Id="rId78" Type="http://schemas.openxmlformats.org/officeDocument/2006/relationships/notesSlide" Target="../notesSlides/notesSlide20.xml"/><Relationship Id="rId4" Type="http://schemas.openxmlformats.org/officeDocument/2006/relationships/tags" Target="../tags/tag429.xml"/><Relationship Id="rId9" Type="http://schemas.openxmlformats.org/officeDocument/2006/relationships/tags" Target="../tags/tag434.xml"/><Relationship Id="rId14" Type="http://schemas.openxmlformats.org/officeDocument/2006/relationships/tags" Target="../tags/tag439.xml"/><Relationship Id="rId22" Type="http://schemas.openxmlformats.org/officeDocument/2006/relationships/tags" Target="../tags/tag447.xml"/><Relationship Id="rId27" Type="http://schemas.openxmlformats.org/officeDocument/2006/relationships/tags" Target="../tags/tag452.xml"/><Relationship Id="rId30" Type="http://schemas.openxmlformats.org/officeDocument/2006/relationships/tags" Target="../tags/tag455.xml"/><Relationship Id="rId35" Type="http://schemas.openxmlformats.org/officeDocument/2006/relationships/tags" Target="../tags/tag460.xml"/><Relationship Id="rId43" Type="http://schemas.openxmlformats.org/officeDocument/2006/relationships/tags" Target="../tags/tag468.xml"/><Relationship Id="rId48" Type="http://schemas.openxmlformats.org/officeDocument/2006/relationships/tags" Target="../tags/tag473.xml"/><Relationship Id="rId56" Type="http://schemas.openxmlformats.org/officeDocument/2006/relationships/tags" Target="../tags/tag481.xml"/><Relationship Id="rId64" Type="http://schemas.openxmlformats.org/officeDocument/2006/relationships/tags" Target="../tags/tag489.xml"/><Relationship Id="rId69" Type="http://schemas.openxmlformats.org/officeDocument/2006/relationships/tags" Target="../tags/tag494.xml"/><Relationship Id="rId77" Type="http://schemas.openxmlformats.org/officeDocument/2006/relationships/slideLayout" Target="../slideLayouts/slideLayout6.xml"/><Relationship Id="rId8" Type="http://schemas.openxmlformats.org/officeDocument/2006/relationships/tags" Target="../tags/tag433.xml"/><Relationship Id="rId51" Type="http://schemas.openxmlformats.org/officeDocument/2006/relationships/tags" Target="../tags/tag476.xml"/><Relationship Id="rId72" Type="http://schemas.openxmlformats.org/officeDocument/2006/relationships/tags" Target="../tags/tag497.xml"/><Relationship Id="rId3" Type="http://schemas.openxmlformats.org/officeDocument/2006/relationships/tags" Target="../tags/tag428.xml"/><Relationship Id="rId12" Type="http://schemas.openxmlformats.org/officeDocument/2006/relationships/tags" Target="../tags/tag437.xml"/><Relationship Id="rId17" Type="http://schemas.openxmlformats.org/officeDocument/2006/relationships/tags" Target="../tags/tag442.xml"/><Relationship Id="rId25" Type="http://schemas.openxmlformats.org/officeDocument/2006/relationships/tags" Target="../tags/tag450.xml"/><Relationship Id="rId33" Type="http://schemas.openxmlformats.org/officeDocument/2006/relationships/tags" Target="../tags/tag458.xml"/><Relationship Id="rId38" Type="http://schemas.openxmlformats.org/officeDocument/2006/relationships/tags" Target="../tags/tag463.xml"/><Relationship Id="rId46" Type="http://schemas.openxmlformats.org/officeDocument/2006/relationships/tags" Target="../tags/tag471.xml"/><Relationship Id="rId59" Type="http://schemas.openxmlformats.org/officeDocument/2006/relationships/tags" Target="../tags/tag484.xml"/><Relationship Id="rId67" Type="http://schemas.openxmlformats.org/officeDocument/2006/relationships/tags" Target="../tags/tag492.xml"/><Relationship Id="rId20" Type="http://schemas.openxmlformats.org/officeDocument/2006/relationships/tags" Target="../tags/tag445.xml"/><Relationship Id="rId41" Type="http://schemas.openxmlformats.org/officeDocument/2006/relationships/tags" Target="../tags/tag466.xml"/><Relationship Id="rId54" Type="http://schemas.openxmlformats.org/officeDocument/2006/relationships/tags" Target="../tags/tag479.xml"/><Relationship Id="rId62" Type="http://schemas.openxmlformats.org/officeDocument/2006/relationships/tags" Target="../tags/tag487.xml"/><Relationship Id="rId70" Type="http://schemas.openxmlformats.org/officeDocument/2006/relationships/tags" Target="../tags/tag495.xml"/><Relationship Id="rId75" Type="http://schemas.openxmlformats.org/officeDocument/2006/relationships/tags" Target="../tags/tag500.xml"/><Relationship Id="rId1" Type="http://schemas.openxmlformats.org/officeDocument/2006/relationships/tags" Target="../tags/tag426.xml"/><Relationship Id="rId6" Type="http://schemas.openxmlformats.org/officeDocument/2006/relationships/tags" Target="../tags/tag4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tags" Target="../tags/tag509.xml"/><Relationship Id="rId13" Type="http://schemas.openxmlformats.org/officeDocument/2006/relationships/tags" Target="../tags/tag514.xml"/><Relationship Id="rId18" Type="http://schemas.openxmlformats.org/officeDocument/2006/relationships/tags" Target="../tags/tag519.xml"/><Relationship Id="rId26" Type="http://schemas.openxmlformats.org/officeDocument/2006/relationships/tags" Target="../tags/tag527.xml"/><Relationship Id="rId3" Type="http://schemas.openxmlformats.org/officeDocument/2006/relationships/tags" Target="../tags/tag504.xml"/><Relationship Id="rId21" Type="http://schemas.openxmlformats.org/officeDocument/2006/relationships/tags" Target="../tags/tag522.xml"/><Relationship Id="rId34" Type="http://schemas.openxmlformats.org/officeDocument/2006/relationships/slideLayout" Target="../slideLayouts/slideLayout6.xml"/><Relationship Id="rId7" Type="http://schemas.openxmlformats.org/officeDocument/2006/relationships/tags" Target="../tags/tag508.xml"/><Relationship Id="rId12" Type="http://schemas.openxmlformats.org/officeDocument/2006/relationships/tags" Target="../tags/tag513.xml"/><Relationship Id="rId17" Type="http://schemas.openxmlformats.org/officeDocument/2006/relationships/tags" Target="../tags/tag518.xml"/><Relationship Id="rId25" Type="http://schemas.openxmlformats.org/officeDocument/2006/relationships/tags" Target="../tags/tag526.xml"/><Relationship Id="rId33" Type="http://schemas.openxmlformats.org/officeDocument/2006/relationships/tags" Target="../tags/tag534.xml"/><Relationship Id="rId2" Type="http://schemas.openxmlformats.org/officeDocument/2006/relationships/tags" Target="../tags/tag503.xml"/><Relationship Id="rId16" Type="http://schemas.openxmlformats.org/officeDocument/2006/relationships/tags" Target="../tags/tag517.xml"/><Relationship Id="rId20" Type="http://schemas.openxmlformats.org/officeDocument/2006/relationships/tags" Target="../tags/tag521.xml"/><Relationship Id="rId29" Type="http://schemas.openxmlformats.org/officeDocument/2006/relationships/tags" Target="../tags/tag530.xml"/><Relationship Id="rId1" Type="http://schemas.openxmlformats.org/officeDocument/2006/relationships/tags" Target="../tags/tag502.xml"/><Relationship Id="rId6" Type="http://schemas.openxmlformats.org/officeDocument/2006/relationships/tags" Target="../tags/tag507.xml"/><Relationship Id="rId11" Type="http://schemas.openxmlformats.org/officeDocument/2006/relationships/tags" Target="../tags/tag512.xml"/><Relationship Id="rId24" Type="http://schemas.openxmlformats.org/officeDocument/2006/relationships/tags" Target="../tags/tag525.xml"/><Relationship Id="rId32" Type="http://schemas.openxmlformats.org/officeDocument/2006/relationships/tags" Target="../tags/tag533.xml"/><Relationship Id="rId5" Type="http://schemas.openxmlformats.org/officeDocument/2006/relationships/tags" Target="../tags/tag506.xml"/><Relationship Id="rId15" Type="http://schemas.openxmlformats.org/officeDocument/2006/relationships/tags" Target="../tags/tag516.xml"/><Relationship Id="rId23" Type="http://schemas.openxmlformats.org/officeDocument/2006/relationships/tags" Target="../tags/tag524.xml"/><Relationship Id="rId28" Type="http://schemas.openxmlformats.org/officeDocument/2006/relationships/tags" Target="../tags/tag529.xml"/><Relationship Id="rId10" Type="http://schemas.openxmlformats.org/officeDocument/2006/relationships/tags" Target="../tags/tag511.xml"/><Relationship Id="rId19" Type="http://schemas.openxmlformats.org/officeDocument/2006/relationships/tags" Target="../tags/tag520.xml"/><Relationship Id="rId31" Type="http://schemas.openxmlformats.org/officeDocument/2006/relationships/tags" Target="../tags/tag532.xml"/><Relationship Id="rId4" Type="http://schemas.openxmlformats.org/officeDocument/2006/relationships/tags" Target="../tags/tag505.xml"/><Relationship Id="rId9" Type="http://schemas.openxmlformats.org/officeDocument/2006/relationships/tags" Target="../tags/tag510.xml"/><Relationship Id="rId14" Type="http://schemas.openxmlformats.org/officeDocument/2006/relationships/tags" Target="../tags/tag515.xml"/><Relationship Id="rId22" Type="http://schemas.openxmlformats.org/officeDocument/2006/relationships/tags" Target="../tags/tag523.xml"/><Relationship Id="rId27" Type="http://schemas.openxmlformats.org/officeDocument/2006/relationships/tags" Target="../tags/tag528.xml"/><Relationship Id="rId30" Type="http://schemas.openxmlformats.org/officeDocument/2006/relationships/tags" Target="../tags/tag531.xml"/><Relationship Id="rId35" Type="http://schemas.openxmlformats.org/officeDocument/2006/relationships/notesSlide" Target="../notesSlides/notesSlide2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tags" Target="../tags/tag542.xml"/><Relationship Id="rId13" Type="http://schemas.openxmlformats.org/officeDocument/2006/relationships/tags" Target="../tags/tag547.xml"/><Relationship Id="rId18" Type="http://schemas.openxmlformats.org/officeDocument/2006/relationships/tags" Target="../tags/tag552.xml"/><Relationship Id="rId26" Type="http://schemas.openxmlformats.org/officeDocument/2006/relationships/tags" Target="../tags/tag560.xml"/><Relationship Id="rId39" Type="http://schemas.openxmlformats.org/officeDocument/2006/relationships/tags" Target="../tags/tag573.xml"/><Relationship Id="rId3" Type="http://schemas.openxmlformats.org/officeDocument/2006/relationships/tags" Target="../tags/tag537.xml"/><Relationship Id="rId21" Type="http://schemas.openxmlformats.org/officeDocument/2006/relationships/tags" Target="../tags/tag555.xml"/><Relationship Id="rId34" Type="http://schemas.openxmlformats.org/officeDocument/2006/relationships/tags" Target="../tags/tag568.xml"/><Relationship Id="rId42" Type="http://schemas.openxmlformats.org/officeDocument/2006/relationships/notesSlide" Target="../notesSlides/notesSlide22.xml"/><Relationship Id="rId7" Type="http://schemas.openxmlformats.org/officeDocument/2006/relationships/tags" Target="../tags/tag541.xml"/><Relationship Id="rId12" Type="http://schemas.openxmlformats.org/officeDocument/2006/relationships/tags" Target="../tags/tag546.xml"/><Relationship Id="rId17" Type="http://schemas.openxmlformats.org/officeDocument/2006/relationships/tags" Target="../tags/tag551.xml"/><Relationship Id="rId25" Type="http://schemas.openxmlformats.org/officeDocument/2006/relationships/tags" Target="../tags/tag559.xml"/><Relationship Id="rId33" Type="http://schemas.openxmlformats.org/officeDocument/2006/relationships/tags" Target="../tags/tag567.xml"/><Relationship Id="rId38" Type="http://schemas.openxmlformats.org/officeDocument/2006/relationships/tags" Target="../tags/tag572.xml"/><Relationship Id="rId2" Type="http://schemas.openxmlformats.org/officeDocument/2006/relationships/tags" Target="../tags/tag536.xml"/><Relationship Id="rId16" Type="http://schemas.openxmlformats.org/officeDocument/2006/relationships/tags" Target="../tags/tag550.xml"/><Relationship Id="rId20" Type="http://schemas.openxmlformats.org/officeDocument/2006/relationships/tags" Target="../tags/tag554.xml"/><Relationship Id="rId29" Type="http://schemas.openxmlformats.org/officeDocument/2006/relationships/tags" Target="../tags/tag563.xml"/><Relationship Id="rId41" Type="http://schemas.openxmlformats.org/officeDocument/2006/relationships/slideLayout" Target="../slideLayouts/slideLayout6.xml"/><Relationship Id="rId1" Type="http://schemas.openxmlformats.org/officeDocument/2006/relationships/tags" Target="../tags/tag535.xml"/><Relationship Id="rId6" Type="http://schemas.openxmlformats.org/officeDocument/2006/relationships/tags" Target="../tags/tag540.xml"/><Relationship Id="rId11" Type="http://schemas.openxmlformats.org/officeDocument/2006/relationships/tags" Target="../tags/tag545.xml"/><Relationship Id="rId24" Type="http://schemas.openxmlformats.org/officeDocument/2006/relationships/tags" Target="../tags/tag558.xml"/><Relationship Id="rId32" Type="http://schemas.openxmlformats.org/officeDocument/2006/relationships/tags" Target="../tags/tag566.xml"/><Relationship Id="rId37" Type="http://schemas.openxmlformats.org/officeDocument/2006/relationships/tags" Target="../tags/tag571.xml"/><Relationship Id="rId40" Type="http://schemas.openxmlformats.org/officeDocument/2006/relationships/tags" Target="../tags/tag574.xml"/><Relationship Id="rId5" Type="http://schemas.openxmlformats.org/officeDocument/2006/relationships/tags" Target="../tags/tag539.xml"/><Relationship Id="rId15" Type="http://schemas.openxmlformats.org/officeDocument/2006/relationships/tags" Target="../tags/tag549.xml"/><Relationship Id="rId23" Type="http://schemas.openxmlformats.org/officeDocument/2006/relationships/tags" Target="../tags/tag557.xml"/><Relationship Id="rId28" Type="http://schemas.openxmlformats.org/officeDocument/2006/relationships/tags" Target="../tags/tag562.xml"/><Relationship Id="rId36" Type="http://schemas.openxmlformats.org/officeDocument/2006/relationships/tags" Target="../tags/tag570.xml"/><Relationship Id="rId10" Type="http://schemas.openxmlformats.org/officeDocument/2006/relationships/tags" Target="../tags/tag544.xml"/><Relationship Id="rId19" Type="http://schemas.openxmlformats.org/officeDocument/2006/relationships/tags" Target="../tags/tag553.xml"/><Relationship Id="rId31" Type="http://schemas.openxmlformats.org/officeDocument/2006/relationships/tags" Target="../tags/tag565.xml"/><Relationship Id="rId4" Type="http://schemas.openxmlformats.org/officeDocument/2006/relationships/tags" Target="../tags/tag538.xml"/><Relationship Id="rId9" Type="http://schemas.openxmlformats.org/officeDocument/2006/relationships/tags" Target="../tags/tag543.xml"/><Relationship Id="rId14" Type="http://schemas.openxmlformats.org/officeDocument/2006/relationships/tags" Target="../tags/tag548.xml"/><Relationship Id="rId22" Type="http://schemas.openxmlformats.org/officeDocument/2006/relationships/tags" Target="../tags/tag556.xml"/><Relationship Id="rId27" Type="http://schemas.openxmlformats.org/officeDocument/2006/relationships/tags" Target="../tags/tag561.xml"/><Relationship Id="rId30" Type="http://schemas.openxmlformats.org/officeDocument/2006/relationships/tags" Target="../tags/tag564.xml"/><Relationship Id="rId35" Type="http://schemas.openxmlformats.org/officeDocument/2006/relationships/tags" Target="../tags/tag56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76.xml"/><Relationship Id="rId1" Type="http://schemas.openxmlformats.org/officeDocument/2006/relationships/tags" Target="../tags/tag575.xml"/><Relationship Id="rId4" Type="http://schemas.openxmlformats.org/officeDocument/2006/relationships/notesSlide" Target="../notesSlides/notesSlide2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tags" Target="../tags/tag584.xml"/><Relationship Id="rId13" Type="http://schemas.openxmlformats.org/officeDocument/2006/relationships/tags" Target="../tags/tag589.xml"/><Relationship Id="rId18" Type="http://schemas.openxmlformats.org/officeDocument/2006/relationships/tags" Target="../tags/tag594.xml"/><Relationship Id="rId26" Type="http://schemas.openxmlformats.org/officeDocument/2006/relationships/tags" Target="../tags/tag602.xml"/><Relationship Id="rId39" Type="http://schemas.openxmlformats.org/officeDocument/2006/relationships/tags" Target="../tags/tag615.xml"/><Relationship Id="rId3" Type="http://schemas.openxmlformats.org/officeDocument/2006/relationships/tags" Target="../tags/tag579.xml"/><Relationship Id="rId21" Type="http://schemas.openxmlformats.org/officeDocument/2006/relationships/tags" Target="../tags/tag597.xml"/><Relationship Id="rId34" Type="http://schemas.openxmlformats.org/officeDocument/2006/relationships/tags" Target="../tags/tag610.xml"/><Relationship Id="rId42" Type="http://schemas.openxmlformats.org/officeDocument/2006/relationships/tags" Target="../tags/tag618.xml"/><Relationship Id="rId7" Type="http://schemas.openxmlformats.org/officeDocument/2006/relationships/tags" Target="../tags/tag583.xml"/><Relationship Id="rId12" Type="http://schemas.openxmlformats.org/officeDocument/2006/relationships/tags" Target="../tags/tag588.xml"/><Relationship Id="rId17" Type="http://schemas.openxmlformats.org/officeDocument/2006/relationships/tags" Target="../tags/tag593.xml"/><Relationship Id="rId25" Type="http://schemas.openxmlformats.org/officeDocument/2006/relationships/tags" Target="../tags/tag601.xml"/><Relationship Id="rId33" Type="http://schemas.openxmlformats.org/officeDocument/2006/relationships/tags" Target="../tags/tag609.xml"/><Relationship Id="rId38" Type="http://schemas.openxmlformats.org/officeDocument/2006/relationships/tags" Target="../tags/tag614.xml"/><Relationship Id="rId2" Type="http://schemas.openxmlformats.org/officeDocument/2006/relationships/tags" Target="../tags/tag578.xml"/><Relationship Id="rId16" Type="http://schemas.openxmlformats.org/officeDocument/2006/relationships/tags" Target="../tags/tag592.xml"/><Relationship Id="rId20" Type="http://schemas.openxmlformats.org/officeDocument/2006/relationships/tags" Target="../tags/tag596.xml"/><Relationship Id="rId29" Type="http://schemas.openxmlformats.org/officeDocument/2006/relationships/tags" Target="../tags/tag605.xml"/><Relationship Id="rId41" Type="http://schemas.openxmlformats.org/officeDocument/2006/relationships/tags" Target="../tags/tag617.xml"/><Relationship Id="rId1" Type="http://schemas.openxmlformats.org/officeDocument/2006/relationships/tags" Target="../tags/tag577.xml"/><Relationship Id="rId6" Type="http://schemas.openxmlformats.org/officeDocument/2006/relationships/tags" Target="../tags/tag582.xml"/><Relationship Id="rId11" Type="http://schemas.openxmlformats.org/officeDocument/2006/relationships/tags" Target="../tags/tag587.xml"/><Relationship Id="rId24" Type="http://schemas.openxmlformats.org/officeDocument/2006/relationships/tags" Target="../tags/tag600.xml"/><Relationship Id="rId32" Type="http://schemas.openxmlformats.org/officeDocument/2006/relationships/tags" Target="../tags/tag608.xml"/><Relationship Id="rId37" Type="http://schemas.openxmlformats.org/officeDocument/2006/relationships/tags" Target="../tags/tag613.xml"/><Relationship Id="rId40" Type="http://schemas.openxmlformats.org/officeDocument/2006/relationships/tags" Target="../tags/tag616.xml"/><Relationship Id="rId5" Type="http://schemas.openxmlformats.org/officeDocument/2006/relationships/tags" Target="../tags/tag581.xml"/><Relationship Id="rId15" Type="http://schemas.openxmlformats.org/officeDocument/2006/relationships/tags" Target="../tags/tag591.xml"/><Relationship Id="rId23" Type="http://schemas.openxmlformats.org/officeDocument/2006/relationships/tags" Target="../tags/tag599.xml"/><Relationship Id="rId28" Type="http://schemas.openxmlformats.org/officeDocument/2006/relationships/tags" Target="../tags/tag604.xml"/><Relationship Id="rId36" Type="http://schemas.openxmlformats.org/officeDocument/2006/relationships/tags" Target="../tags/tag612.xml"/><Relationship Id="rId10" Type="http://schemas.openxmlformats.org/officeDocument/2006/relationships/tags" Target="../tags/tag586.xml"/><Relationship Id="rId19" Type="http://schemas.openxmlformats.org/officeDocument/2006/relationships/tags" Target="../tags/tag595.xml"/><Relationship Id="rId31" Type="http://schemas.openxmlformats.org/officeDocument/2006/relationships/tags" Target="../tags/tag607.xml"/><Relationship Id="rId4" Type="http://schemas.openxmlformats.org/officeDocument/2006/relationships/tags" Target="../tags/tag580.xml"/><Relationship Id="rId9" Type="http://schemas.openxmlformats.org/officeDocument/2006/relationships/tags" Target="../tags/tag585.xml"/><Relationship Id="rId14" Type="http://schemas.openxmlformats.org/officeDocument/2006/relationships/tags" Target="../tags/tag590.xml"/><Relationship Id="rId22" Type="http://schemas.openxmlformats.org/officeDocument/2006/relationships/tags" Target="../tags/tag598.xml"/><Relationship Id="rId27" Type="http://schemas.openxmlformats.org/officeDocument/2006/relationships/tags" Target="../tags/tag603.xml"/><Relationship Id="rId30" Type="http://schemas.openxmlformats.org/officeDocument/2006/relationships/tags" Target="../tags/tag606.xml"/><Relationship Id="rId35" Type="http://schemas.openxmlformats.org/officeDocument/2006/relationships/tags" Target="../tags/tag611.xml"/><Relationship Id="rId43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tags" Target="../tags/tag626.xml"/><Relationship Id="rId13" Type="http://schemas.openxmlformats.org/officeDocument/2006/relationships/tags" Target="../tags/tag631.xml"/><Relationship Id="rId18" Type="http://schemas.openxmlformats.org/officeDocument/2006/relationships/tags" Target="../tags/tag636.xml"/><Relationship Id="rId26" Type="http://schemas.openxmlformats.org/officeDocument/2006/relationships/tags" Target="../tags/tag644.xml"/><Relationship Id="rId39" Type="http://schemas.openxmlformats.org/officeDocument/2006/relationships/tags" Target="../tags/tag657.xml"/><Relationship Id="rId3" Type="http://schemas.openxmlformats.org/officeDocument/2006/relationships/tags" Target="../tags/tag621.xml"/><Relationship Id="rId21" Type="http://schemas.openxmlformats.org/officeDocument/2006/relationships/tags" Target="../tags/tag639.xml"/><Relationship Id="rId34" Type="http://schemas.openxmlformats.org/officeDocument/2006/relationships/tags" Target="../tags/tag652.xml"/><Relationship Id="rId42" Type="http://schemas.openxmlformats.org/officeDocument/2006/relationships/tags" Target="../tags/tag660.xml"/><Relationship Id="rId7" Type="http://schemas.openxmlformats.org/officeDocument/2006/relationships/tags" Target="../tags/tag625.xml"/><Relationship Id="rId12" Type="http://schemas.openxmlformats.org/officeDocument/2006/relationships/tags" Target="../tags/tag630.xml"/><Relationship Id="rId17" Type="http://schemas.openxmlformats.org/officeDocument/2006/relationships/tags" Target="../tags/tag635.xml"/><Relationship Id="rId25" Type="http://schemas.openxmlformats.org/officeDocument/2006/relationships/tags" Target="../tags/tag643.xml"/><Relationship Id="rId33" Type="http://schemas.openxmlformats.org/officeDocument/2006/relationships/tags" Target="../tags/tag651.xml"/><Relationship Id="rId38" Type="http://schemas.openxmlformats.org/officeDocument/2006/relationships/tags" Target="../tags/tag656.xml"/><Relationship Id="rId2" Type="http://schemas.openxmlformats.org/officeDocument/2006/relationships/tags" Target="../tags/tag620.xml"/><Relationship Id="rId16" Type="http://schemas.openxmlformats.org/officeDocument/2006/relationships/tags" Target="../tags/tag634.xml"/><Relationship Id="rId20" Type="http://schemas.openxmlformats.org/officeDocument/2006/relationships/tags" Target="../tags/tag638.xml"/><Relationship Id="rId29" Type="http://schemas.openxmlformats.org/officeDocument/2006/relationships/tags" Target="../tags/tag647.xml"/><Relationship Id="rId41" Type="http://schemas.openxmlformats.org/officeDocument/2006/relationships/tags" Target="../tags/tag659.xml"/><Relationship Id="rId1" Type="http://schemas.openxmlformats.org/officeDocument/2006/relationships/tags" Target="../tags/tag619.xml"/><Relationship Id="rId6" Type="http://schemas.openxmlformats.org/officeDocument/2006/relationships/tags" Target="../tags/tag624.xml"/><Relationship Id="rId11" Type="http://schemas.openxmlformats.org/officeDocument/2006/relationships/tags" Target="../tags/tag629.xml"/><Relationship Id="rId24" Type="http://schemas.openxmlformats.org/officeDocument/2006/relationships/tags" Target="../tags/tag642.xml"/><Relationship Id="rId32" Type="http://schemas.openxmlformats.org/officeDocument/2006/relationships/tags" Target="../tags/tag650.xml"/><Relationship Id="rId37" Type="http://schemas.openxmlformats.org/officeDocument/2006/relationships/tags" Target="../tags/tag655.xml"/><Relationship Id="rId40" Type="http://schemas.openxmlformats.org/officeDocument/2006/relationships/tags" Target="../tags/tag658.xml"/><Relationship Id="rId5" Type="http://schemas.openxmlformats.org/officeDocument/2006/relationships/tags" Target="../tags/tag623.xml"/><Relationship Id="rId15" Type="http://schemas.openxmlformats.org/officeDocument/2006/relationships/tags" Target="../tags/tag633.xml"/><Relationship Id="rId23" Type="http://schemas.openxmlformats.org/officeDocument/2006/relationships/tags" Target="../tags/tag641.xml"/><Relationship Id="rId28" Type="http://schemas.openxmlformats.org/officeDocument/2006/relationships/tags" Target="../tags/tag646.xml"/><Relationship Id="rId36" Type="http://schemas.openxmlformats.org/officeDocument/2006/relationships/tags" Target="../tags/tag654.xml"/><Relationship Id="rId10" Type="http://schemas.openxmlformats.org/officeDocument/2006/relationships/tags" Target="../tags/tag628.xml"/><Relationship Id="rId19" Type="http://schemas.openxmlformats.org/officeDocument/2006/relationships/tags" Target="../tags/tag637.xml"/><Relationship Id="rId31" Type="http://schemas.openxmlformats.org/officeDocument/2006/relationships/tags" Target="../tags/tag649.xml"/><Relationship Id="rId4" Type="http://schemas.openxmlformats.org/officeDocument/2006/relationships/tags" Target="../tags/tag622.xml"/><Relationship Id="rId9" Type="http://schemas.openxmlformats.org/officeDocument/2006/relationships/tags" Target="../tags/tag627.xml"/><Relationship Id="rId14" Type="http://schemas.openxmlformats.org/officeDocument/2006/relationships/tags" Target="../tags/tag632.xml"/><Relationship Id="rId22" Type="http://schemas.openxmlformats.org/officeDocument/2006/relationships/tags" Target="../tags/tag640.xml"/><Relationship Id="rId27" Type="http://schemas.openxmlformats.org/officeDocument/2006/relationships/tags" Target="../tags/tag645.xml"/><Relationship Id="rId30" Type="http://schemas.openxmlformats.org/officeDocument/2006/relationships/tags" Target="../tags/tag648.xml"/><Relationship Id="rId35" Type="http://schemas.openxmlformats.org/officeDocument/2006/relationships/tags" Target="../tags/tag653.xml"/><Relationship Id="rId43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4.xml"/><Relationship Id="rId3" Type="http://schemas.openxmlformats.org/officeDocument/2006/relationships/tags" Target="../tags/tag66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662.xml"/><Relationship Id="rId1" Type="http://schemas.openxmlformats.org/officeDocument/2006/relationships/tags" Target="../tags/tag661.xml"/><Relationship Id="rId6" Type="http://schemas.openxmlformats.org/officeDocument/2006/relationships/tags" Target="../tags/tag666.xml"/><Relationship Id="rId5" Type="http://schemas.openxmlformats.org/officeDocument/2006/relationships/tags" Target="../tags/tag665.xml"/><Relationship Id="rId4" Type="http://schemas.openxmlformats.org/officeDocument/2006/relationships/tags" Target="../tags/tag66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8.xml"/><Relationship Id="rId1" Type="http://schemas.openxmlformats.org/officeDocument/2006/relationships/tags" Target="../tags/tag667.xml"/><Relationship Id="rId4" Type="http://schemas.openxmlformats.org/officeDocument/2006/relationships/notesSlide" Target="../notesSlides/notesSlide25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tags" Target="../tags/tag676.xml"/><Relationship Id="rId13" Type="http://schemas.openxmlformats.org/officeDocument/2006/relationships/tags" Target="../tags/tag681.xml"/><Relationship Id="rId18" Type="http://schemas.openxmlformats.org/officeDocument/2006/relationships/tags" Target="../tags/tag686.xml"/><Relationship Id="rId26" Type="http://schemas.openxmlformats.org/officeDocument/2006/relationships/tags" Target="../tags/tag694.xml"/><Relationship Id="rId39" Type="http://schemas.openxmlformats.org/officeDocument/2006/relationships/tags" Target="../tags/tag707.xml"/><Relationship Id="rId3" Type="http://schemas.openxmlformats.org/officeDocument/2006/relationships/tags" Target="../tags/tag671.xml"/><Relationship Id="rId21" Type="http://schemas.openxmlformats.org/officeDocument/2006/relationships/tags" Target="../tags/tag689.xml"/><Relationship Id="rId34" Type="http://schemas.openxmlformats.org/officeDocument/2006/relationships/tags" Target="../tags/tag702.xml"/><Relationship Id="rId42" Type="http://schemas.openxmlformats.org/officeDocument/2006/relationships/slideLayout" Target="../slideLayouts/slideLayout6.xml"/><Relationship Id="rId7" Type="http://schemas.openxmlformats.org/officeDocument/2006/relationships/tags" Target="../tags/tag675.xml"/><Relationship Id="rId12" Type="http://schemas.openxmlformats.org/officeDocument/2006/relationships/tags" Target="../tags/tag680.xml"/><Relationship Id="rId17" Type="http://schemas.openxmlformats.org/officeDocument/2006/relationships/tags" Target="../tags/tag685.xml"/><Relationship Id="rId25" Type="http://schemas.openxmlformats.org/officeDocument/2006/relationships/tags" Target="../tags/tag693.xml"/><Relationship Id="rId33" Type="http://schemas.openxmlformats.org/officeDocument/2006/relationships/tags" Target="../tags/tag701.xml"/><Relationship Id="rId38" Type="http://schemas.openxmlformats.org/officeDocument/2006/relationships/tags" Target="../tags/tag706.xml"/><Relationship Id="rId2" Type="http://schemas.openxmlformats.org/officeDocument/2006/relationships/tags" Target="../tags/tag670.xml"/><Relationship Id="rId16" Type="http://schemas.openxmlformats.org/officeDocument/2006/relationships/tags" Target="../tags/tag684.xml"/><Relationship Id="rId20" Type="http://schemas.openxmlformats.org/officeDocument/2006/relationships/tags" Target="../tags/tag688.xml"/><Relationship Id="rId29" Type="http://schemas.openxmlformats.org/officeDocument/2006/relationships/tags" Target="../tags/tag697.xml"/><Relationship Id="rId41" Type="http://schemas.openxmlformats.org/officeDocument/2006/relationships/tags" Target="../tags/tag709.xml"/><Relationship Id="rId1" Type="http://schemas.openxmlformats.org/officeDocument/2006/relationships/tags" Target="../tags/tag669.xml"/><Relationship Id="rId6" Type="http://schemas.openxmlformats.org/officeDocument/2006/relationships/tags" Target="../tags/tag674.xml"/><Relationship Id="rId11" Type="http://schemas.openxmlformats.org/officeDocument/2006/relationships/tags" Target="../tags/tag679.xml"/><Relationship Id="rId24" Type="http://schemas.openxmlformats.org/officeDocument/2006/relationships/tags" Target="../tags/tag692.xml"/><Relationship Id="rId32" Type="http://schemas.openxmlformats.org/officeDocument/2006/relationships/tags" Target="../tags/tag700.xml"/><Relationship Id="rId37" Type="http://schemas.openxmlformats.org/officeDocument/2006/relationships/tags" Target="../tags/tag705.xml"/><Relationship Id="rId40" Type="http://schemas.openxmlformats.org/officeDocument/2006/relationships/tags" Target="../tags/tag708.xml"/><Relationship Id="rId5" Type="http://schemas.openxmlformats.org/officeDocument/2006/relationships/tags" Target="../tags/tag673.xml"/><Relationship Id="rId15" Type="http://schemas.openxmlformats.org/officeDocument/2006/relationships/tags" Target="../tags/tag683.xml"/><Relationship Id="rId23" Type="http://schemas.openxmlformats.org/officeDocument/2006/relationships/tags" Target="../tags/tag691.xml"/><Relationship Id="rId28" Type="http://schemas.openxmlformats.org/officeDocument/2006/relationships/tags" Target="../tags/tag696.xml"/><Relationship Id="rId36" Type="http://schemas.openxmlformats.org/officeDocument/2006/relationships/tags" Target="../tags/tag704.xml"/><Relationship Id="rId10" Type="http://schemas.openxmlformats.org/officeDocument/2006/relationships/tags" Target="../tags/tag678.xml"/><Relationship Id="rId19" Type="http://schemas.openxmlformats.org/officeDocument/2006/relationships/tags" Target="../tags/tag687.xml"/><Relationship Id="rId31" Type="http://schemas.openxmlformats.org/officeDocument/2006/relationships/tags" Target="../tags/tag699.xml"/><Relationship Id="rId4" Type="http://schemas.openxmlformats.org/officeDocument/2006/relationships/tags" Target="../tags/tag672.xml"/><Relationship Id="rId9" Type="http://schemas.openxmlformats.org/officeDocument/2006/relationships/tags" Target="../tags/tag677.xml"/><Relationship Id="rId14" Type="http://schemas.openxmlformats.org/officeDocument/2006/relationships/tags" Target="../tags/tag682.xml"/><Relationship Id="rId22" Type="http://schemas.openxmlformats.org/officeDocument/2006/relationships/tags" Target="../tags/tag690.xml"/><Relationship Id="rId27" Type="http://schemas.openxmlformats.org/officeDocument/2006/relationships/tags" Target="../tags/tag695.xml"/><Relationship Id="rId30" Type="http://schemas.openxmlformats.org/officeDocument/2006/relationships/tags" Target="../tags/tag698.xml"/><Relationship Id="rId35" Type="http://schemas.openxmlformats.org/officeDocument/2006/relationships/tags" Target="../tags/tag70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00536"/>
            <a:ext cx="6400800" cy="1752600"/>
          </a:xfrm>
        </p:spPr>
        <p:txBody>
          <a:bodyPr/>
          <a:lstStyle/>
          <a:p>
            <a:endParaRPr lang="en-US" smtClean="0">
              <a:solidFill>
                <a:srgbClr val="00B050"/>
              </a:solidFill>
            </a:endParaRPr>
          </a:p>
          <a:p>
            <a:r>
              <a:rPr lang="en-US" smtClean="0">
                <a:solidFill>
                  <a:srgbClr val="00B050"/>
                </a:solidFill>
              </a:rPr>
              <a:t>Vadim Lyubashevsky</a:t>
            </a:r>
          </a:p>
          <a:p>
            <a:r>
              <a:rPr lang="en-US" smtClean="0">
                <a:solidFill>
                  <a:srgbClr val="00B050"/>
                </a:solidFill>
              </a:rPr>
              <a:t>INRIA / ENS, Paris</a:t>
            </a:r>
            <a:endParaRPr lang="en-US">
              <a:solidFill>
                <a:srgbClr val="00B05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1470025"/>
          </a:xfrm>
        </p:spPr>
        <p:txBody>
          <a:bodyPr/>
          <a:lstStyle/>
          <a:p>
            <a:r>
              <a:rPr lang="en-US" dirty="0" smtClean="0"/>
              <a:t>Ideal Lattices </a:t>
            </a:r>
            <a:r>
              <a:rPr lang="en-US" smtClean="0"/>
              <a:t>and Ring-LWE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94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9272"/>
            <a:ext cx="8229311" cy="1134363"/>
          </a:xfrm>
          <a:ln/>
        </p:spPr>
        <p:txBody>
          <a:bodyPr tIns="35203"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Hardness of Problems for General and (x</a:t>
            </a:r>
            <a:r>
              <a:rPr lang="en-US" baseline="33000" dirty="0"/>
              <a:t>n</a:t>
            </a:r>
            <a:r>
              <a:rPr lang="en-US" dirty="0"/>
              <a:t>+1)-Ideal Lattices</a:t>
            </a:r>
          </a:p>
        </p:txBody>
      </p:sp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414851" y="210529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 sz="2200">
              <a:latin typeface="+mj-lt"/>
            </a:endParaRP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414851" y="249684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SVP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414851" y="2888404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SIVP</a:t>
            </a: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414851" y="327996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GapSVP</a:t>
            </a: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414851" y="367151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uSVP</a:t>
            </a: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>
            <a:off x="414851" y="4064513"/>
            <a:ext cx="1244552" cy="381480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BDD</a:t>
            </a:r>
          </a:p>
        </p:txBody>
      </p: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1655082" y="210529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General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2896753" y="210529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dirty="0">
                <a:solidFill>
                  <a:srgbClr val="000000"/>
                </a:solidFill>
                <a:latin typeface="+mj-lt"/>
              </a:rPr>
              <a:t>(x</a:t>
            </a:r>
            <a:r>
              <a:rPr lang="en-US" baseline="33000" dirty="0">
                <a:solidFill>
                  <a:srgbClr val="000000"/>
                </a:solidFill>
                <a:latin typeface="+mj-lt"/>
              </a:rPr>
              <a:t>n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+1)-ideal</a:t>
            </a: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1655082" y="249684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NP-hard</a:t>
            </a:r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1655082" y="2888404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NP-hard</a:t>
            </a: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655082" y="327996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NP-hard</a:t>
            </a: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1655082" y="367151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NP-hard</a:t>
            </a:r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1655082" y="4064513"/>
            <a:ext cx="1244552" cy="381480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NP-hard</a:t>
            </a:r>
          </a:p>
        </p:txBody>
      </p: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2896753" y="249684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54720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6457" tIns="80039" rIns="106457" bIns="65638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04" name="AutoShape 16"/>
          <p:cNvSpPr>
            <a:spLocks noChangeArrowheads="1"/>
          </p:cNvSpPr>
          <p:nvPr/>
        </p:nvSpPr>
        <p:spPr bwMode="auto">
          <a:xfrm>
            <a:off x="2896753" y="2888404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54720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6457" tIns="80039" rIns="106457" bIns="65638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2896753" y="327996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06" name="AutoShape 18"/>
          <p:cNvSpPr>
            <a:spLocks noChangeArrowheads="1"/>
          </p:cNvSpPr>
          <p:nvPr/>
        </p:nvSpPr>
        <p:spPr bwMode="auto">
          <a:xfrm>
            <a:off x="2896753" y="367151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N/A</a:t>
            </a:r>
          </a:p>
        </p:txBody>
      </p:sp>
      <p:sp>
        <p:nvSpPr>
          <p:cNvPr id="12307" name="AutoShape 19"/>
          <p:cNvSpPr>
            <a:spLocks noChangeArrowheads="1"/>
          </p:cNvSpPr>
          <p:nvPr/>
        </p:nvSpPr>
        <p:spPr bwMode="auto">
          <a:xfrm>
            <a:off x="2896753" y="4064513"/>
            <a:ext cx="1244552" cy="381480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>
            <a:off x="4953721" y="210529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 sz="2200">
              <a:latin typeface="+mj-lt"/>
            </a:endParaRPr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>
            <a:off x="4953721" y="249684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SVP</a:t>
            </a:r>
          </a:p>
        </p:txBody>
      </p:sp>
      <p:sp>
        <p:nvSpPr>
          <p:cNvPr id="12310" name="AutoShape 22"/>
          <p:cNvSpPr>
            <a:spLocks noChangeArrowheads="1"/>
          </p:cNvSpPr>
          <p:nvPr/>
        </p:nvSpPr>
        <p:spPr bwMode="auto">
          <a:xfrm>
            <a:off x="4953721" y="2888404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SIVP</a:t>
            </a:r>
          </a:p>
        </p:txBody>
      </p:sp>
      <p:sp>
        <p:nvSpPr>
          <p:cNvPr id="12311" name="AutoShape 23"/>
          <p:cNvSpPr>
            <a:spLocks noChangeArrowheads="1"/>
          </p:cNvSpPr>
          <p:nvPr/>
        </p:nvSpPr>
        <p:spPr bwMode="auto">
          <a:xfrm>
            <a:off x="4953721" y="327996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GapSVP</a:t>
            </a:r>
          </a:p>
        </p:txBody>
      </p:sp>
      <p:sp>
        <p:nvSpPr>
          <p:cNvPr id="12312" name="AutoShape 24"/>
          <p:cNvSpPr>
            <a:spLocks noChangeArrowheads="1"/>
          </p:cNvSpPr>
          <p:nvPr/>
        </p:nvSpPr>
        <p:spPr bwMode="auto">
          <a:xfrm>
            <a:off x="4953721" y="367151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uSVP</a:t>
            </a:r>
          </a:p>
        </p:txBody>
      </p:sp>
      <p:sp>
        <p:nvSpPr>
          <p:cNvPr id="12313" name="AutoShape 25"/>
          <p:cNvSpPr>
            <a:spLocks noChangeArrowheads="1"/>
          </p:cNvSpPr>
          <p:nvPr/>
        </p:nvSpPr>
        <p:spPr bwMode="auto">
          <a:xfrm>
            <a:off x="4953721" y="4064513"/>
            <a:ext cx="1244552" cy="381480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BDD</a:t>
            </a:r>
          </a:p>
        </p:txBody>
      </p:sp>
      <p:sp>
        <p:nvSpPr>
          <p:cNvPr id="12314" name="AutoShape 26"/>
          <p:cNvSpPr>
            <a:spLocks noChangeArrowheads="1"/>
          </p:cNvSpPr>
          <p:nvPr/>
        </p:nvSpPr>
        <p:spPr bwMode="auto">
          <a:xfrm>
            <a:off x="6193951" y="210529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General</a:t>
            </a:r>
          </a:p>
        </p:txBody>
      </p:sp>
      <p:sp>
        <p:nvSpPr>
          <p:cNvPr id="12315" name="AutoShape 27"/>
          <p:cNvSpPr>
            <a:spLocks noChangeArrowheads="1"/>
          </p:cNvSpPr>
          <p:nvPr/>
        </p:nvSpPr>
        <p:spPr bwMode="auto">
          <a:xfrm>
            <a:off x="7435622" y="2105291"/>
            <a:ext cx="1250314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 dirty="0">
                <a:solidFill>
                  <a:srgbClr val="000000"/>
                </a:solidFill>
                <a:latin typeface="+mj-lt"/>
              </a:rPr>
              <a:t>(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US" baseline="33000" dirty="0">
                <a:solidFill>
                  <a:srgbClr val="000000"/>
                </a:solidFill>
                <a:latin typeface="+mj-lt"/>
              </a:rPr>
              <a:t>n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+1)-ideal</a:t>
            </a:r>
          </a:p>
        </p:txBody>
      </p:sp>
      <p:sp>
        <p:nvSpPr>
          <p:cNvPr id="12316" name="AutoShape 28"/>
          <p:cNvSpPr>
            <a:spLocks noChangeArrowheads="1"/>
          </p:cNvSpPr>
          <p:nvPr/>
        </p:nvSpPr>
        <p:spPr bwMode="auto">
          <a:xfrm>
            <a:off x="6193951" y="249684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17" name="AutoShape 29"/>
          <p:cNvSpPr>
            <a:spLocks noChangeArrowheads="1"/>
          </p:cNvSpPr>
          <p:nvPr/>
        </p:nvSpPr>
        <p:spPr bwMode="auto">
          <a:xfrm>
            <a:off x="6193951" y="2888404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18" name="AutoShape 30"/>
          <p:cNvSpPr>
            <a:spLocks noChangeArrowheads="1"/>
          </p:cNvSpPr>
          <p:nvPr/>
        </p:nvSpPr>
        <p:spPr bwMode="auto">
          <a:xfrm>
            <a:off x="6193951" y="327996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54720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6457" tIns="80039" rIns="106457" bIns="65638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19" name="AutoShape 31"/>
          <p:cNvSpPr>
            <a:spLocks noChangeArrowheads="1"/>
          </p:cNvSpPr>
          <p:nvPr/>
        </p:nvSpPr>
        <p:spPr bwMode="auto">
          <a:xfrm>
            <a:off x="6193951" y="367151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54720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6457" tIns="80039" rIns="106457" bIns="65638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20" name="AutoShape 32"/>
          <p:cNvSpPr>
            <a:spLocks noChangeArrowheads="1"/>
          </p:cNvSpPr>
          <p:nvPr/>
        </p:nvSpPr>
        <p:spPr bwMode="auto">
          <a:xfrm>
            <a:off x="6193951" y="4064513"/>
            <a:ext cx="1244552" cy="381480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54720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6457" tIns="80039" rIns="106457" bIns="65638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21" name="AutoShape 33"/>
          <p:cNvSpPr>
            <a:spLocks noChangeArrowheads="1"/>
          </p:cNvSpPr>
          <p:nvPr/>
        </p:nvSpPr>
        <p:spPr bwMode="auto">
          <a:xfrm>
            <a:off x="7435622" y="249684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54720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6131" tIns="79712" rIns="106131" bIns="65311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22" name="AutoShape 34"/>
          <p:cNvSpPr>
            <a:spLocks noChangeArrowheads="1"/>
          </p:cNvSpPr>
          <p:nvPr/>
        </p:nvSpPr>
        <p:spPr bwMode="auto">
          <a:xfrm>
            <a:off x="7435622" y="2888404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54720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6131" tIns="79712" rIns="106131" bIns="65311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23" name="AutoShape 35"/>
          <p:cNvSpPr>
            <a:spLocks noChangeArrowheads="1"/>
          </p:cNvSpPr>
          <p:nvPr/>
        </p:nvSpPr>
        <p:spPr bwMode="auto">
          <a:xfrm>
            <a:off x="7435622" y="3279961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Easy</a:t>
            </a:r>
          </a:p>
        </p:txBody>
      </p:sp>
      <p:sp>
        <p:nvSpPr>
          <p:cNvPr id="12324" name="AutoShape 36"/>
          <p:cNvSpPr>
            <a:spLocks noChangeArrowheads="1"/>
          </p:cNvSpPr>
          <p:nvPr/>
        </p:nvSpPr>
        <p:spPr bwMode="auto">
          <a:xfrm>
            <a:off x="7435622" y="3671518"/>
            <a:ext cx="1244552" cy="381479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N/A</a:t>
            </a:r>
          </a:p>
        </p:txBody>
      </p:sp>
      <p:sp>
        <p:nvSpPr>
          <p:cNvPr id="12325" name="AutoShape 37"/>
          <p:cNvSpPr>
            <a:spLocks noChangeArrowheads="1"/>
          </p:cNvSpPr>
          <p:nvPr/>
        </p:nvSpPr>
        <p:spPr bwMode="auto">
          <a:xfrm>
            <a:off x="7435622" y="4064513"/>
            <a:ext cx="1244552" cy="381480"/>
          </a:xfrm>
          <a:prstGeom prst="roundRect">
            <a:avLst>
              <a:gd name="adj" fmla="val 375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?</a:t>
            </a: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107504" y="4941168"/>
            <a:ext cx="6842155" cy="780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u="sng" dirty="0">
                <a:latin typeface="+mj-lt"/>
              </a:rPr>
              <a:t>Legend:</a:t>
            </a:r>
          </a:p>
          <a:p>
            <a:r>
              <a:rPr lang="en-US" sz="2200" dirty="0">
                <a:latin typeface="+mj-lt"/>
              </a:rPr>
              <a:t>?:  </a:t>
            </a:r>
            <a:r>
              <a:rPr lang="en-US" sz="2200" i="1" dirty="0">
                <a:latin typeface="+mj-lt"/>
              </a:rPr>
              <a:t>No hardness proofs nor sub-exponential time </a:t>
            </a:r>
            <a:endParaRPr lang="en-US" sz="2200" i="1" dirty="0" smtClean="0">
              <a:latin typeface="+mj-lt"/>
            </a:endParaRPr>
          </a:p>
          <a:p>
            <a:r>
              <a:rPr lang="en-US" sz="2200" i="1" dirty="0">
                <a:latin typeface="+mj-lt"/>
              </a:rPr>
              <a:t> </a:t>
            </a:r>
            <a:r>
              <a:rPr lang="en-US" sz="2200" i="1" dirty="0" smtClean="0">
                <a:latin typeface="+mj-lt"/>
              </a:rPr>
              <a:t>    algorithms </a:t>
            </a:r>
            <a:r>
              <a:rPr lang="en-US" sz="2200" i="1" dirty="0">
                <a:latin typeface="+mj-lt"/>
              </a:rPr>
              <a:t>are known.</a:t>
            </a:r>
          </a:p>
          <a:p>
            <a:r>
              <a:rPr lang="en-US" sz="2200" dirty="0">
                <a:latin typeface="+mj-lt"/>
              </a:rPr>
              <a:t>Colored boxes: </a:t>
            </a:r>
            <a:r>
              <a:rPr lang="en-US" sz="2200" i="1" dirty="0">
                <a:latin typeface="+mj-lt"/>
              </a:rPr>
              <a:t>Problems are equivalent 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414851" y="1628800"/>
            <a:ext cx="3732216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pPr algn="ctr"/>
            <a:r>
              <a:rPr lang="en-US" sz="2200" u="sng">
                <a:latin typeface="+mj-lt"/>
              </a:rPr>
              <a:t>Exact Versions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4953721" y="1628800"/>
            <a:ext cx="3732215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pPr algn="ctr"/>
            <a:r>
              <a:rPr lang="en-US" sz="2200" u="sng">
                <a:latin typeface="+mj-lt"/>
              </a:rPr>
              <a:t>Poly(n)-approximate Versions</a:t>
            </a:r>
          </a:p>
        </p:txBody>
      </p:sp>
    </p:spTree>
    <p:extLst>
      <p:ext uri="{BB962C8B-B14F-4D97-AF65-F5344CB8AC3E}">
        <p14:creationId xmlns:p14="http://schemas.microsoft.com/office/powerpoint/2010/main" val="29218101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9311" cy="1145879"/>
          </a:xfrm>
          <a:ln/>
        </p:spPr>
        <p:txBody>
          <a:bodyPr tIns="35203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/>
              <a:t>SVP = SIVP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625" y="1605095"/>
            <a:ext cx="8229311" cy="2127650"/>
          </a:xfrm>
          <a:ln/>
        </p:spPr>
        <p:txBody>
          <a:bodyPr tIns="24002"/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700" dirty="0"/>
              <a:t>Lemma: If v is a vector in </a:t>
            </a:r>
            <a:r>
              <a:rPr lang="en-US" sz="2700" b="1" dirty="0"/>
              <a:t>Z</a:t>
            </a:r>
            <a:r>
              <a:rPr lang="en-US" sz="2700" dirty="0"/>
              <a:t>[x]/(f) where f is a </a:t>
            </a:r>
            <a:r>
              <a:rPr lang="en-US" sz="2700" dirty="0" err="1"/>
              <a:t>monic</a:t>
            </a:r>
            <a:r>
              <a:rPr lang="en-US" sz="2700" dirty="0"/>
              <a:t>, irreducible polynomial of degree n, then</a:t>
            </a:r>
            <a:r>
              <a:rPr lang="en-US" dirty="0"/>
              <a:t>  </a:t>
            </a:r>
          </a:p>
          <a:p>
            <a:pPr marL="0" indent="0" algn="ctr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700" dirty="0"/>
              <a:t>v, </a:t>
            </a:r>
            <a:r>
              <a:rPr lang="en-US" sz="2700" dirty="0" err="1"/>
              <a:t>vx</a:t>
            </a:r>
            <a:r>
              <a:rPr lang="en-US" sz="2700" dirty="0"/>
              <a:t>, vx</a:t>
            </a:r>
            <a:r>
              <a:rPr lang="en-US" sz="2700" baseline="33000" dirty="0"/>
              <a:t>2</a:t>
            </a:r>
            <a:r>
              <a:rPr lang="en-US" sz="2700" dirty="0"/>
              <a:t>, ... vx</a:t>
            </a:r>
            <a:r>
              <a:rPr lang="en-US" sz="2700" baseline="33000" dirty="0"/>
              <a:t>n-1 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700" dirty="0" smtClean="0"/>
              <a:t>are </a:t>
            </a:r>
            <a:r>
              <a:rPr lang="en-US" sz="2700" dirty="0"/>
              <a:t>linearly independent.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882999" y="4200689"/>
            <a:ext cx="1588820" cy="413149"/>
            <a:chOff x="613" y="3095"/>
            <a:chExt cx="1103" cy="287"/>
          </a:xfrm>
        </p:grpSpPr>
        <p:sp>
          <p:nvSpPr>
            <p:cNvPr id="14340" name="AutoShape 4"/>
            <p:cNvSpPr>
              <a:spLocks noChangeArrowheads="1"/>
            </p:cNvSpPr>
            <p:nvPr/>
          </p:nvSpPr>
          <p:spPr bwMode="auto">
            <a:xfrm>
              <a:off x="1429" y="309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41" name="AutoShape 5"/>
            <p:cNvSpPr>
              <a:spLocks noChangeArrowheads="1"/>
            </p:cNvSpPr>
            <p:nvPr/>
          </p:nvSpPr>
          <p:spPr bwMode="auto">
            <a:xfrm>
              <a:off x="1157" y="309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42" name="AutoShape 6"/>
            <p:cNvSpPr>
              <a:spLocks noChangeArrowheads="1"/>
            </p:cNvSpPr>
            <p:nvPr/>
          </p:nvSpPr>
          <p:spPr bwMode="auto">
            <a:xfrm>
              <a:off x="885" y="309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14343" name="AutoShape 7"/>
            <p:cNvSpPr>
              <a:spLocks noChangeArrowheads="1"/>
            </p:cNvSpPr>
            <p:nvPr/>
          </p:nvSpPr>
          <p:spPr bwMode="auto">
            <a:xfrm>
              <a:off x="613" y="309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</p:grp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882999" y="3645024"/>
            <a:ext cx="1588820" cy="413149"/>
            <a:chOff x="613" y="2709"/>
            <a:chExt cx="1103" cy="287"/>
          </a:xfrm>
        </p:grpSpPr>
        <p:sp>
          <p:nvSpPr>
            <p:cNvPr id="14345" name="AutoShape 9"/>
            <p:cNvSpPr>
              <a:spLocks noChangeArrowheads="1"/>
            </p:cNvSpPr>
            <p:nvPr/>
          </p:nvSpPr>
          <p:spPr bwMode="auto">
            <a:xfrm>
              <a:off x="1429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46" name="AutoShape 10"/>
            <p:cNvSpPr>
              <a:spLocks noChangeArrowheads="1"/>
            </p:cNvSpPr>
            <p:nvPr/>
          </p:nvSpPr>
          <p:spPr bwMode="auto">
            <a:xfrm>
              <a:off x="1157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47" name="AutoShape 11"/>
            <p:cNvSpPr>
              <a:spLocks noChangeArrowheads="1"/>
            </p:cNvSpPr>
            <p:nvPr/>
          </p:nvSpPr>
          <p:spPr bwMode="auto">
            <a:xfrm>
              <a:off x="885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48" name="AutoShape 12"/>
            <p:cNvSpPr>
              <a:spLocks noChangeArrowheads="1"/>
            </p:cNvSpPr>
            <p:nvPr/>
          </p:nvSpPr>
          <p:spPr bwMode="auto">
            <a:xfrm>
              <a:off x="613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49" name="AutoShape 13"/>
            <p:cNvSpPr>
              <a:spLocks noChangeArrowheads="1"/>
            </p:cNvSpPr>
            <p:nvPr/>
          </p:nvSpPr>
          <p:spPr bwMode="auto">
            <a:xfrm>
              <a:off x="1429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50" name="AutoShape 14"/>
            <p:cNvSpPr>
              <a:spLocks noChangeArrowheads="1"/>
            </p:cNvSpPr>
            <p:nvPr/>
          </p:nvSpPr>
          <p:spPr bwMode="auto">
            <a:xfrm>
              <a:off x="1157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51" name="AutoShape 15"/>
            <p:cNvSpPr>
              <a:spLocks noChangeArrowheads="1"/>
            </p:cNvSpPr>
            <p:nvPr/>
          </p:nvSpPr>
          <p:spPr bwMode="auto">
            <a:xfrm>
              <a:off x="885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52" name="AutoShape 16"/>
            <p:cNvSpPr>
              <a:spLocks noChangeArrowheads="1"/>
            </p:cNvSpPr>
            <p:nvPr/>
          </p:nvSpPr>
          <p:spPr bwMode="auto">
            <a:xfrm>
              <a:off x="613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53" name="AutoShape 17"/>
            <p:cNvSpPr>
              <a:spLocks noChangeArrowheads="1"/>
            </p:cNvSpPr>
            <p:nvPr/>
          </p:nvSpPr>
          <p:spPr bwMode="auto">
            <a:xfrm>
              <a:off x="1429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54" name="AutoShape 18"/>
            <p:cNvSpPr>
              <a:spLocks noChangeArrowheads="1"/>
            </p:cNvSpPr>
            <p:nvPr/>
          </p:nvSpPr>
          <p:spPr bwMode="auto">
            <a:xfrm>
              <a:off x="1157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55" name="AutoShape 19"/>
            <p:cNvSpPr>
              <a:spLocks noChangeArrowheads="1"/>
            </p:cNvSpPr>
            <p:nvPr/>
          </p:nvSpPr>
          <p:spPr bwMode="auto">
            <a:xfrm>
              <a:off x="885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56" name="AutoShape 20"/>
            <p:cNvSpPr>
              <a:spLocks noChangeArrowheads="1"/>
            </p:cNvSpPr>
            <p:nvPr/>
          </p:nvSpPr>
          <p:spPr bwMode="auto">
            <a:xfrm>
              <a:off x="613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57" name="AutoShape 21"/>
            <p:cNvSpPr>
              <a:spLocks noChangeArrowheads="1"/>
            </p:cNvSpPr>
            <p:nvPr/>
          </p:nvSpPr>
          <p:spPr bwMode="auto">
            <a:xfrm>
              <a:off x="1429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58" name="AutoShape 22"/>
            <p:cNvSpPr>
              <a:spLocks noChangeArrowheads="1"/>
            </p:cNvSpPr>
            <p:nvPr/>
          </p:nvSpPr>
          <p:spPr bwMode="auto">
            <a:xfrm>
              <a:off x="1157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59" name="AutoShape 23"/>
            <p:cNvSpPr>
              <a:spLocks noChangeArrowheads="1"/>
            </p:cNvSpPr>
            <p:nvPr/>
          </p:nvSpPr>
          <p:spPr bwMode="auto">
            <a:xfrm>
              <a:off x="885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60" name="AutoShape 24"/>
            <p:cNvSpPr>
              <a:spLocks noChangeArrowheads="1"/>
            </p:cNvSpPr>
            <p:nvPr/>
          </p:nvSpPr>
          <p:spPr bwMode="auto">
            <a:xfrm>
              <a:off x="613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61" name="AutoShape 25"/>
            <p:cNvSpPr>
              <a:spLocks noChangeArrowheads="1"/>
            </p:cNvSpPr>
            <p:nvPr/>
          </p:nvSpPr>
          <p:spPr bwMode="auto">
            <a:xfrm>
              <a:off x="1429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62" name="AutoShape 26"/>
            <p:cNvSpPr>
              <a:spLocks noChangeArrowheads="1"/>
            </p:cNvSpPr>
            <p:nvPr/>
          </p:nvSpPr>
          <p:spPr bwMode="auto">
            <a:xfrm>
              <a:off x="1157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63" name="AutoShape 27"/>
            <p:cNvSpPr>
              <a:spLocks noChangeArrowheads="1"/>
            </p:cNvSpPr>
            <p:nvPr/>
          </p:nvSpPr>
          <p:spPr bwMode="auto">
            <a:xfrm>
              <a:off x="885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64" name="AutoShape 28"/>
            <p:cNvSpPr>
              <a:spLocks noChangeArrowheads="1"/>
            </p:cNvSpPr>
            <p:nvPr/>
          </p:nvSpPr>
          <p:spPr bwMode="auto">
            <a:xfrm>
              <a:off x="613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65" name="AutoShape 29"/>
            <p:cNvSpPr>
              <a:spLocks noChangeArrowheads="1"/>
            </p:cNvSpPr>
            <p:nvPr/>
          </p:nvSpPr>
          <p:spPr bwMode="auto">
            <a:xfrm>
              <a:off x="1429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4</a:t>
              </a:r>
            </a:p>
          </p:txBody>
        </p:sp>
        <p:sp>
          <p:nvSpPr>
            <p:cNvPr id="14366" name="AutoShape 30"/>
            <p:cNvSpPr>
              <a:spLocks noChangeArrowheads="1"/>
            </p:cNvSpPr>
            <p:nvPr/>
          </p:nvSpPr>
          <p:spPr bwMode="auto">
            <a:xfrm>
              <a:off x="1157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67" name="AutoShape 31"/>
            <p:cNvSpPr>
              <a:spLocks noChangeArrowheads="1"/>
            </p:cNvSpPr>
            <p:nvPr/>
          </p:nvSpPr>
          <p:spPr bwMode="auto">
            <a:xfrm>
              <a:off x="885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68" name="AutoShape 32"/>
            <p:cNvSpPr>
              <a:spLocks noChangeArrowheads="1"/>
            </p:cNvSpPr>
            <p:nvPr/>
          </p:nvSpPr>
          <p:spPr bwMode="auto">
            <a:xfrm>
              <a:off x="613" y="270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14369" name="Group 33"/>
          <p:cNvGrpSpPr>
            <a:grpSpLocks/>
          </p:cNvGrpSpPr>
          <p:nvPr/>
        </p:nvGrpSpPr>
        <p:grpSpPr bwMode="auto">
          <a:xfrm>
            <a:off x="882999" y="4756354"/>
            <a:ext cx="1588820" cy="413149"/>
            <a:chOff x="613" y="3481"/>
            <a:chExt cx="1103" cy="287"/>
          </a:xfrm>
        </p:grpSpPr>
        <p:sp>
          <p:nvSpPr>
            <p:cNvPr id="14370" name="AutoShape 34"/>
            <p:cNvSpPr>
              <a:spLocks noChangeArrowheads="1"/>
            </p:cNvSpPr>
            <p:nvPr/>
          </p:nvSpPr>
          <p:spPr bwMode="auto">
            <a:xfrm>
              <a:off x="1429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71" name="AutoShape 35"/>
            <p:cNvSpPr>
              <a:spLocks noChangeArrowheads="1"/>
            </p:cNvSpPr>
            <p:nvPr/>
          </p:nvSpPr>
          <p:spPr bwMode="auto">
            <a:xfrm>
              <a:off x="1157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72" name="AutoShape 36"/>
            <p:cNvSpPr>
              <a:spLocks noChangeArrowheads="1"/>
            </p:cNvSpPr>
            <p:nvPr/>
          </p:nvSpPr>
          <p:spPr bwMode="auto">
            <a:xfrm>
              <a:off x="885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73" name="AutoShape 37"/>
            <p:cNvSpPr>
              <a:spLocks noChangeArrowheads="1"/>
            </p:cNvSpPr>
            <p:nvPr/>
          </p:nvSpPr>
          <p:spPr bwMode="auto">
            <a:xfrm>
              <a:off x="613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74" name="AutoShape 38"/>
            <p:cNvSpPr>
              <a:spLocks noChangeArrowheads="1"/>
            </p:cNvSpPr>
            <p:nvPr/>
          </p:nvSpPr>
          <p:spPr bwMode="auto">
            <a:xfrm>
              <a:off x="1429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75" name="AutoShape 39"/>
            <p:cNvSpPr>
              <a:spLocks noChangeArrowheads="1"/>
            </p:cNvSpPr>
            <p:nvPr/>
          </p:nvSpPr>
          <p:spPr bwMode="auto">
            <a:xfrm>
              <a:off x="1157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76" name="AutoShape 40"/>
            <p:cNvSpPr>
              <a:spLocks noChangeArrowheads="1"/>
            </p:cNvSpPr>
            <p:nvPr/>
          </p:nvSpPr>
          <p:spPr bwMode="auto">
            <a:xfrm>
              <a:off x="885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77" name="AutoShape 41"/>
            <p:cNvSpPr>
              <a:spLocks noChangeArrowheads="1"/>
            </p:cNvSpPr>
            <p:nvPr/>
          </p:nvSpPr>
          <p:spPr bwMode="auto">
            <a:xfrm>
              <a:off x="613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78" name="AutoShape 42"/>
            <p:cNvSpPr>
              <a:spLocks noChangeArrowheads="1"/>
            </p:cNvSpPr>
            <p:nvPr/>
          </p:nvSpPr>
          <p:spPr bwMode="auto">
            <a:xfrm>
              <a:off x="1429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79" name="AutoShape 43"/>
            <p:cNvSpPr>
              <a:spLocks noChangeArrowheads="1"/>
            </p:cNvSpPr>
            <p:nvPr/>
          </p:nvSpPr>
          <p:spPr bwMode="auto">
            <a:xfrm>
              <a:off x="1157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14380" name="AutoShape 44"/>
            <p:cNvSpPr>
              <a:spLocks noChangeArrowheads="1"/>
            </p:cNvSpPr>
            <p:nvPr/>
          </p:nvSpPr>
          <p:spPr bwMode="auto">
            <a:xfrm>
              <a:off x="885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81" name="AutoShape 45"/>
            <p:cNvSpPr>
              <a:spLocks noChangeArrowheads="1"/>
            </p:cNvSpPr>
            <p:nvPr/>
          </p:nvSpPr>
          <p:spPr bwMode="auto">
            <a:xfrm>
              <a:off x="613" y="3481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-3</a:t>
              </a:r>
            </a:p>
          </p:txBody>
        </p:sp>
      </p:grpSp>
      <p:grpSp>
        <p:nvGrpSpPr>
          <p:cNvPr id="14382" name="Group 46"/>
          <p:cNvGrpSpPr>
            <a:grpSpLocks/>
          </p:cNvGrpSpPr>
          <p:nvPr/>
        </p:nvGrpSpPr>
        <p:grpSpPr bwMode="auto">
          <a:xfrm>
            <a:off x="882999" y="5310580"/>
            <a:ext cx="1588820" cy="413150"/>
            <a:chOff x="613" y="3866"/>
            <a:chExt cx="1103" cy="287"/>
          </a:xfrm>
        </p:grpSpPr>
        <p:sp>
          <p:nvSpPr>
            <p:cNvPr id="14383" name="AutoShape 47"/>
            <p:cNvSpPr>
              <a:spLocks noChangeArrowheads="1"/>
            </p:cNvSpPr>
            <p:nvPr/>
          </p:nvSpPr>
          <p:spPr bwMode="auto">
            <a:xfrm>
              <a:off x="1429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84" name="AutoShape 48"/>
            <p:cNvSpPr>
              <a:spLocks noChangeArrowheads="1"/>
            </p:cNvSpPr>
            <p:nvPr/>
          </p:nvSpPr>
          <p:spPr bwMode="auto">
            <a:xfrm>
              <a:off x="1157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85" name="AutoShape 49"/>
            <p:cNvSpPr>
              <a:spLocks noChangeArrowheads="1"/>
            </p:cNvSpPr>
            <p:nvPr/>
          </p:nvSpPr>
          <p:spPr bwMode="auto">
            <a:xfrm>
              <a:off x="885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86" name="AutoShape 50"/>
            <p:cNvSpPr>
              <a:spLocks noChangeArrowheads="1"/>
            </p:cNvSpPr>
            <p:nvPr/>
          </p:nvSpPr>
          <p:spPr bwMode="auto">
            <a:xfrm>
              <a:off x="613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87" name="AutoShape 51"/>
            <p:cNvSpPr>
              <a:spLocks noChangeArrowheads="1"/>
            </p:cNvSpPr>
            <p:nvPr/>
          </p:nvSpPr>
          <p:spPr bwMode="auto">
            <a:xfrm>
              <a:off x="1429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88" name="AutoShape 52"/>
            <p:cNvSpPr>
              <a:spLocks noChangeArrowheads="1"/>
            </p:cNvSpPr>
            <p:nvPr/>
          </p:nvSpPr>
          <p:spPr bwMode="auto">
            <a:xfrm>
              <a:off x="1157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89" name="AutoShape 53"/>
            <p:cNvSpPr>
              <a:spLocks noChangeArrowheads="1"/>
            </p:cNvSpPr>
            <p:nvPr/>
          </p:nvSpPr>
          <p:spPr bwMode="auto">
            <a:xfrm>
              <a:off x="885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90" name="AutoShape 54"/>
            <p:cNvSpPr>
              <a:spLocks noChangeArrowheads="1"/>
            </p:cNvSpPr>
            <p:nvPr/>
          </p:nvSpPr>
          <p:spPr bwMode="auto">
            <a:xfrm>
              <a:off x="613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91" name="AutoShape 55"/>
            <p:cNvSpPr>
              <a:spLocks noChangeArrowheads="1"/>
            </p:cNvSpPr>
            <p:nvPr/>
          </p:nvSpPr>
          <p:spPr bwMode="auto">
            <a:xfrm>
              <a:off x="1429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92" name="AutoShape 56"/>
            <p:cNvSpPr>
              <a:spLocks noChangeArrowheads="1"/>
            </p:cNvSpPr>
            <p:nvPr/>
          </p:nvSpPr>
          <p:spPr bwMode="auto">
            <a:xfrm>
              <a:off x="1157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93" name="AutoShape 57"/>
            <p:cNvSpPr>
              <a:spLocks noChangeArrowheads="1"/>
            </p:cNvSpPr>
            <p:nvPr/>
          </p:nvSpPr>
          <p:spPr bwMode="auto">
            <a:xfrm>
              <a:off x="885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94" name="AutoShape 58"/>
            <p:cNvSpPr>
              <a:spLocks noChangeArrowheads="1"/>
            </p:cNvSpPr>
            <p:nvPr/>
          </p:nvSpPr>
          <p:spPr bwMode="auto">
            <a:xfrm>
              <a:off x="613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95" name="AutoShape 59"/>
            <p:cNvSpPr>
              <a:spLocks noChangeArrowheads="1"/>
            </p:cNvSpPr>
            <p:nvPr/>
          </p:nvSpPr>
          <p:spPr bwMode="auto">
            <a:xfrm>
              <a:off x="1429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396" name="AutoShape 60"/>
            <p:cNvSpPr>
              <a:spLocks noChangeArrowheads="1"/>
            </p:cNvSpPr>
            <p:nvPr/>
          </p:nvSpPr>
          <p:spPr bwMode="auto">
            <a:xfrm>
              <a:off x="1157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397" name="AutoShape 61"/>
            <p:cNvSpPr>
              <a:spLocks noChangeArrowheads="1"/>
            </p:cNvSpPr>
            <p:nvPr/>
          </p:nvSpPr>
          <p:spPr bwMode="auto">
            <a:xfrm>
              <a:off x="885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398" name="AutoShape 62"/>
            <p:cNvSpPr>
              <a:spLocks noChangeArrowheads="1"/>
            </p:cNvSpPr>
            <p:nvPr/>
          </p:nvSpPr>
          <p:spPr bwMode="auto">
            <a:xfrm>
              <a:off x="613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399" name="AutoShape 63"/>
            <p:cNvSpPr>
              <a:spLocks noChangeArrowheads="1"/>
            </p:cNvSpPr>
            <p:nvPr/>
          </p:nvSpPr>
          <p:spPr bwMode="auto">
            <a:xfrm>
              <a:off x="1429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400" name="AutoShape 64"/>
            <p:cNvSpPr>
              <a:spLocks noChangeArrowheads="1"/>
            </p:cNvSpPr>
            <p:nvPr/>
          </p:nvSpPr>
          <p:spPr bwMode="auto">
            <a:xfrm>
              <a:off x="1157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14401" name="AutoShape 65"/>
            <p:cNvSpPr>
              <a:spLocks noChangeArrowheads="1"/>
            </p:cNvSpPr>
            <p:nvPr/>
          </p:nvSpPr>
          <p:spPr bwMode="auto">
            <a:xfrm>
              <a:off x="885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14402" name="AutoShape 66"/>
            <p:cNvSpPr>
              <a:spLocks noChangeArrowheads="1"/>
            </p:cNvSpPr>
            <p:nvPr/>
          </p:nvSpPr>
          <p:spPr bwMode="auto">
            <a:xfrm>
              <a:off x="613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14403" name="AutoShape 67"/>
            <p:cNvSpPr>
              <a:spLocks noChangeArrowheads="1"/>
            </p:cNvSpPr>
            <p:nvPr/>
          </p:nvSpPr>
          <p:spPr bwMode="auto">
            <a:xfrm>
              <a:off x="1429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14404" name="AutoShape 68"/>
            <p:cNvSpPr>
              <a:spLocks noChangeArrowheads="1"/>
            </p:cNvSpPr>
            <p:nvPr/>
          </p:nvSpPr>
          <p:spPr bwMode="auto">
            <a:xfrm>
              <a:off x="1157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14405" name="AutoShape 69"/>
            <p:cNvSpPr>
              <a:spLocks noChangeArrowheads="1"/>
            </p:cNvSpPr>
            <p:nvPr/>
          </p:nvSpPr>
          <p:spPr bwMode="auto">
            <a:xfrm>
              <a:off x="885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-3</a:t>
              </a:r>
            </a:p>
          </p:txBody>
        </p:sp>
        <p:sp>
          <p:nvSpPr>
            <p:cNvPr id="14406" name="AutoShape 70"/>
            <p:cNvSpPr>
              <a:spLocks noChangeArrowheads="1"/>
            </p:cNvSpPr>
            <p:nvPr/>
          </p:nvSpPr>
          <p:spPr bwMode="auto">
            <a:xfrm>
              <a:off x="613" y="3866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-2</a:t>
              </a:r>
            </a:p>
          </p:txBody>
        </p:sp>
      </p:grpSp>
      <p:sp>
        <p:nvSpPr>
          <p:cNvPr id="14407" name="Text Box 71"/>
          <p:cNvSpPr txBox="1">
            <a:spLocks noChangeArrowheads="1"/>
          </p:cNvSpPr>
          <p:nvPr/>
        </p:nvSpPr>
        <p:spPr bwMode="auto">
          <a:xfrm>
            <a:off x="2696529" y="3683892"/>
            <a:ext cx="2696529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Shortest vector v</a:t>
            </a:r>
          </a:p>
        </p:txBody>
      </p:sp>
      <p:sp>
        <p:nvSpPr>
          <p:cNvPr id="14408" name="Text Box 72"/>
          <p:cNvSpPr txBox="1">
            <a:spLocks noChangeArrowheads="1"/>
          </p:cNvSpPr>
          <p:nvPr/>
        </p:nvSpPr>
        <p:spPr bwMode="auto">
          <a:xfrm>
            <a:off x="2696529" y="4206448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 dirty="0" err="1">
                <a:solidFill>
                  <a:srgbClr val="000000"/>
                </a:solidFill>
                <a:latin typeface="+mj-lt"/>
              </a:rPr>
              <a:t>vx</a:t>
            </a:r>
            <a:endParaRPr lang="en-US" sz="2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4409" name="Text Box 73"/>
          <p:cNvSpPr txBox="1">
            <a:spLocks noChangeArrowheads="1"/>
          </p:cNvSpPr>
          <p:nvPr/>
        </p:nvSpPr>
        <p:spPr bwMode="auto">
          <a:xfrm>
            <a:off x="2696529" y="4762113"/>
            <a:ext cx="622276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vx</a:t>
            </a:r>
            <a:r>
              <a:rPr lang="en-US" sz="2200" baseline="330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4410" name="Text Box 74"/>
          <p:cNvSpPr txBox="1">
            <a:spLocks noChangeArrowheads="1"/>
          </p:cNvSpPr>
          <p:nvPr/>
        </p:nvSpPr>
        <p:spPr bwMode="auto">
          <a:xfrm>
            <a:off x="2696529" y="5349448"/>
            <a:ext cx="622276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vx</a:t>
            </a:r>
            <a:r>
              <a:rPr lang="en-US" sz="2200" baseline="330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4411" name="Text Box 75"/>
          <p:cNvSpPr txBox="1">
            <a:spLocks noChangeArrowheads="1"/>
          </p:cNvSpPr>
          <p:nvPr/>
        </p:nvSpPr>
        <p:spPr bwMode="auto">
          <a:xfrm>
            <a:off x="4407524" y="4221088"/>
            <a:ext cx="3836884" cy="36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84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pPr algn="ctr"/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||v|| = ||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vx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|| = ||vx</a:t>
            </a:r>
            <a:r>
              <a:rPr lang="en-US" sz="2000" baseline="3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|| = ||vx</a:t>
            </a:r>
            <a:r>
              <a:rPr lang="en-US" sz="2000" baseline="3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||</a:t>
            </a:r>
          </a:p>
        </p:txBody>
      </p:sp>
      <p:sp>
        <p:nvSpPr>
          <p:cNvPr id="14412" name="Text Box 76"/>
          <p:cNvSpPr txBox="1">
            <a:spLocks noChangeArrowheads="1"/>
          </p:cNvSpPr>
          <p:nvPr/>
        </p:nvSpPr>
        <p:spPr bwMode="auto">
          <a:xfrm>
            <a:off x="-36512" y="5805264"/>
            <a:ext cx="8711864" cy="36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84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000" dirty="0">
                <a:latin typeface="+mj-lt"/>
              </a:rPr>
              <a:t>Corollary: A (x</a:t>
            </a:r>
            <a:r>
              <a:rPr lang="en-US" sz="2000" baseline="33000" dirty="0">
                <a:latin typeface="+mj-lt"/>
              </a:rPr>
              <a:t>n</a:t>
            </a:r>
            <a:r>
              <a:rPr lang="en-US" sz="2000" dirty="0">
                <a:latin typeface="+mj-lt"/>
              </a:rPr>
              <a:t>+1)-ideal lattice cannot have </a:t>
            </a:r>
            <a:endParaRPr lang="en-US" sz="2000" dirty="0" smtClean="0">
              <a:latin typeface="+mj-lt"/>
            </a:endParaRPr>
          </a:p>
          <a:p>
            <a:r>
              <a:rPr lang="en-US" sz="2000" dirty="0" smtClean="0">
                <a:latin typeface="+mj-lt"/>
              </a:rPr>
              <a:t>a </a:t>
            </a:r>
            <a:r>
              <a:rPr lang="en-US" sz="2000" dirty="0">
                <a:latin typeface="+mj-lt"/>
              </a:rPr>
              <a:t>unique shortest </a:t>
            </a:r>
            <a:r>
              <a:rPr lang="en-US" sz="2000" dirty="0" smtClean="0">
                <a:latin typeface="+mj-lt"/>
              </a:rPr>
              <a:t>vector.</a:t>
            </a:r>
          </a:p>
          <a:p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15154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9311" cy="1145879"/>
          </a:xfrm>
          <a:ln/>
        </p:spPr>
        <p:txBody>
          <a:bodyPr tIns="35203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err="1"/>
              <a:t>GapSVP</a:t>
            </a:r>
            <a:r>
              <a:rPr lang="en-US" baseline="-33000" dirty="0" err="1">
                <a:cs typeface="Arial" charset="0"/>
              </a:rPr>
              <a:t>√n</a:t>
            </a:r>
            <a:r>
              <a:rPr lang="en-US" dirty="0">
                <a:cs typeface="Arial" charset="0"/>
              </a:rPr>
              <a:t>  is easy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625" y="1289834"/>
            <a:ext cx="8229311" cy="5414135"/>
          </a:xfrm>
          <a:ln/>
        </p:spPr>
        <p:txBody>
          <a:bodyPr tIns="22401"/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500" dirty="0">
                <a:latin typeface="+mj-lt"/>
                <a:cs typeface="Arial" charset="0"/>
              </a:rPr>
              <a:t>Fact:  For all (x</a:t>
            </a:r>
            <a:r>
              <a:rPr lang="en-US" sz="2500" baseline="33000" dirty="0">
                <a:latin typeface="+mj-lt"/>
                <a:cs typeface="Arial" charset="0"/>
              </a:rPr>
              <a:t>n</a:t>
            </a:r>
            <a:r>
              <a:rPr lang="en-US" sz="2500" dirty="0">
                <a:latin typeface="+mj-lt"/>
                <a:cs typeface="Arial" charset="0"/>
              </a:rPr>
              <a:t>+1)-ideal lattices L, </a:t>
            </a:r>
          </a:p>
          <a:p>
            <a:pPr marL="0" indent="0" algn="ctr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500" dirty="0" err="1">
                <a:latin typeface="+mj-lt"/>
                <a:cs typeface="Arial" charset="0"/>
              </a:rPr>
              <a:t>det</a:t>
            </a:r>
            <a:r>
              <a:rPr lang="en-US" sz="2500" dirty="0">
                <a:latin typeface="+mj-lt"/>
                <a:cs typeface="Arial" charset="0"/>
              </a:rPr>
              <a:t>(L)</a:t>
            </a:r>
            <a:r>
              <a:rPr lang="en-US" sz="2500" baseline="33000" dirty="0">
                <a:latin typeface="+mj-lt"/>
                <a:cs typeface="Arial" charset="0"/>
              </a:rPr>
              <a:t>1/n </a:t>
            </a:r>
            <a:r>
              <a:rPr lang="en-US" sz="2500" dirty="0">
                <a:latin typeface="+mj-lt"/>
                <a:cs typeface="Arial" charset="0"/>
              </a:rPr>
              <a:t>≤ λ</a:t>
            </a:r>
            <a:r>
              <a:rPr lang="en-US" sz="2500" baseline="-33000" dirty="0">
                <a:latin typeface="+mj-lt"/>
                <a:cs typeface="Arial" charset="0"/>
              </a:rPr>
              <a:t>1</a:t>
            </a:r>
            <a:r>
              <a:rPr lang="en-US" sz="2500" dirty="0">
                <a:latin typeface="+mj-lt"/>
                <a:cs typeface="Arial" charset="0"/>
              </a:rPr>
              <a:t>(L) ≤ √n </a:t>
            </a:r>
            <a:r>
              <a:rPr lang="en-US" sz="2500" dirty="0" err="1">
                <a:latin typeface="+mj-lt"/>
                <a:cs typeface="Arial" charset="0"/>
              </a:rPr>
              <a:t>det</a:t>
            </a:r>
            <a:r>
              <a:rPr lang="en-US" sz="2500" dirty="0">
                <a:latin typeface="+mj-lt"/>
                <a:cs typeface="Arial" charset="0"/>
              </a:rPr>
              <a:t>(L)</a:t>
            </a:r>
            <a:r>
              <a:rPr lang="en-US" sz="2500" baseline="33000" dirty="0">
                <a:latin typeface="+mj-lt"/>
                <a:cs typeface="Arial" charset="0"/>
              </a:rPr>
              <a:t>1/n</a:t>
            </a:r>
            <a:r>
              <a:rPr lang="en-US" sz="2500" dirty="0">
                <a:latin typeface="+mj-lt"/>
                <a:cs typeface="Arial" charset="0"/>
              </a:rPr>
              <a:t> 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500" dirty="0">
                <a:latin typeface="+mj-lt"/>
                <a:cs typeface="Arial" charset="0"/>
              </a:rPr>
              <a:t>So </a:t>
            </a:r>
            <a:r>
              <a:rPr lang="en-US" sz="2500" dirty="0" err="1">
                <a:latin typeface="+mj-lt"/>
                <a:cs typeface="Arial" charset="0"/>
              </a:rPr>
              <a:t>det</a:t>
            </a:r>
            <a:r>
              <a:rPr lang="en-US" sz="2500" dirty="0">
                <a:latin typeface="+mj-lt"/>
                <a:cs typeface="Arial" charset="0"/>
              </a:rPr>
              <a:t>(L)</a:t>
            </a:r>
            <a:r>
              <a:rPr lang="en-US" sz="2500" baseline="33000" dirty="0">
                <a:latin typeface="+mj-lt"/>
                <a:cs typeface="Arial" charset="0"/>
              </a:rPr>
              <a:t>1/n </a:t>
            </a:r>
            <a:r>
              <a:rPr lang="en-US" sz="2500" dirty="0">
                <a:latin typeface="+mj-lt"/>
                <a:cs typeface="Arial" charset="0"/>
              </a:rPr>
              <a:t>is a √n – approximation of λ</a:t>
            </a:r>
            <a:r>
              <a:rPr lang="en-US" sz="2500" baseline="-33000" dirty="0">
                <a:latin typeface="+mj-lt"/>
                <a:cs typeface="Arial" charset="0"/>
              </a:rPr>
              <a:t>1</a:t>
            </a:r>
            <a:r>
              <a:rPr lang="en-US" sz="2500" dirty="0">
                <a:latin typeface="+mj-lt"/>
                <a:cs typeface="Arial" charset="0"/>
              </a:rPr>
              <a:t>(L)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500" dirty="0">
                <a:latin typeface="+mj-lt"/>
                <a:cs typeface="Arial" charset="0"/>
              </a:rPr>
              <a:t>Proof of fact: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500" dirty="0" smtClean="0">
                <a:latin typeface="+mj-lt"/>
                <a:cs typeface="Arial" charset="0"/>
              </a:rPr>
              <a:t>    1</a:t>
            </a:r>
            <a:r>
              <a:rPr lang="en-US" sz="2500" dirty="0">
                <a:latin typeface="+mj-lt"/>
                <a:cs typeface="Arial" charset="0"/>
              </a:rPr>
              <a:t>.  λ</a:t>
            </a:r>
            <a:r>
              <a:rPr lang="en-US" sz="2500" baseline="-33000" dirty="0">
                <a:latin typeface="+mj-lt"/>
                <a:cs typeface="Arial" charset="0"/>
              </a:rPr>
              <a:t>1</a:t>
            </a:r>
            <a:r>
              <a:rPr lang="en-US" sz="2500" dirty="0">
                <a:latin typeface="+mj-lt"/>
                <a:cs typeface="Arial" charset="0"/>
              </a:rPr>
              <a:t>(L) ≤ √n </a:t>
            </a:r>
            <a:r>
              <a:rPr lang="en-US" sz="2500" dirty="0" err="1">
                <a:latin typeface="+mj-lt"/>
                <a:cs typeface="Arial" charset="0"/>
              </a:rPr>
              <a:t>det</a:t>
            </a:r>
            <a:r>
              <a:rPr lang="en-US" sz="2500" dirty="0">
                <a:latin typeface="+mj-lt"/>
                <a:cs typeface="Arial" charset="0"/>
              </a:rPr>
              <a:t>(L)</a:t>
            </a:r>
            <a:r>
              <a:rPr lang="en-US" sz="2500" baseline="33000" dirty="0">
                <a:latin typeface="+mj-lt"/>
                <a:cs typeface="Arial" charset="0"/>
              </a:rPr>
              <a:t>1/n</a:t>
            </a:r>
            <a:r>
              <a:rPr lang="en-US" sz="2500" dirty="0">
                <a:latin typeface="+mj-lt"/>
                <a:cs typeface="Arial" charset="0"/>
              </a:rPr>
              <a:t> is </a:t>
            </a:r>
            <a:r>
              <a:rPr lang="en-US" sz="2500" dirty="0" err="1">
                <a:latin typeface="+mj-lt"/>
                <a:cs typeface="Arial" charset="0"/>
              </a:rPr>
              <a:t>Minkowski's</a:t>
            </a:r>
            <a:r>
              <a:rPr lang="en-US" sz="2500" dirty="0">
                <a:latin typeface="+mj-lt"/>
                <a:cs typeface="Arial" charset="0"/>
              </a:rPr>
              <a:t> theorem.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500" dirty="0" smtClean="0">
                <a:latin typeface="+mj-lt"/>
                <a:cs typeface="Arial" charset="0"/>
              </a:rPr>
              <a:t>    2</a:t>
            </a:r>
            <a:r>
              <a:rPr lang="en-US" sz="2500" dirty="0">
                <a:latin typeface="+mj-lt"/>
                <a:cs typeface="Arial" charset="0"/>
              </a:rPr>
              <a:t>.  Let v be the shortest vector of L.  Define L'=(v).  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500" dirty="0" smtClean="0">
                <a:latin typeface="+mj-lt"/>
                <a:cs typeface="Arial" charset="0"/>
              </a:rPr>
              <a:t>        (</a:t>
            </a:r>
            <a:r>
              <a:rPr lang="en-US" sz="2500" dirty="0">
                <a:latin typeface="+mj-lt"/>
                <a:cs typeface="Arial" charset="0"/>
              </a:rPr>
              <a:t>i.e.  L' is generated by vectors  v, </a:t>
            </a:r>
            <a:r>
              <a:rPr lang="en-US" sz="2500" dirty="0" err="1">
                <a:latin typeface="+mj-lt"/>
                <a:cs typeface="Arial" charset="0"/>
              </a:rPr>
              <a:t>vx</a:t>
            </a:r>
            <a:r>
              <a:rPr lang="en-US" sz="2500" dirty="0">
                <a:latin typeface="+mj-lt"/>
                <a:cs typeface="Arial" charset="0"/>
              </a:rPr>
              <a:t>, vx</a:t>
            </a:r>
            <a:r>
              <a:rPr lang="en-US" sz="2500" baseline="33000" dirty="0">
                <a:latin typeface="+mj-lt"/>
                <a:cs typeface="Arial" charset="0"/>
              </a:rPr>
              <a:t>2</a:t>
            </a:r>
            <a:r>
              <a:rPr lang="en-US" sz="2500" dirty="0">
                <a:latin typeface="+mj-lt"/>
                <a:cs typeface="Arial" charset="0"/>
              </a:rPr>
              <a:t>, ... vx</a:t>
            </a:r>
            <a:r>
              <a:rPr lang="en-US" sz="2500" baseline="33000" dirty="0">
                <a:latin typeface="+mj-lt"/>
                <a:cs typeface="Arial" charset="0"/>
              </a:rPr>
              <a:t>n-1</a:t>
            </a:r>
            <a:r>
              <a:rPr lang="en-US" sz="2500" dirty="0">
                <a:latin typeface="+mj-lt"/>
                <a:cs typeface="Arial" charset="0"/>
              </a:rPr>
              <a:t>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500" dirty="0" smtClean="0">
                <a:latin typeface="+mj-lt"/>
                <a:cs typeface="Arial" charset="0"/>
              </a:rPr>
              <a:t>        L' </a:t>
            </a:r>
            <a:r>
              <a:rPr lang="en-US" sz="2500" dirty="0">
                <a:latin typeface="+mj-lt"/>
                <a:cs typeface="Arial" charset="0"/>
              </a:rPr>
              <a:t>is a </a:t>
            </a:r>
            <a:r>
              <a:rPr lang="en-US" sz="2500" dirty="0" err="1">
                <a:latin typeface="+mj-lt"/>
                <a:cs typeface="Arial" charset="0"/>
              </a:rPr>
              <a:t>sublattice</a:t>
            </a:r>
            <a:r>
              <a:rPr lang="en-US" sz="2500" dirty="0">
                <a:latin typeface="+mj-lt"/>
                <a:cs typeface="Arial" charset="0"/>
              </a:rPr>
              <a:t> of L, so we </a:t>
            </a:r>
            <a:r>
              <a:rPr lang="en-US" sz="2500" dirty="0" smtClean="0">
                <a:latin typeface="+mj-lt"/>
                <a:cs typeface="Arial" charset="0"/>
              </a:rPr>
              <a:t>have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500" dirty="0">
                <a:latin typeface="+mj-lt"/>
                <a:cs typeface="Arial" charset="0"/>
              </a:rPr>
              <a:t> </a:t>
            </a:r>
            <a:r>
              <a:rPr lang="en-US" sz="2500" dirty="0" smtClean="0">
                <a:latin typeface="+mj-lt"/>
                <a:cs typeface="Arial" charset="0"/>
              </a:rPr>
              <a:t>              </a:t>
            </a:r>
            <a:r>
              <a:rPr lang="en-US" sz="2500" dirty="0" err="1" smtClean="0">
                <a:latin typeface="+mj-lt"/>
                <a:cs typeface="Arial" charset="0"/>
              </a:rPr>
              <a:t>det</a:t>
            </a:r>
            <a:r>
              <a:rPr lang="en-US" sz="2500" dirty="0" smtClean="0">
                <a:latin typeface="+mj-lt"/>
                <a:cs typeface="Arial" charset="0"/>
              </a:rPr>
              <a:t>(L</a:t>
            </a:r>
            <a:r>
              <a:rPr lang="en-US" sz="2500" dirty="0">
                <a:latin typeface="+mj-lt"/>
                <a:cs typeface="Arial" charset="0"/>
              </a:rPr>
              <a:t>) ≤ </a:t>
            </a:r>
            <a:r>
              <a:rPr lang="en-US" sz="2500" dirty="0" err="1">
                <a:latin typeface="+mj-lt"/>
                <a:cs typeface="Arial" charset="0"/>
              </a:rPr>
              <a:t>det</a:t>
            </a:r>
            <a:r>
              <a:rPr lang="en-US" sz="2500" dirty="0">
                <a:latin typeface="+mj-lt"/>
                <a:cs typeface="Arial" charset="0"/>
              </a:rPr>
              <a:t>(L') ≤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||v||</a:t>
            </a:r>
            <a:r>
              <a:rPr lang="en-US" sz="2500" baseline="33000" dirty="0">
                <a:latin typeface="+mj-lt"/>
                <a:cs typeface="Arial" charset="0"/>
              </a:rPr>
              <a:t>n</a:t>
            </a:r>
            <a:r>
              <a:rPr lang="en-US" sz="2500" dirty="0">
                <a:latin typeface="+mj-lt"/>
                <a:cs typeface="Arial" charset="0"/>
              </a:rPr>
              <a:t> = ( λ</a:t>
            </a:r>
            <a:r>
              <a:rPr lang="en-US" sz="2500" baseline="-33000" dirty="0">
                <a:latin typeface="+mj-lt"/>
                <a:cs typeface="Arial" charset="0"/>
              </a:rPr>
              <a:t>1</a:t>
            </a:r>
            <a:r>
              <a:rPr lang="en-US" sz="2500" dirty="0">
                <a:latin typeface="+mj-lt"/>
                <a:cs typeface="Arial" charset="0"/>
              </a:rPr>
              <a:t>(L) )</a:t>
            </a:r>
            <a:r>
              <a:rPr lang="en-US" sz="2500" baseline="33000" dirty="0">
                <a:latin typeface="+mj-lt"/>
                <a:cs typeface="Arial" charset="0"/>
              </a:rPr>
              <a:t>n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9106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492896"/>
            <a:ext cx="7772400" cy="1362075"/>
          </a:xfrm>
        </p:spPr>
        <p:txBody>
          <a:bodyPr/>
          <a:lstStyle/>
          <a:p>
            <a:r>
              <a:rPr lang="en-US" dirty="0" smtClean="0"/>
              <a:t>Ring-sis and hash functions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3501008"/>
            <a:ext cx="540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B050"/>
                </a:solidFill>
              </a:rPr>
              <a:t>[</a:t>
            </a:r>
            <a:r>
              <a:rPr lang="en-US" sz="2600" dirty="0" err="1" smtClean="0">
                <a:solidFill>
                  <a:srgbClr val="00B050"/>
                </a:solidFill>
              </a:rPr>
              <a:t>Mic</a:t>
            </a:r>
            <a:r>
              <a:rPr lang="en-US" sz="2600" dirty="0" smtClean="0">
                <a:solidFill>
                  <a:srgbClr val="00B050"/>
                </a:solidFill>
              </a:rPr>
              <a:t> ‘02</a:t>
            </a:r>
            <a:r>
              <a:rPr lang="en-US" sz="2600" smtClean="0">
                <a:solidFill>
                  <a:srgbClr val="00B050"/>
                </a:solidFill>
              </a:rPr>
              <a:t>, PeiRos </a:t>
            </a:r>
            <a:r>
              <a:rPr lang="en-US" sz="2600" dirty="0" smtClean="0">
                <a:solidFill>
                  <a:srgbClr val="00B050"/>
                </a:solidFill>
              </a:rPr>
              <a:t>‘06, </a:t>
            </a:r>
            <a:r>
              <a:rPr lang="en-US" sz="2600" dirty="0" err="1" smtClean="0">
                <a:solidFill>
                  <a:srgbClr val="00B050"/>
                </a:solidFill>
              </a:rPr>
              <a:t>LyuMic</a:t>
            </a:r>
            <a:r>
              <a:rPr lang="en-US" sz="2600" dirty="0" smtClean="0">
                <a:solidFill>
                  <a:srgbClr val="00B050"/>
                </a:solidFill>
              </a:rPr>
              <a:t> ‘06]</a:t>
            </a:r>
            <a:endParaRPr lang="en-US" sz="2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2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 Source of Inefficiency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595164" y="1892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6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595164" y="2349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7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95164" y="2806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95164" y="32637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52364" y="1892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11</a:t>
            </a:r>
          </a:p>
        </p:txBody>
      </p:sp>
      <p:sp>
        <p:nvSpPr>
          <p:cNvPr id="10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52364" y="2349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1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52364" y="2806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2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52364" y="32637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3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509564" y="1892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509564" y="2349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5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509564" y="2806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12</a:t>
            </a:r>
          </a:p>
        </p:txBody>
      </p:sp>
      <p:sp>
        <p:nvSpPr>
          <p:cNvPr id="16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509564" y="32637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14</a:t>
            </a:r>
          </a:p>
        </p:txBody>
      </p:sp>
      <p:sp>
        <p:nvSpPr>
          <p:cNvPr id="17" name="Rectangl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966764" y="1892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18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966764" y="2349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9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966764" y="2806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0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966764" y="32637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21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423964" y="1892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22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423964" y="2349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23" name="Rectangle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423964" y="2806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423964" y="32637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5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881164" y="1892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6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881164" y="2349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7" name="Rectangle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881164" y="2806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" name="Rectangle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881164" y="32637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9" name="Rectangle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338364" y="1892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30" name="Rectangle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338364" y="2349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1" name="Rectangle 2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338364" y="2806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32" name="Rectangle 2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338364" y="32637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11</a:t>
            </a:r>
          </a:p>
        </p:txBody>
      </p:sp>
      <p:sp>
        <p:nvSpPr>
          <p:cNvPr id="33" name="Rectangle 3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795564" y="1892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14</a:t>
            </a:r>
          </a:p>
        </p:txBody>
      </p:sp>
      <p:sp>
        <p:nvSpPr>
          <p:cNvPr id="34" name="Rectangle 3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795564" y="2349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35" name="Rectangle 32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795564" y="2806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36" name="Rectangle 33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795564" y="32637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37" name="AutoShape 34"/>
          <p:cNvSpPr>
            <a:spLocks/>
          </p:cNvSpPr>
          <p:nvPr>
            <p:custDataLst>
              <p:tags r:id="rId33"/>
            </p:custDataLst>
          </p:nvPr>
        </p:nvSpPr>
        <p:spPr bwMode="auto">
          <a:xfrm>
            <a:off x="1295127" y="1892126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Text Box 3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932487" y="2599357"/>
            <a:ext cx="457200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4404" rIns="90000" bIns="45000"/>
          <a:lstStyle/>
          <a:p>
            <a:pPr algn="ctr"/>
            <a:r>
              <a:rPr lang="en-US" sz="2200" dirty="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39" name="AutoShape 36"/>
          <p:cNvSpPr>
            <a:spLocks/>
          </p:cNvSpPr>
          <p:nvPr>
            <p:custDataLst>
              <p:tags r:id="rId35"/>
            </p:custDataLst>
          </p:nvPr>
        </p:nvSpPr>
        <p:spPr bwMode="auto">
          <a:xfrm rot="16200000">
            <a:off x="3254102" y="2181051"/>
            <a:ext cx="336550" cy="3657600"/>
          </a:xfrm>
          <a:prstGeom prst="leftBrace">
            <a:avLst>
              <a:gd name="adj1" fmla="val 90566"/>
              <a:gd name="adj2" fmla="val 4999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37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5252764" y="1892126"/>
            <a:ext cx="1588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3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2738164" y="4178126"/>
            <a:ext cx="1371600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4404" rIns="90000" bIns="4500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sz="2200" dirty="0" smtClean="0"/>
              <a:t>m</a:t>
            </a:r>
            <a:endParaRPr lang="en-US" sz="2200" dirty="0"/>
          </a:p>
        </p:txBody>
      </p:sp>
      <p:sp>
        <p:nvSpPr>
          <p:cNvPr id="42" name="Text Box 3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820988" y="1149176"/>
            <a:ext cx="9144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83808" rIns="90000" bIns="4500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>
                <a:latin typeface="+mj-lt"/>
              </a:rPr>
              <a:t>A</a:t>
            </a:r>
          </a:p>
        </p:txBody>
      </p:sp>
      <p:sp>
        <p:nvSpPr>
          <p:cNvPr id="43" name="Line 40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5254352" y="1892126"/>
            <a:ext cx="1587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41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482952" y="1088633"/>
            <a:ext cx="457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83808" rIns="90000" bIns="45000"/>
          <a:lstStyle/>
          <a:p>
            <a:r>
              <a:rPr lang="en-US" sz="4000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45" name="Text Box 42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649288" y="6367288"/>
            <a:ext cx="8001000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482952" y="37209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4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5482952" y="4178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5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5482952" y="4635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6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5482952" y="5092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7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5482952" y="37209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1" name="Rectangle 48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482952" y="41781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2" name="Rectangle 49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5482952" y="46353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3" name="Rectangle 50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5482952" y="5092526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4" name="Rectangle 51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5482952" y="1903238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5" name="Rectangle 52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5482952" y="2360438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6" name="Rectangle 53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5482952" y="2817638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7" name="Rectangle 54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5482952" y="3274838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8" name="Text Box 55"/>
          <p:cNvSpPr txBox="1"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6372200" y="2492896"/>
            <a:ext cx="13716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7932" rIns="90000" bIns="4500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sz="4000" dirty="0" smtClean="0">
                <a:latin typeface="+mj-lt"/>
              </a:rPr>
              <a:t>= h(z)</a:t>
            </a:r>
            <a:endParaRPr lang="en-US" sz="4000" dirty="0">
              <a:latin typeface="+mj-lt"/>
            </a:endParaRPr>
          </a:p>
        </p:txBody>
      </p:sp>
      <p:sp>
        <p:nvSpPr>
          <p:cNvPr id="59" name="Text Box 56"/>
          <p:cNvSpPr txBox="1"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-36512" y="5124276"/>
            <a:ext cx="6629400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600" dirty="0" smtClean="0">
                <a:latin typeface="+mj-lt"/>
              </a:rPr>
              <a:t>Requires O(nm) </a:t>
            </a:r>
            <a:r>
              <a:rPr lang="en-US" sz="2600" dirty="0">
                <a:latin typeface="+mj-lt"/>
              </a:rPr>
              <a:t>storage</a:t>
            </a:r>
          </a:p>
          <a:p>
            <a:pPr>
              <a:lnSpc>
                <a:spcPct val="117000"/>
              </a:lnSpc>
            </a:pPr>
            <a:r>
              <a:rPr lang="en-US" sz="2600" dirty="0">
                <a:latin typeface="+mj-lt"/>
              </a:rPr>
              <a:t>Computing the function takes </a:t>
            </a:r>
            <a:r>
              <a:rPr lang="en-US" sz="2600" dirty="0" smtClean="0">
                <a:latin typeface="+mj-lt"/>
              </a:rPr>
              <a:t>O(nm) </a:t>
            </a:r>
            <a:r>
              <a:rPr lang="en-US" sz="2600" dirty="0">
                <a:latin typeface="+mj-lt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274764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Efficient Idea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523727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523727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5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3727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23727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0927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0927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0927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80927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1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438127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438127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438127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4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38127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895327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895327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895327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895327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9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352527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20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352527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21" name="Rectangle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52527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2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352527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3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809727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809727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25" name="Rectangle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809727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26" name="Rectangle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809727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" name="Rectangle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266927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266927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266927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30" name="Rectangle 2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266927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31" name="Rectangle 3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724127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Rectangle 3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724127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3" name="Rectangle 32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724127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4" name="Rectangle 33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724127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35" name="AutoShape 34"/>
          <p:cNvSpPr>
            <a:spLocks/>
          </p:cNvSpPr>
          <p:nvPr>
            <p:custDataLst>
              <p:tags r:id="rId33"/>
            </p:custDataLst>
          </p:nvPr>
        </p:nvSpPr>
        <p:spPr bwMode="auto">
          <a:xfrm>
            <a:off x="1223689" y="1916832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3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609327" y="2643907"/>
            <a:ext cx="457200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4404" rIns="90000" bIns="45000"/>
          <a:lstStyle/>
          <a:p>
            <a:pPr algn="ctr"/>
            <a:r>
              <a:rPr lang="en-US" sz="22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37" name="AutoShape 36"/>
          <p:cNvSpPr>
            <a:spLocks/>
          </p:cNvSpPr>
          <p:nvPr>
            <p:custDataLst>
              <p:tags r:id="rId35"/>
            </p:custDataLst>
          </p:nvPr>
        </p:nvSpPr>
        <p:spPr bwMode="auto">
          <a:xfrm rot="16200000">
            <a:off x="3182664" y="2205757"/>
            <a:ext cx="336550" cy="3657600"/>
          </a:xfrm>
          <a:prstGeom prst="leftBrace">
            <a:avLst>
              <a:gd name="adj1" fmla="val 90566"/>
              <a:gd name="adj2" fmla="val 4999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Text Box 3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666727" y="4202832"/>
            <a:ext cx="1371600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4404" rIns="90000" bIns="4500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sz="2200" dirty="0" smtClean="0"/>
              <a:t>m</a:t>
            </a:r>
            <a:endParaRPr lang="en-US" sz="2200" dirty="0"/>
          </a:p>
        </p:txBody>
      </p:sp>
      <p:sp>
        <p:nvSpPr>
          <p:cNvPr id="41" name="Text Box 40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-45070" y="5085184"/>
            <a:ext cx="7315200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600" dirty="0">
                <a:latin typeface="+mj-lt"/>
              </a:rPr>
              <a:t>Now A only requires </a:t>
            </a:r>
            <a:r>
              <a:rPr lang="en-US" sz="2600" dirty="0" smtClean="0">
                <a:latin typeface="+mj-lt"/>
              </a:rPr>
              <a:t>O(m) storage</a:t>
            </a:r>
            <a:endParaRPr lang="en-US" sz="2600" dirty="0">
              <a:latin typeface="+mj-lt"/>
            </a:endParaRPr>
          </a:p>
          <a:p>
            <a:pPr>
              <a:lnSpc>
                <a:spcPct val="117000"/>
              </a:lnSpc>
            </a:pPr>
            <a:r>
              <a:rPr lang="en-US" sz="2600" dirty="0" err="1">
                <a:latin typeface="+mj-lt"/>
              </a:rPr>
              <a:t>Az</a:t>
            </a:r>
            <a:r>
              <a:rPr lang="en-US" sz="2600" dirty="0">
                <a:latin typeface="+mj-lt"/>
              </a:rPr>
              <a:t> can be computed faster as well</a:t>
            </a:r>
          </a:p>
        </p:txBody>
      </p:sp>
      <p:sp>
        <p:nvSpPr>
          <p:cNvPr id="42" name="Rectangle 41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5482952" y="37456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5482952" y="4202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482952" y="4660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5482952" y="5117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482952" y="37456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47" name="Rectangle 46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5482952" y="4202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48" name="Rectangle 47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5482952" y="4660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49" name="Rectangle 48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5482952" y="5117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0" name="Rectangle 49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5482952" y="1927945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1" name="Rectangle 50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482952" y="2385145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2" name="Rectangle 51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5482952" y="2842345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3" name="Rectangle 52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5482952" y="3299545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4" name="Text Box 39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2820988" y="1245890"/>
            <a:ext cx="9144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83808" rIns="90000" bIns="4500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sz="4000" dirty="0">
                <a:latin typeface="+mj-lt"/>
              </a:rPr>
              <a:t>A</a:t>
            </a:r>
          </a:p>
        </p:txBody>
      </p:sp>
      <p:sp>
        <p:nvSpPr>
          <p:cNvPr id="55" name="Text Box 41"/>
          <p:cNvSpPr txBox="1"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5482952" y="1185347"/>
            <a:ext cx="457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83808" rIns="90000" bIns="45000"/>
          <a:lstStyle/>
          <a:p>
            <a:r>
              <a:rPr lang="en-US" sz="4000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57" name="Text Box 55"/>
          <p:cNvSpPr txBox="1"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6372200" y="2492896"/>
            <a:ext cx="13716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7932" rIns="90000" bIns="4500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sz="4000" dirty="0" smtClean="0">
                <a:latin typeface="+mj-lt"/>
              </a:rPr>
              <a:t>= h(z)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9205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Efficient Idea</a:t>
            </a:r>
            <a:endParaRPr lang="en-US" dirty="0"/>
          </a:p>
        </p:txBody>
      </p:sp>
      <p:sp>
        <p:nvSpPr>
          <p:cNvPr id="35" name="Text Box 3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579905" y="1245890"/>
            <a:ext cx="9144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83808" rIns="90000" bIns="4500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sz="4400" dirty="0"/>
              <a:t>A</a:t>
            </a:r>
          </a:p>
        </p:txBody>
      </p:sp>
      <p:sp>
        <p:nvSpPr>
          <p:cNvPr id="83" name="Text Box 8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-1560240" y="5211018"/>
            <a:ext cx="9372600" cy="55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lnSpc>
                <a:spcPct val="117000"/>
              </a:lnSpc>
            </a:pPr>
            <a:r>
              <a:rPr lang="en-US" sz="2600" dirty="0">
                <a:latin typeface="+mj-lt"/>
              </a:rPr>
              <a:t>(4+7x+2x</a:t>
            </a:r>
            <a:r>
              <a:rPr lang="en-US" sz="2600" baseline="33000" dirty="0">
                <a:latin typeface="+mj-lt"/>
              </a:rPr>
              <a:t>2</a:t>
            </a:r>
            <a:r>
              <a:rPr lang="en-US" sz="2600" dirty="0">
                <a:latin typeface="+mj-lt"/>
              </a:rPr>
              <a:t>+x</a:t>
            </a:r>
            <a:r>
              <a:rPr lang="en-US" sz="2600" baseline="33000" dirty="0">
                <a:latin typeface="+mj-lt"/>
              </a:rPr>
              <a:t>3</a:t>
            </a:r>
            <a:r>
              <a:rPr lang="en-US" sz="2600" dirty="0">
                <a:latin typeface="+mj-lt"/>
              </a:rPr>
              <a:t>)(1+x</a:t>
            </a:r>
            <a:r>
              <a:rPr lang="en-US" sz="2600" baseline="33000" dirty="0">
                <a:latin typeface="+mj-lt"/>
              </a:rPr>
              <a:t>3</a:t>
            </a:r>
            <a:r>
              <a:rPr lang="en-US" sz="2600" dirty="0">
                <a:latin typeface="+mj-lt"/>
              </a:rPr>
              <a:t>) +(10+13x+x</a:t>
            </a:r>
            <a:r>
              <a:rPr lang="en-US" sz="2600" baseline="33000" dirty="0">
                <a:latin typeface="+mj-lt"/>
              </a:rPr>
              <a:t>2</a:t>
            </a:r>
            <a:r>
              <a:rPr lang="en-US" sz="2600" dirty="0">
                <a:latin typeface="+mj-lt"/>
              </a:rPr>
              <a:t>+7x</a:t>
            </a:r>
            <a:r>
              <a:rPr lang="en-US" sz="2600" baseline="33000" dirty="0">
                <a:latin typeface="+mj-lt"/>
              </a:rPr>
              <a:t>3</a:t>
            </a:r>
            <a:r>
              <a:rPr lang="en-US" sz="2600" dirty="0">
                <a:latin typeface="+mj-lt"/>
              </a:rPr>
              <a:t>)(x+x</a:t>
            </a:r>
            <a:r>
              <a:rPr lang="en-US" sz="2600" baseline="33000" dirty="0">
                <a:latin typeface="+mj-lt"/>
              </a:rPr>
              <a:t>2</a:t>
            </a:r>
            <a:r>
              <a:rPr lang="en-US" sz="2600" dirty="0">
                <a:latin typeface="+mj-lt"/>
              </a:rPr>
              <a:t>)  </a:t>
            </a:r>
          </a:p>
        </p:txBody>
      </p:sp>
      <p:sp>
        <p:nvSpPr>
          <p:cNvPr id="84" name="Text Box 8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660" y="6080968"/>
            <a:ext cx="548640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lnSpc>
                <a:spcPct val="117000"/>
              </a:lnSpc>
            </a:pPr>
            <a:r>
              <a:rPr lang="en-US" sz="2600" dirty="0">
                <a:latin typeface="+mj-lt"/>
              </a:rPr>
              <a:t>in </a:t>
            </a:r>
            <a:r>
              <a:rPr lang="en-US" sz="2600" b="1" dirty="0" err="1">
                <a:latin typeface="+mj-lt"/>
              </a:rPr>
              <a:t>Z</a:t>
            </a:r>
            <a:r>
              <a:rPr lang="en-US" sz="2600" baseline="-33000" dirty="0" err="1">
                <a:latin typeface="+mj-lt"/>
              </a:rPr>
              <a:t>p</a:t>
            </a:r>
            <a:r>
              <a:rPr lang="en-US" sz="2600" dirty="0">
                <a:latin typeface="+mj-lt"/>
              </a:rPr>
              <a:t>[x]/(</a:t>
            </a:r>
            <a:r>
              <a:rPr lang="en-US" sz="2600" dirty="0" smtClean="0">
                <a:latin typeface="+mj-lt"/>
              </a:rPr>
              <a:t>x</a:t>
            </a:r>
            <a:r>
              <a:rPr lang="en-US" sz="2600" baseline="33000" dirty="0" smtClean="0">
                <a:latin typeface="+mj-lt"/>
              </a:rPr>
              <a:t>n</a:t>
            </a:r>
            <a:r>
              <a:rPr lang="en-US" sz="2600" dirty="0" smtClean="0">
                <a:latin typeface="+mj-lt"/>
              </a:rPr>
              <a:t>+1</a:t>
            </a:r>
            <a:r>
              <a:rPr lang="en-US" sz="2600" dirty="0">
                <a:latin typeface="+mj-lt"/>
              </a:rPr>
              <a:t>)</a:t>
            </a:r>
          </a:p>
        </p:txBody>
      </p:sp>
      <p:sp>
        <p:nvSpPr>
          <p:cNvPr id="85" name="Text Box 8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635896" y="1245890"/>
            <a:ext cx="457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83808" rIns="90000" bIns="45000"/>
          <a:lstStyle/>
          <a:p>
            <a:r>
              <a:rPr lang="en-US" sz="4400" dirty="0">
                <a:solidFill>
                  <a:srgbClr val="000000"/>
                </a:solidFill>
              </a:rPr>
              <a:t>z</a:t>
            </a:r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88840"/>
            <a:ext cx="8684971" cy="335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14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 smtClean="0"/>
              <a:t>Given k random polynomials 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… ,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 in </a:t>
            </a:r>
            <a:r>
              <a:rPr lang="en-US" sz="2800" b="1" dirty="0" err="1" smtClean="0"/>
              <a:t>Z</a:t>
            </a:r>
            <a:r>
              <a:rPr lang="en-US" sz="2800" baseline="-25000" dirty="0" err="1" smtClean="0"/>
              <a:t>p</a:t>
            </a:r>
            <a:r>
              <a:rPr lang="en-US" sz="2800" dirty="0" smtClean="0"/>
              <a:t>[x]/(x</a:t>
            </a:r>
            <a:r>
              <a:rPr lang="en-US" sz="2800" baseline="30000" dirty="0" smtClean="0"/>
              <a:t>n</a:t>
            </a:r>
            <a:r>
              <a:rPr lang="en-US" sz="2800" dirty="0" smtClean="0"/>
              <a:t>+1),</a:t>
            </a:r>
          </a:p>
          <a:p>
            <a:pPr marL="0" indent="0" algn="ctr">
              <a:buNone/>
            </a:pPr>
            <a:r>
              <a:rPr lang="en-US" sz="2800" dirty="0"/>
              <a:t> </a:t>
            </a:r>
            <a:r>
              <a:rPr lang="en-US" sz="2800" dirty="0" smtClean="0"/>
              <a:t> find “small” polynomials z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… ,</a:t>
            </a:r>
            <a:r>
              <a:rPr lang="en-US" sz="2800" dirty="0" err="1" smtClean="0"/>
              <a:t>z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 such that</a:t>
            </a:r>
          </a:p>
          <a:p>
            <a:pPr marL="0" indent="0" algn="ctr">
              <a:buNone/>
            </a:pPr>
            <a:r>
              <a:rPr lang="en-US" sz="2800" dirty="0" smtClean="0"/>
              <a:t>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z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 … +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k</a:t>
            </a:r>
            <a:r>
              <a:rPr lang="en-US" sz="2800" dirty="0" err="1" smtClean="0"/>
              <a:t>z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 = 0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 smtClean="0"/>
              <a:t>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168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764409" y="158005"/>
            <a:ext cx="2743200" cy="914400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en-US" sz="1600">
                <a:solidFill>
                  <a:srgbClr val="000000"/>
                </a:solidFill>
              </a:rPr>
              <a:t>Approximate SVP in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en-US" sz="1600">
                <a:solidFill>
                  <a:srgbClr val="000000"/>
                </a:solidFill>
              </a:rPr>
              <a:t>(x</a:t>
            </a:r>
            <a:r>
              <a:rPr lang="en-US" sz="1600" baseline="30000">
                <a:solidFill>
                  <a:srgbClr val="000000"/>
                </a:solidFill>
              </a:rPr>
              <a:t>n</a:t>
            </a:r>
            <a:r>
              <a:rPr lang="en-US" sz="1600">
                <a:solidFill>
                  <a:srgbClr val="000000"/>
                </a:solidFill>
              </a:rPr>
              <a:t>+1)-ideal Lattices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" name="Oval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5496" y="2215405"/>
            <a:ext cx="3124200" cy="914400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US" sz="1600" dirty="0" smtClean="0">
                <a:solidFill>
                  <a:srgbClr val="000000"/>
                </a:solidFill>
              </a:rPr>
              <a:t>Ring-SIS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9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>
            <a:off x="1859533" y="1072405"/>
            <a:ext cx="1374775" cy="11430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1" name="Freeform 6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1691680" y="3129805"/>
            <a:ext cx="45719" cy="875259"/>
          </a:xfrm>
          <a:custGeom>
            <a:avLst/>
            <a:gdLst>
              <a:gd name="T0" fmla="*/ 0 w 1"/>
              <a:gd name="T1" fmla="*/ 0 h 4446"/>
              <a:gd name="T2" fmla="*/ 0 w 1"/>
              <a:gd name="T3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4446">
                <a:moveTo>
                  <a:pt x="0" y="0"/>
                </a:moveTo>
                <a:lnTo>
                  <a:pt x="0" y="444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3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09736" y="3933056"/>
            <a:ext cx="3310136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lnSpc>
                <a:spcPct val="117000"/>
              </a:lnSpc>
            </a:pPr>
            <a:r>
              <a:rPr lang="en-US" sz="1600" dirty="0">
                <a:latin typeface="+mn-lt"/>
              </a:rPr>
              <a:t>One-Way Functions</a:t>
            </a:r>
          </a:p>
          <a:p>
            <a:pPr algn="ctr">
              <a:lnSpc>
                <a:spcPct val="117000"/>
              </a:lnSpc>
            </a:pPr>
            <a:r>
              <a:rPr lang="en-US" sz="1600" dirty="0">
                <a:latin typeface="+mn-lt"/>
              </a:rPr>
              <a:t>Collision-Resistant Hash Functions</a:t>
            </a:r>
          </a:p>
          <a:p>
            <a:pPr algn="ctr">
              <a:lnSpc>
                <a:spcPct val="117000"/>
              </a:lnSpc>
            </a:pPr>
            <a:r>
              <a:rPr lang="en-US" sz="1600" dirty="0">
                <a:latin typeface="+mn-lt"/>
              </a:rPr>
              <a:t>Digital Signatures</a:t>
            </a:r>
          </a:p>
          <a:p>
            <a:pPr algn="ctr">
              <a:lnSpc>
                <a:spcPct val="117000"/>
              </a:lnSpc>
            </a:pPr>
            <a:r>
              <a:rPr lang="en-US" sz="1600" dirty="0">
                <a:latin typeface="+mn-lt"/>
              </a:rPr>
              <a:t>Identification Schemes</a:t>
            </a:r>
          </a:p>
          <a:p>
            <a:pPr algn="ctr">
              <a:lnSpc>
                <a:spcPct val="117000"/>
              </a:lnSpc>
            </a:pPr>
            <a:endParaRPr lang="en-US" sz="1600" dirty="0">
              <a:latin typeface="+mn-lt"/>
            </a:endParaRPr>
          </a:p>
          <a:p>
            <a:pPr algn="ctr">
              <a:lnSpc>
                <a:spcPct val="117000"/>
              </a:lnSpc>
            </a:pPr>
            <a:r>
              <a:rPr lang="en-US" sz="1600" dirty="0">
                <a:latin typeface="+mn-lt"/>
              </a:rPr>
              <a:t>(</a:t>
            </a:r>
            <a:r>
              <a:rPr lang="en-US" sz="1600" dirty="0" err="1">
                <a:latin typeface="+mn-lt"/>
              </a:rPr>
              <a:t>Minicrypt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15" name="Line 1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53541" y="1242268"/>
            <a:ext cx="9144000" cy="1587"/>
          </a:xfrm>
          <a:prstGeom prst="line">
            <a:avLst/>
          </a:prstGeom>
          <a:noFill/>
          <a:ln w="952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6" name="Freeform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240141" y="343784"/>
            <a:ext cx="1828800" cy="685800"/>
          </a:xfrm>
          <a:custGeom>
            <a:avLst/>
            <a:gdLst>
              <a:gd name="T0" fmla="*/ 800 w 884"/>
              <a:gd name="T1" fmla="*/ 349 h 526"/>
              <a:gd name="T2" fmla="*/ 812 w 884"/>
              <a:gd name="T3" fmla="*/ 373 h 526"/>
              <a:gd name="T4" fmla="*/ 800 w 884"/>
              <a:gd name="T5" fmla="*/ 426 h 526"/>
              <a:gd name="T6" fmla="*/ 740 w 884"/>
              <a:gd name="T7" fmla="*/ 485 h 526"/>
              <a:gd name="T8" fmla="*/ 639 w 884"/>
              <a:gd name="T9" fmla="*/ 509 h 526"/>
              <a:gd name="T10" fmla="*/ 579 w 884"/>
              <a:gd name="T11" fmla="*/ 503 h 526"/>
              <a:gd name="T12" fmla="*/ 531 w 884"/>
              <a:gd name="T13" fmla="*/ 485 h 526"/>
              <a:gd name="T14" fmla="*/ 501 w 884"/>
              <a:gd name="T15" fmla="*/ 515 h 526"/>
              <a:gd name="T16" fmla="*/ 460 w 884"/>
              <a:gd name="T17" fmla="*/ 526 h 526"/>
              <a:gd name="T18" fmla="*/ 418 w 884"/>
              <a:gd name="T19" fmla="*/ 515 h 526"/>
              <a:gd name="T20" fmla="*/ 394 w 884"/>
              <a:gd name="T21" fmla="*/ 485 h 526"/>
              <a:gd name="T22" fmla="*/ 352 w 884"/>
              <a:gd name="T23" fmla="*/ 497 h 526"/>
              <a:gd name="T24" fmla="*/ 310 w 884"/>
              <a:gd name="T25" fmla="*/ 503 h 526"/>
              <a:gd name="T26" fmla="*/ 221 w 884"/>
              <a:gd name="T27" fmla="*/ 485 h 526"/>
              <a:gd name="T28" fmla="*/ 161 w 884"/>
              <a:gd name="T29" fmla="*/ 444 h 526"/>
              <a:gd name="T30" fmla="*/ 137 w 884"/>
              <a:gd name="T31" fmla="*/ 414 h 526"/>
              <a:gd name="T32" fmla="*/ 137 w 884"/>
              <a:gd name="T33" fmla="*/ 414 h 526"/>
              <a:gd name="T34" fmla="*/ 90 w 884"/>
              <a:gd name="T35" fmla="*/ 408 h 526"/>
              <a:gd name="T36" fmla="*/ 24 w 884"/>
              <a:gd name="T37" fmla="*/ 373 h 526"/>
              <a:gd name="T38" fmla="*/ 0 w 884"/>
              <a:gd name="T39" fmla="*/ 308 h 526"/>
              <a:gd name="T40" fmla="*/ 30 w 884"/>
              <a:gd name="T41" fmla="*/ 242 h 526"/>
              <a:gd name="T42" fmla="*/ 101 w 884"/>
              <a:gd name="T43" fmla="*/ 201 h 526"/>
              <a:gd name="T44" fmla="*/ 101 w 884"/>
              <a:gd name="T45" fmla="*/ 201 h 526"/>
              <a:gd name="T46" fmla="*/ 95 w 884"/>
              <a:gd name="T47" fmla="*/ 189 h 526"/>
              <a:gd name="T48" fmla="*/ 78 w 884"/>
              <a:gd name="T49" fmla="*/ 160 h 526"/>
              <a:gd name="T50" fmla="*/ 84 w 884"/>
              <a:gd name="T51" fmla="*/ 100 h 526"/>
              <a:gd name="T52" fmla="*/ 149 w 884"/>
              <a:gd name="T53" fmla="*/ 47 h 526"/>
              <a:gd name="T54" fmla="*/ 227 w 884"/>
              <a:gd name="T55" fmla="*/ 41 h 526"/>
              <a:gd name="T56" fmla="*/ 275 w 884"/>
              <a:gd name="T57" fmla="*/ 59 h 526"/>
              <a:gd name="T58" fmla="*/ 298 w 884"/>
              <a:gd name="T59" fmla="*/ 77 h 526"/>
              <a:gd name="T60" fmla="*/ 304 w 884"/>
              <a:gd name="T61" fmla="*/ 77 h 526"/>
              <a:gd name="T62" fmla="*/ 304 w 884"/>
              <a:gd name="T63" fmla="*/ 77 h 526"/>
              <a:gd name="T64" fmla="*/ 310 w 884"/>
              <a:gd name="T65" fmla="*/ 77 h 526"/>
              <a:gd name="T66" fmla="*/ 340 w 884"/>
              <a:gd name="T67" fmla="*/ 53 h 526"/>
              <a:gd name="T68" fmla="*/ 382 w 884"/>
              <a:gd name="T69" fmla="*/ 41 h 526"/>
              <a:gd name="T70" fmla="*/ 406 w 884"/>
              <a:gd name="T71" fmla="*/ 47 h 526"/>
              <a:gd name="T72" fmla="*/ 430 w 884"/>
              <a:gd name="T73" fmla="*/ 53 h 526"/>
              <a:gd name="T74" fmla="*/ 436 w 884"/>
              <a:gd name="T75" fmla="*/ 53 h 526"/>
              <a:gd name="T76" fmla="*/ 436 w 884"/>
              <a:gd name="T77" fmla="*/ 47 h 526"/>
              <a:gd name="T78" fmla="*/ 496 w 884"/>
              <a:gd name="T79" fmla="*/ 12 h 526"/>
              <a:gd name="T80" fmla="*/ 573 w 884"/>
              <a:gd name="T81" fmla="*/ 0 h 526"/>
              <a:gd name="T82" fmla="*/ 669 w 884"/>
              <a:gd name="T83" fmla="*/ 24 h 526"/>
              <a:gd name="T84" fmla="*/ 722 w 884"/>
              <a:gd name="T85" fmla="*/ 77 h 526"/>
              <a:gd name="T86" fmla="*/ 728 w 884"/>
              <a:gd name="T87" fmla="*/ 118 h 526"/>
              <a:gd name="T88" fmla="*/ 728 w 884"/>
              <a:gd name="T89" fmla="*/ 124 h 526"/>
              <a:gd name="T90" fmla="*/ 734 w 884"/>
              <a:gd name="T91" fmla="*/ 130 h 526"/>
              <a:gd name="T92" fmla="*/ 746 w 884"/>
              <a:gd name="T93" fmla="*/ 130 h 526"/>
              <a:gd name="T94" fmla="*/ 794 w 884"/>
              <a:gd name="T95" fmla="*/ 136 h 526"/>
              <a:gd name="T96" fmla="*/ 860 w 884"/>
              <a:gd name="T97" fmla="*/ 171 h 526"/>
              <a:gd name="T98" fmla="*/ 884 w 884"/>
              <a:gd name="T99" fmla="*/ 237 h 526"/>
              <a:gd name="T100" fmla="*/ 860 w 884"/>
              <a:gd name="T101" fmla="*/ 296 h 526"/>
              <a:gd name="T102" fmla="*/ 794 w 884"/>
              <a:gd name="T103" fmla="*/ 337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884" h="526">
                <a:moveTo>
                  <a:pt x="794" y="337"/>
                </a:moveTo>
                <a:lnTo>
                  <a:pt x="800" y="349"/>
                </a:lnTo>
                <a:lnTo>
                  <a:pt x="806" y="361"/>
                </a:lnTo>
                <a:lnTo>
                  <a:pt x="812" y="373"/>
                </a:lnTo>
                <a:lnTo>
                  <a:pt x="812" y="390"/>
                </a:lnTo>
                <a:lnTo>
                  <a:pt x="800" y="426"/>
                </a:lnTo>
                <a:lnTo>
                  <a:pt x="776" y="461"/>
                </a:lnTo>
                <a:lnTo>
                  <a:pt x="740" y="485"/>
                </a:lnTo>
                <a:lnTo>
                  <a:pt x="693" y="503"/>
                </a:lnTo>
                <a:lnTo>
                  <a:pt x="639" y="509"/>
                </a:lnTo>
                <a:lnTo>
                  <a:pt x="609" y="503"/>
                </a:lnTo>
                <a:lnTo>
                  <a:pt x="579" y="503"/>
                </a:lnTo>
                <a:lnTo>
                  <a:pt x="555" y="497"/>
                </a:lnTo>
                <a:lnTo>
                  <a:pt x="531" y="485"/>
                </a:lnTo>
                <a:lnTo>
                  <a:pt x="519" y="503"/>
                </a:lnTo>
                <a:lnTo>
                  <a:pt x="501" y="515"/>
                </a:lnTo>
                <a:lnTo>
                  <a:pt x="484" y="521"/>
                </a:lnTo>
                <a:lnTo>
                  <a:pt x="460" y="526"/>
                </a:lnTo>
                <a:lnTo>
                  <a:pt x="442" y="521"/>
                </a:lnTo>
                <a:lnTo>
                  <a:pt x="418" y="515"/>
                </a:lnTo>
                <a:lnTo>
                  <a:pt x="406" y="503"/>
                </a:lnTo>
                <a:lnTo>
                  <a:pt x="394" y="485"/>
                </a:lnTo>
                <a:lnTo>
                  <a:pt x="376" y="491"/>
                </a:lnTo>
                <a:lnTo>
                  <a:pt x="352" y="497"/>
                </a:lnTo>
                <a:lnTo>
                  <a:pt x="334" y="497"/>
                </a:lnTo>
                <a:lnTo>
                  <a:pt x="310" y="503"/>
                </a:lnTo>
                <a:lnTo>
                  <a:pt x="263" y="497"/>
                </a:lnTo>
                <a:lnTo>
                  <a:pt x="221" y="485"/>
                </a:lnTo>
                <a:lnTo>
                  <a:pt x="185" y="467"/>
                </a:lnTo>
                <a:lnTo>
                  <a:pt x="161" y="444"/>
                </a:lnTo>
                <a:lnTo>
                  <a:pt x="143" y="414"/>
                </a:lnTo>
                <a:lnTo>
                  <a:pt x="137" y="414"/>
                </a:lnTo>
                <a:lnTo>
                  <a:pt x="131" y="414"/>
                </a:lnTo>
                <a:lnTo>
                  <a:pt x="90" y="408"/>
                </a:lnTo>
                <a:lnTo>
                  <a:pt x="54" y="390"/>
                </a:lnTo>
                <a:lnTo>
                  <a:pt x="24" y="373"/>
                </a:lnTo>
                <a:lnTo>
                  <a:pt x="6" y="343"/>
                </a:lnTo>
                <a:lnTo>
                  <a:pt x="0" y="308"/>
                </a:lnTo>
                <a:lnTo>
                  <a:pt x="6" y="272"/>
                </a:lnTo>
                <a:lnTo>
                  <a:pt x="30" y="242"/>
                </a:lnTo>
                <a:lnTo>
                  <a:pt x="60" y="219"/>
                </a:lnTo>
                <a:lnTo>
                  <a:pt x="101" y="201"/>
                </a:lnTo>
                <a:lnTo>
                  <a:pt x="107" y="201"/>
                </a:lnTo>
                <a:lnTo>
                  <a:pt x="95" y="189"/>
                </a:lnTo>
                <a:lnTo>
                  <a:pt x="84" y="177"/>
                </a:lnTo>
                <a:lnTo>
                  <a:pt x="78" y="160"/>
                </a:lnTo>
                <a:lnTo>
                  <a:pt x="78" y="142"/>
                </a:lnTo>
                <a:lnTo>
                  <a:pt x="84" y="100"/>
                </a:lnTo>
                <a:lnTo>
                  <a:pt x="113" y="71"/>
                </a:lnTo>
                <a:lnTo>
                  <a:pt x="149" y="47"/>
                </a:lnTo>
                <a:lnTo>
                  <a:pt x="197" y="35"/>
                </a:lnTo>
                <a:lnTo>
                  <a:pt x="227" y="41"/>
                </a:lnTo>
                <a:lnTo>
                  <a:pt x="251" y="47"/>
                </a:lnTo>
                <a:lnTo>
                  <a:pt x="275" y="59"/>
                </a:lnTo>
                <a:lnTo>
                  <a:pt x="293" y="77"/>
                </a:lnTo>
                <a:lnTo>
                  <a:pt x="298" y="77"/>
                </a:lnTo>
                <a:lnTo>
                  <a:pt x="304" y="77"/>
                </a:lnTo>
                <a:lnTo>
                  <a:pt x="310" y="77"/>
                </a:lnTo>
                <a:lnTo>
                  <a:pt x="322" y="59"/>
                </a:lnTo>
                <a:lnTo>
                  <a:pt x="340" y="53"/>
                </a:lnTo>
                <a:lnTo>
                  <a:pt x="358" y="47"/>
                </a:lnTo>
                <a:lnTo>
                  <a:pt x="382" y="41"/>
                </a:lnTo>
                <a:lnTo>
                  <a:pt x="394" y="41"/>
                </a:lnTo>
                <a:lnTo>
                  <a:pt x="406" y="47"/>
                </a:lnTo>
                <a:lnTo>
                  <a:pt x="418" y="53"/>
                </a:lnTo>
                <a:lnTo>
                  <a:pt x="430" y="53"/>
                </a:lnTo>
                <a:lnTo>
                  <a:pt x="436" y="53"/>
                </a:lnTo>
                <a:lnTo>
                  <a:pt x="436" y="47"/>
                </a:lnTo>
                <a:lnTo>
                  <a:pt x="466" y="29"/>
                </a:lnTo>
                <a:lnTo>
                  <a:pt x="496" y="12"/>
                </a:lnTo>
                <a:lnTo>
                  <a:pt x="531" y="6"/>
                </a:lnTo>
                <a:lnTo>
                  <a:pt x="573" y="0"/>
                </a:lnTo>
                <a:lnTo>
                  <a:pt x="621" y="6"/>
                </a:lnTo>
                <a:lnTo>
                  <a:pt x="669" y="24"/>
                </a:lnTo>
                <a:lnTo>
                  <a:pt x="699" y="47"/>
                </a:lnTo>
                <a:lnTo>
                  <a:pt x="722" y="77"/>
                </a:lnTo>
                <a:lnTo>
                  <a:pt x="728" y="112"/>
                </a:lnTo>
                <a:lnTo>
                  <a:pt x="728" y="118"/>
                </a:lnTo>
                <a:lnTo>
                  <a:pt x="728" y="124"/>
                </a:lnTo>
                <a:lnTo>
                  <a:pt x="728" y="130"/>
                </a:lnTo>
                <a:lnTo>
                  <a:pt x="734" y="130"/>
                </a:lnTo>
                <a:lnTo>
                  <a:pt x="740" y="130"/>
                </a:lnTo>
                <a:lnTo>
                  <a:pt x="746" y="130"/>
                </a:lnTo>
                <a:lnTo>
                  <a:pt x="794" y="136"/>
                </a:lnTo>
                <a:lnTo>
                  <a:pt x="830" y="148"/>
                </a:lnTo>
                <a:lnTo>
                  <a:pt x="860" y="171"/>
                </a:lnTo>
                <a:lnTo>
                  <a:pt x="878" y="201"/>
                </a:lnTo>
                <a:lnTo>
                  <a:pt x="884" y="237"/>
                </a:lnTo>
                <a:lnTo>
                  <a:pt x="878" y="272"/>
                </a:lnTo>
                <a:lnTo>
                  <a:pt x="860" y="296"/>
                </a:lnTo>
                <a:lnTo>
                  <a:pt x="830" y="319"/>
                </a:lnTo>
                <a:lnTo>
                  <a:pt x="794" y="337"/>
                </a:lnTo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sz="1600">
                <a:solidFill>
                  <a:srgbClr val="000000"/>
                </a:solidFill>
              </a:rPr>
              <a:t>Worst-Case</a:t>
            </a:r>
          </a:p>
        </p:txBody>
      </p:sp>
      <p:sp>
        <p:nvSpPr>
          <p:cNvPr id="17" name="Freeform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243541" y="1412776"/>
            <a:ext cx="1828800" cy="685800"/>
          </a:xfrm>
          <a:custGeom>
            <a:avLst/>
            <a:gdLst>
              <a:gd name="T0" fmla="*/ 800 w 884"/>
              <a:gd name="T1" fmla="*/ 349 h 526"/>
              <a:gd name="T2" fmla="*/ 812 w 884"/>
              <a:gd name="T3" fmla="*/ 373 h 526"/>
              <a:gd name="T4" fmla="*/ 800 w 884"/>
              <a:gd name="T5" fmla="*/ 426 h 526"/>
              <a:gd name="T6" fmla="*/ 740 w 884"/>
              <a:gd name="T7" fmla="*/ 485 h 526"/>
              <a:gd name="T8" fmla="*/ 639 w 884"/>
              <a:gd name="T9" fmla="*/ 509 h 526"/>
              <a:gd name="T10" fmla="*/ 579 w 884"/>
              <a:gd name="T11" fmla="*/ 503 h 526"/>
              <a:gd name="T12" fmla="*/ 531 w 884"/>
              <a:gd name="T13" fmla="*/ 485 h 526"/>
              <a:gd name="T14" fmla="*/ 501 w 884"/>
              <a:gd name="T15" fmla="*/ 515 h 526"/>
              <a:gd name="T16" fmla="*/ 460 w 884"/>
              <a:gd name="T17" fmla="*/ 526 h 526"/>
              <a:gd name="T18" fmla="*/ 418 w 884"/>
              <a:gd name="T19" fmla="*/ 515 h 526"/>
              <a:gd name="T20" fmla="*/ 394 w 884"/>
              <a:gd name="T21" fmla="*/ 485 h 526"/>
              <a:gd name="T22" fmla="*/ 352 w 884"/>
              <a:gd name="T23" fmla="*/ 497 h 526"/>
              <a:gd name="T24" fmla="*/ 310 w 884"/>
              <a:gd name="T25" fmla="*/ 503 h 526"/>
              <a:gd name="T26" fmla="*/ 221 w 884"/>
              <a:gd name="T27" fmla="*/ 485 h 526"/>
              <a:gd name="T28" fmla="*/ 161 w 884"/>
              <a:gd name="T29" fmla="*/ 444 h 526"/>
              <a:gd name="T30" fmla="*/ 137 w 884"/>
              <a:gd name="T31" fmla="*/ 414 h 526"/>
              <a:gd name="T32" fmla="*/ 137 w 884"/>
              <a:gd name="T33" fmla="*/ 414 h 526"/>
              <a:gd name="T34" fmla="*/ 90 w 884"/>
              <a:gd name="T35" fmla="*/ 408 h 526"/>
              <a:gd name="T36" fmla="*/ 24 w 884"/>
              <a:gd name="T37" fmla="*/ 373 h 526"/>
              <a:gd name="T38" fmla="*/ 0 w 884"/>
              <a:gd name="T39" fmla="*/ 308 h 526"/>
              <a:gd name="T40" fmla="*/ 30 w 884"/>
              <a:gd name="T41" fmla="*/ 242 h 526"/>
              <a:gd name="T42" fmla="*/ 101 w 884"/>
              <a:gd name="T43" fmla="*/ 201 h 526"/>
              <a:gd name="T44" fmla="*/ 101 w 884"/>
              <a:gd name="T45" fmla="*/ 201 h 526"/>
              <a:gd name="T46" fmla="*/ 95 w 884"/>
              <a:gd name="T47" fmla="*/ 189 h 526"/>
              <a:gd name="T48" fmla="*/ 78 w 884"/>
              <a:gd name="T49" fmla="*/ 160 h 526"/>
              <a:gd name="T50" fmla="*/ 84 w 884"/>
              <a:gd name="T51" fmla="*/ 100 h 526"/>
              <a:gd name="T52" fmla="*/ 149 w 884"/>
              <a:gd name="T53" fmla="*/ 47 h 526"/>
              <a:gd name="T54" fmla="*/ 227 w 884"/>
              <a:gd name="T55" fmla="*/ 41 h 526"/>
              <a:gd name="T56" fmla="*/ 275 w 884"/>
              <a:gd name="T57" fmla="*/ 59 h 526"/>
              <a:gd name="T58" fmla="*/ 298 w 884"/>
              <a:gd name="T59" fmla="*/ 77 h 526"/>
              <a:gd name="T60" fmla="*/ 304 w 884"/>
              <a:gd name="T61" fmla="*/ 77 h 526"/>
              <a:gd name="T62" fmla="*/ 304 w 884"/>
              <a:gd name="T63" fmla="*/ 77 h 526"/>
              <a:gd name="T64" fmla="*/ 310 w 884"/>
              <a:gd name="T65" fmla="*/ 77 h 526"/>
              <a:gd name="T66" fmla="*/ 340 w 884"/>
              <a:gd name="T67" fmla="*/ 53 h 526"/>
              <a:gd name="T68" fmla="*/ 382 w 884"/>
              <a:gd name="T69" fmla="*/ 41 h 526"/>
              <a:gd name="T70" fmla="*/ 406 w 884"/>
              <a:gd name="T71" fmla="*/ 47 h 526"/>
              <a:gd name="T72" fmla="*/ 430 w 884"/>
              <a:gd name="T73" fmla="*/ 53 h 526"/>
              <a:gd name="T74" fmla="*/ 436 w 884"/>
              <a:gd name="T75" fmla="*/ 53 h 526"/>
              <a:gd name="T76" fmla="*/ 436 w 884"/>
              <a:gd name="T77" fmla="*/ 47 h 526"/>
              <a:gd name="T78" fmla="*/ 496 w 884"/>
              <a:gd name="T79" fmla="*/ 12 h 526"/>
              <a:gd name="T80" fmla="*/ 573 w 884"/>
              <a:gd name="T81" fmla="*/ 0 h 526"/>
              <a:gd name="T82" fmla="*/ 669 w 884"/>
              <a:gd name="T83" fmla="*/ 24 h 526"/>
              <a:gd name="T84" fmla="*/ 722 w 884"/>
              <a:gd name="T85" fmla="*/ 77 h 526"/>
              <a:gd name="T86" fmla="*/ 728 w 884"/>
              <a:gd name="T87" fmla="*/ 118 h 526"/>
              <a:gd name="T88" fmla="*/ 728 w 884"/>
              <a:gd name="T89" fmla="*/ 124 h 526"/>
              <a:gd name="T90" fmla="*/ 734 w 884"/>
              <a:gd name="T91" fmla="*/ 130 h 526"/>
              <a:gd name="T92" fmla="*/ 746 w 884"/>
              <a:gd name="T93" fmla="*/ 130 h 526"/>
              <a:gd name="T94" fmla="*/ 794 w 884"/>
              <a:gd name="T95" fmla="*/ 136 h 526"/>
              <a:gd name="T96" fmla="*/ 860 w 884"/>
              <a:gd name="T97" fmla="*/ 171 h 526"/>
              <a:gd name="T98" fmla="*/ 884 w 884"/>
              <a:gd name="T99" fmla="*/ 237 h 526"/>
              <a:gd name="T100" fmla="*/ 860 w 884"/>
              <a:gd name="T101" fmla="*/ 296 h 526"/>
              <a:gd name="T102" fmla="*/ 794 w 884"/>
              <a:gd name="T103" fmla="*/ 337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884" h="526">
                <a:moveTo>
                  <a:pt x="794" y="337"/>
                </a:moveTo>
                <a:lnTo>
                  <a:pt x="800" y="349"/>
                </a:lnTo>
                <a:lnTo>
                  <a:pt x="806" y="361"/>
                </a:lnTo>
                <a:lnTo>
                  <a:pt x="812" y="373"/>
                </a:lnTo>
                <a:lnTo>
                  <a:pt x="812" y="390"/>
                </a:lnTo>
                <a:lnTo>
                  <a:pt x="800" y="426"/>
                </a:lnTo>
                <a:lnTo>
                  <a:pt x="776" y="461"/>
                </a:lnTo>
                <a:lnTo>
                  <a:pt x="740" y="485"/>
                </a:lnTo>
                <a:lnTo>
                  <a:pt x="693" y="503"/>
                </a:lnTo>
                <a:lnTo>
                  <a:pt x="639" y="509"/>
                </a:lnTo>
                <a:lnTo>
                  <a:pt x="609" y="503"/>
                </a:lnTo>
                <a:lnTo>
                  <a:pt x="579" y="503"/>
                </a:lnTo>
                <a:lnTo>
                  <a:pt x="555" y="497"/>
                </a:lnTo>
                <a:lnTo>
                  <a:pt x="531" y="485"/>
                </a:lnTo>
                <a:lnTo>
                  <a:pt x="519" y="503"/>
                </a:lnTo>
                <a:lnTo>
                  <a:pt x="501" y="515"/>
                </a:lnTo>
                <a:lnTo>
                  <a:pt x="484" y="521"/>
                </a:lnTo>
                <a:lnTo>
                  <a:pt x="460" y="526"/>
                </a:lnTo>
                <a:lnTo>
                  <a:pt x="442" y="521"/>
                </a:lnTo>
                <a:lnTo>
                  <a:pt x="418" y="515"/>
                </a:lnTo>
                <a:lnTo>
                  <a:pt x="406" y="503"/>
                </a:lnTo>
                <a:lnTo>
                  <a:pt x="394" y="485"/>
                </a:lnTo>
                <a:lnTo>
                  <a:pt x="376" y="491"/>
                </a:lnTo>
                <a:lnTo>
                  <a:pt x="352" y="497"/>
                </a:lnTo>
                <a:lnTo>
                  <a:pt x="334" y="497"/>
                </a:lnTo>
                <a:lnTo>
                  <a:pt x="310" y="503"/>
                </a:lnTo>
                <a:lnTo>
                  <a:pt x="263" y="497"/>
                </a:lnTo>
                <a:lnTo>
                  <a:pt x="221" y="485"/>
                </a:lnTo>
                <a:lnTo>
                  <a:pt x="185" y="467"/>
                </a:lnTo>
                <a:lnTo>
                  <a:pt x="161" y="444"/>
                </a:lnTo>
                <a:lnTo>
                  <a:pt x="143" y="414"/>
                </a:lnTo>
                <a:lnTo>
                  <a:pt x="137" y="414"/>
                </a:lnTo>
                <a:lnTo>
                  <a:pt x="131" y="414"/>
                </a:lnTo>
                <a:lnTo>
                  <a:pt x="90" y="408"/>
                </a:lnTo>
                <a:lnTo>
                  <a:pt x="54" y="390"/>
                </a:lnTo>
                <a:lnTo>
                  <a:pt x="24" y="373"/>
                </a:lnTo>
                <a:lnTo>
                  <a:pt x="6" y="343"/>
                </a:lnTo>
                <a:lnTo>
                  <a:pt x="0" y="308"/>
                </a:lnTo>
                <a:lnTo>
                  <a:pt x="6" y="272"/>
                </a:lnTo>
                <a:lnTo>
                  <a:pt x="30" y="242"/>
                </a:lnTo>
                <a:lnTo>
                  <a:pt x="60" y="219"/>
                </a:lnTo>
                <a:lnTo>
                  <a:pt x="101" y="201"/>
                </a:lnTo>
                <a:lnTo>
                  <a:pt x="107" y="201"/>
                </a:lnTo>
                <a:lnTo>
                  <a:pt x="95" y="189"/>
                </a:lnTo>
                <a:lnTo>
                  <a:pt x="84" y="177"/>
                </a:lnTo>
                <a:lnTo>
                  <a:pt x="78" y="160"/>
                </a:lnTo>
                <a:lnTo>
                  <a:pt x="78" y="142"/>
                </a:lnTo>
                <a:lnTo>
                  <a:pt x="84" y="100"/>
                </a:lnTo>
                <a:lnTo>
                  <a:pt x="113" y="71"/>
                </a:lnTo>
                <a:lnTo>
                  <a:pt x="149" y="47"/>
                </a:lnTo>
                <a:lnTo>
                  <a:pt x="197" y="35"/>
                </a:lnTo>
                <a:lnTo>
                  <a:pt x="227" y="41"/>
                </a:lnTo>
                <a:lnTo>
                  <a:pt x="251" y="47"/>
                </a:lnTo>
                <a:lnTo>
                  <a:pt x="275" y="59"/>
                </a:lnTo>
                <a:lnTo>
                  <a:pt x="293" y="77"/>
                </a:lnTo>
                <a:lnTo>
                  <a:pt x="298" y="77"/>
                </a:lnTo>
                <a:lnTo>
                  <a:pt x="304" y="77"/>
                </a:lnTo>
                <a:lnTo>
                  <a:pt x="310" y="77"/>
                </a:lnTo>
                <a:lnTo>
                  <a:pt x="322" y="59"/>
                </a:lnTo>
                <a:lnTo>
                  <a:pt x="340" y="53"/>
                </a:lnTo>
                <a:lnTo>
                  <a:pt x="358" y="47"/>
                </a:lnTo>
                <a:lnTo>
                  <a:pt x="382" y="41"/>
                </a:lnTo>
                <a:lnTo>
                  <a:pt x="394" y="41"/>
                </a:lnTo>
                <a:lnTo>
                  <a:pt x="406" y="47"/>
                </a:lnTo>
                <a:lnTo>
                  <a:pt x="418" y="53"/>
                </a:lnTo>
                <a:lnTo>
                  <a:pt x="430" y="53"/>
                </a:lnTo>
                <a:lnTo>
                  <a:pt x="436" y="53"/>
                </a:lnTo>
                <a:lnTo>
                  <a:pt x="436" y="47"/>
                </a:lnTo>
                <a:lnTo>
                  <a:pt x="466" y="29"/>
                </a:lnTo>
                <a:lnTo>
                  <a:pt x="496" y="12"/>
                </a:lnTo>
                <a:lnTo>
                  <a:pt x="531" y="6"/>
                </a:lnTo>
                <a:lnTo>
                  <a:pt x="573" y="0"/>
                </a:lnTo>
                <a:lnTo>
                  <a:pt x="621" y="6"/>
                </a:lnTo>
                <a:lnTo>
                  <a:pt x="669" y="24"/>
                </a:lnTo>
                <a:lnTo>
                  <a:pt x="699" y="47"/>
                </a:lnTo>
                <a:lnTo>
                  <a:pt x="722" y="77"/>
                </a:lnTo>
                <a:lnTo>
                  <a:pt x="728" y="112"/>
                </a:lnTo>
                <a:lnTo>
                  <a:pt x="728" y="118"/>
                </a:lnTo>
                <a:lnTo>
                  <a:pt x="728" y="124"/>
                </a:lnTo>
                <a:lnTo>
                  <a:pt x="728" y="130"/>
                </a:lnTo>
                <a:lnTo>
                  <a:pt x="734" y="130"/>
                </a:lnTo>
                <a:lnTo>
                  <a:pt x="740" y="130"/>
                </a:lnTo>
                <a:lnTo>
                  <a:pt x="746" y="130"/>
                </a:lnTo>
                <a:lnTo>
                  <a:pt x="794" y="136"/>
                </a:lnTo>
                <a:lnTo>
                  <a:pt x="830" y="148"/>
                </a:lnTo>
                <a:lnTo>
                  <a:pt x="860" y="171"/>
                </a:lnTo>
                <a:lnTo>
                  <a:pt x="878" y="201"/>
                </a:lnTo>
                <a:lnTo>
                  <a:pt x="884" y="237"/>
                </a:lnTo>
                <a:lnTo>
                  <a:pt x="878" y="272"/>
                </a:lnTo>
                <a:lnTo>
                  <a:pt x="860" y="296"/>
                </a:lnTo>
                <a:lnTo>
                  <a:pt x="830" y="319"/>
                </a:lnTo>
                <a:lnTo>
                  <a:pt x="794" y="337"/>
                </a:lnTo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sz="1600">
                <a:solidFill>
                  <a:srgbClr val="000000"/>
                </a:solidFill>
              </a:rPr>
              <a:t>Average-Case</a:t>
            </a:r>
          </a:p>
        </p:txBody>
      </p:sp>
    </p:spTree>
    <p:extLst>
      <p:ext uri="{BB962C8B-B14F-4D97-AF65-F5344CB8AC3E}">
        <p14:creationId xmlns:p14="http://schemas.microsoft.com/office/powerpoint/2010/main" val="29759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282949"/>
            <a:ext cx="7772400" cy="1362075"/>
          </a:xfrm>
        </p:spPr>
        <p:txBody>
          <a:bodyPr/>
          <a:lstStyle/>
          <a:p>
            <a:r>
              <a:rPr lang="en-US" dirty="0" smtClean="0"/>
              <a:t>Ring-</a:t>
            </a:r>
            <a:r>
              <a:rPr lang="en-US" dirty="0" err="1" smtClean="0"/>
              <a:t>lwe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3224589"/>
            <a:ext cx="540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B050"/>
                </a:solidFill>
              </a:rPr>
              <a:t>[</a:t>
            </a:r>
            <a:r>
              <a:rPr lang="en-US" sz="2600" dirty="0" err="1" smtClean="0">
                <a:solidFill>
                  <a:srgbClr val="00B050"/>
                </a:solidFill>
              </a:rPr>
              <a:t>LyuPeiReg</a:t>
            </a:r>
            <a:r>
              <a:rPr lang="en-US" sz="2600" dirty="0" smtClean="0">
                <a:solidFill>
                  <a:srgbClr val="00B050"/>
                </a:solidFill>
              </a:rPr>
              <a:t> ‘10]</a:t>
            </a:r>
            <a:endParaRPr lang="en-US" sz="2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53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708920"/>
            <a:ext cx="7772400" cy="1362075"/>
          </a:xfrm>
        </p:spPr>
        <p:txBody>
          <a:bodyPr/>
          <a:lstStyle/>
          <a:p>
            <a:r>
              <a:rPr lang="en-US" dirty="0" smtClean="0"/>
              <a:t>Ideal lattices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15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Source of Inefficiency in </a:t>
            </a:r>
            <a:br>
              <a:rPr lang="en-US" smtClean="0"/>
            </a:br>
            <a:r>
              <a:rPr lang="en-US" smtClean="0"/>
              <a:t>LWE Constructions</a:t>
            </a:r>
            <a:endParaRPr lang="en-US"/>
          </a:p>
        </p:txBody>
      </p:sp>
      <p:sp>
        <p:nvSpPr>
          <p:cNvPr id="21" name="AutoShape 34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793874" y="1916832"/>
            <a:ext cx="228600" cy="36576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3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79512" y="3538463"/>
            <a:ext cx="457200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4404" rIns="90000" bIns="45000"/>
          <a:lstStyle/>
          <a:p>
            <a:pPr algn="ctr"/>
            <a:r>
              <a:rPr lang="en-US" sz="2200" smtClean="0">
                <a:solidFill>
                  <a:srgbClr val="000000"/>
                </a:solidFill>
              </a:rPr>
              <a:t>m</a:t>
            </a: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41" name="AutoShape 36"/>
          <p:cNvSpPr>
            <a:spLocks/>
          </p:cNvSpPr>
          <p:nvPr>
            <p:custDataLst>
              <p:tags r:id="rId3"/>
            </p:custDataLst>
          </p:nvPr>
        </p:nvSpPr>
        <p:spPr bwMode="auto">
          <a:xfrm rot="16200000">
            <a:off x="1840831" y="4912741"/>
            <a:ext cx="336550" cy="1833563"/>
          </a:xfrm>
          <a:prstGeom prst="leftBrace">
            <a:avLst>
              <a:gd name="adj1" fmla="val 90566"/>
              <a:gd name="adj2" fmla="val 4999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3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781763" y="5997798"/>
            <a:ext cx="457200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4404" rIns="90000" bIns="45000"/>
          <a:lstStyle/>
          <a:p>
            <a:pPr algn="ctr"/>
            <a:r>
              <a:rPr lang="en-US" sz="2200" smtClean="0">
                <a:solidFill>
                  <a:srgbClr val="000000"/>
                </a:solidFill>
              </a:rPr>
              <a:t>n</a:t>
            </a: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43" name="Rectangle 5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134073" y="1916832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Rectangle 5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134073" y="2374032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5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134073" y="2831232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6" name="Rectangle 5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134073" y="3288432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9" name="Rectangle 4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186808" y="37209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186808" y="41781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4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186808" y="46353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4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186808" y="50925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4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186808" y="37209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4" name="Rectangle 4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186808" y="41781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5" name="Rectangle 4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186808" y="46353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6" name="Rectangle 5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186808" y="50925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7" name="Rectangle 5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186808" y="1903238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8" name="Rectangle 5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186808" y="2360438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9" name="Rectangle 5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186808" y="2817638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0" name="Rectangle 5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186808" y="3274838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1" name="Rectangle 43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482952" y="37345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44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482952" y="41917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45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2952" y="46489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46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482952" y="51061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47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482952" y="37345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6" name="Rectangle 48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482952" y="41917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7" name="Rectangle 49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482952" y="46489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8" name="Rectangle 50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482952" y="51061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9" name="Rectangle 5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482952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0" name="Rectangle 52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482952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1" name="Rectangle 53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482952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2" name="Rectangle 54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482952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932040" y="351442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=</a:t>
            </a:r>
            <a:endParaRPr lang="en-US" sz="3200"/>
          </a:p>
        </p:txBody>
      </p:sp>
      <p:sp>
        <p:nvSpPr>
          <p:cNvPr id="90" name="TextBox 89"/>
          <p:cNvSpPr txBox="1"/>
          <p:nvPr/>
        </p:nvSpPr>
        <p:spPr>
          <a:xfrm>
            <a:off x="3635896" y="344213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+</a:t>
            </a:r>
            <a:endParaRPr lang="en-US" sz="3200"/>
          </a:p>
        </p:txBody>
      </p:sp>
      <p:sp>
        <p:nvSpPr>
          <p:cNvPr id="91" name="Rectangle 2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1094706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92" name="Rectangle 3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094706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93" name="Rectangle 4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1094706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4" name="Rectangle 5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1094706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5" name="Rectangle 6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551906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11</a:t>
            </a:r>
          </a:p>
        </p:txBody>
      </p:sp>
      <p:sp>
        <p:nvSpPr>
          <p:cNvPr id="96" name="Rectangle 7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1551906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97" name="Rectangle 8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551906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98" name="Rectangle 9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551906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99" name="Rectangle 10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2009106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00" name="Rectangle 11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2009106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1" name="Rectangle 12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2009106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12</a:t>
            </a:r>
          </a:p>
        </p:txBody>
      </p:sp>
      <p:sp>
        <p:nvSpPr>
          <p:cNvPr id="102" name="Rectangle 13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2009106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14</a:t>
            </a:r>
          </a:p>
        </p:txBody>
      </p:sp>
      <p:sp>
        <p:nvSpPr>
          <p:cNvPr id="103" name="Rectangle 14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2466306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104" name="Rectangle 15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2466306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5" name="Rectangle 16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2466306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06" name="Rectangle 17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2466306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07" name="Rectangle 18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1094706" y="37456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108" name="Rectangle 19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1094706" y="4202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109" name="Rectangle 20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1094706" y="4660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0" name="Rectangle 21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1094706" y="5117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11" name="Rectangle 22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1551906" y="37456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12" name="Rectangle 23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1551906" y="4202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13" name="Rectangle 24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1551906" y="4660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14" name="Rectangle 25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1551906" y="5117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5" name="Rectangle 26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2009106" y="37456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16" name="Rectangle 27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2009106" y="4202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17" name="Rectangle 28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2009106" y="4660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18" name="Rectangle 29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2009106" y="5117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11</a:t>
            </a:r>
          </a:p>
        </p:txBody>
      </p:sp>
      <p:sp>
        <p:nvSpPr>
          <p:cNvPr id="119" name="Rectangle 30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2466306" y="37456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14</a:t>
            </a:r>
          </a:p>
        </p:txBody>
      </p:sp>
      <p:sp>
        <p:nvSpPr>
          <p:cNvPr id="120" name="Rectangle 31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2466306" y="4202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21" name="Rectangle 32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2466306" y="4660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22" name="Rectangle 33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2466306" y="5117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3" name="Line 37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>
            <a:off x="2923506" y="3745632"/>
            <a:ext cx="1588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" name="Line 40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2925094" y="3745632"/>
            <a:ext cx="1587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8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the Same “Efficient Idea”? </a:t>
            </a: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93912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093912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093912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93912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551112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51112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1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51112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2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51112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3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008312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008312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008312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6" name="Rectangle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008312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7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465512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465512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465512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465512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1" name="AutoShape 34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793874" y="1916832"/>
            <a:ext cx="228600" cy="36576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35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79512" y="3538463"/>
            <a:ext cx="457200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4404" rIns="90000" bIns="45000"/>
          <a:lstStyle/>
          <a:p>
            <a:pPr algn="ctr"/>
            <a:r>
              <a:rPr lang="en-US" sz="2200" smtClean="0">
                <a:solidFill>
                  <a:srgbClr val="000000"/>
                </a:solidFill>
              </a:rPr>
              <a:t>m</a:t>
            </a: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41" name="AutoShape 36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16200000">
            <a:off x="1840831" y="4912741"/>
            <a:ext cx="336550" cy="1833563"/>
          </a:xfrm>
          <a:prstGeom prst="leftBrace">
            <a:avLst>
              <a:gd name="adj1" fmla="val 90566"/>
              <a:gd name="adj2" fmla="val 4999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35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781763" y="5997798"/>
            <a:ext cx="457200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4404" rIns="90000" bIns="45000"/>
          <a:lstStyle/>
          <a:p>
            <a:pPr algn="ctr"/>
            <a:r>
              <a:rPr lang="en-US" sz="2200" smtClean="0">
                <a:solidFill>
                  <a:srgbClr val="000000"/>
                </a:solidFill>
              </a:rPr>
              <a:t>n</a:t>
            </a:r>
            <a:endParaRPr lang="en-US" sz="2200">
              <a:solidFill>
                <a:srgbClr val="000000"/>
              </a:solidFill>
            </a:endParaRPr>
          </a:p>
        </p:txBody>
      </p:sp>
      <p:sp>
        <p:nvSpPr>
          <p:cNvPr id="43" name="Rectangle 5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134073" y="1916832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Rectangle 5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134073" y="2374032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5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134073" y="2831232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6" name="Rectangle 54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134073" y="3288432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9" name="Rectangle 43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186808" y="37209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4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186808" y="41781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45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186808" y="46353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46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186808" y="50925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47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186808" y="37209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4" name="Rectangle 48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186808" y="41781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5" name="Rectangle 49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186808" y="46353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6" name="Rectangle 50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186808" y="5092526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7" name="Rectangle 51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4186808" y="1903238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8" name="Rectangle 52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4186808" y="2360438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9" name="Rectangle 53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186808" y="2817638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0" name="Rectangle 54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186808" y="3274838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1" name="Rectangle 43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5482952" y="37345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44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5482952" y="41917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45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5482952" y="46489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4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482952" y="51061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4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5482952" y="37345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6" name="Rectangle 48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482952" y="41917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7" name="Rectangle 49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5482952" y="46489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8" name="Rectangle 50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5482952" y="51061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9" name="Rectangle 51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5482952" y="19168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0" name="Rectangle 52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5482952" y="23740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1" name="Rectangle 5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482952" y="28312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2" name="Rectangle 54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5482952" y="3288432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3" name="Rectangle 72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1093912" y="37345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74" name="Rectangle 73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1093912" y="41917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75" name="Rectangle 74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1093912" y="46489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6" name="Rectangle 75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1093912" y="51061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77" name="Rectangle 76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1551112" y="37345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8" name="Rectangle 77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1551112" y="41917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79" name="Rectangle 78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1551112" y="46489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80" name="Rectangle 79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1551112" y="51061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81" name="Rectangle 80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2008312" y="37345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2" name="Rectangle 81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2008312" y="41917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3" name="Rectangle 82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2008312" y="46489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84" name="Rectangle 83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2008312" y="51061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13</a:t>
            </a:r>
          </a:p>
        </p:txBody>
      </p:sp>
      <p:sp>
        <p:nvSpPr>
          <p:cNvPr id="85" name="Rectangle 84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2465512" y="37345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6" name="Rectangle 85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2465512" y="41917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7" name="Rectangle 86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2465512" y="46489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-7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8" name="Rectangle 87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2465512" y="5106120"/>
            <a:ext cx="457200" cy="4572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932040" y="351442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=</a:t>
            </a:r>
            <a:endParaRPr lang="en-US" sz="3200"/>
          </a:p>
        </p:txBody>
      </p:sp>
      <p:sp>
        <p:nvSpPr>
          <p:cNvPr id="90" name="TextBox 89"/>
          <p:cNvSpPr txBox="1"/>
          <p:nvPr/>
        </p:nvSpPr>
        <p:spPr>
          <a:xfrm>
            <a:off x="3635896" y="344213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+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94397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764409" y="158005"/>
            <a:ext cx="2743200" cy="914400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en-US" sz="1600" smtClean="0">
                <a:solidFill>
                  <a:srgbClr val="000000"/>
                </a:solidFill>
              </a:rPr>
              <a:t>Approximate SVP in</a:t>
            </a:r>
            <a:endParaRPr lang="en-US" sz="1600" dirty="0" smtClean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en-US" sz="1600" dirty="0" smtClean="0">
                <a:solidFill>
                  <a:srgbClr val="000000"/>
                </a:solidFill>
              </a:rPr>
              <a:t>(x</a:t>
            </a:r>
            <a:r>
              <a:rPr lang="en-US" sz="1600" baseline="30000" dirty="0" smtClean="0">
                <a:solidFill>
                  <a:srgbClr val="000000"/>
                </a:solidFill>
              </a:rPr>
              <a:t>n</a:t>
            </a:r>
            <a:r>
              <a:rPr lang="en-US" sz="1600" dirty="0" smtClean="0">
                <a:solidFill>
                  <a:srgbClr val="000000"/>
                </a:solidFill>
              </a:rPr>
              <a:t>+1)-ideal Lattices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253609" y="2202705"/>
            <a:ext cx="3124200" cy="914400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US" sz="1600">
                <a:solidFill>
                  <a:srgbClr val="000000"/>
                </a:solidFill>
              </a:rPr>
              <a:t>Learning With Errors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US" sz="1600">
                <a:solidFill>
                  <a:srgbClr val="000000"/>
                </a:solidFill>
              </a:rPr>
              <a:t>Problem  (LWE)</a:t>
            </a:r>
          </a:p>
        </p:txBody>
      </p:sp>
      <p:sp>
        <p:nvSpPr>
          <p:cNvPr id="10" name="Line 5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5061521" y="1072405"/>
            <a:ext cx="1371600" cy="11430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2" name="Freeform 7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6876256" y="3129805"/>
            <a:ext cx="45719" cy="875259"/>
          </a:xfrm>
          <a:custGeom>
            <a:avLst/>
            <a:gdLst>
              <a:gd name="T0" fmla="*/ 0 w 1"/>
              <a:gd name="T1" fmla="*/ 0 h 4446"/>
              <a:gd name="T2" fmla="*/ 0 w 1"/>
              <a:gd name="T3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4446">
                <a:moveTo>
                  <a:pt x="0" y="0"/>
                </a:moveTo>
                <a:lnTo>
                  <a:pt x="0" y="444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4" name="Text 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680520" y="4005064"/>
            <a:ext cx="4572000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lnSpc>
                <a:spcPct val="117000"/>
              </a:lnSpc>
            </a:pPr>
            <a:r>
              <a:rPr lang="en-US" sz="1600" dirty="0">
                <a:latin typeface="+mn-lt"/>
              </a:rPr>
              <a:t>Public Key </a:t>
            </a:r>
            <a:r>
              <a:rPr lang="en-US" sz="1600" dirty="0" smtClean="0">
                <a:latin typeface="+mn-lt"/>
              </a:rPr>
              <a:t>Encryption …</a:t>
            </a:r>
            <a:endParaRPr lang="en-US" sz="1600" dirty="0">
              <a:latin typeface="+mn-lt"/>
            </a:endParaRPr>
          </a:p>
          <a:p>
            <a:pPr algn="ctr">
              <a:lnSpc>
                <a:spcPct val="117000"/>
              </a:lnSpc>
            </a:pPr>
            <a:r>
              <a:rPr lang="en-US" sz="1600" dirty="0" smtClean="0">
                <a:latin typeface="+mn-lt"/>
              </a:rPr>
              <a:t>(</a:t>
            </a:r>
            <a:r>
              <a:rPr lang="en-US" sz="1600" dirty="0" err="1">
                <a:latin typeface="+mn-lt"/>
              </a:rPr>
              <a:t>Cryptomania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15" name="Line 1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53541" y="1242268"/>
            <a:ext cx="9144000" cy="1587"/>
          </a:xfrm>
          <a:prstGeom prst="line">
            <a:avLst/>
          </a:prstGeom>
          <a:noFill/>
          <a:ln w="952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/>
          </a:p>
        </p:txBody>
      </p:sp>
      <p:sp>
        <p:nvSpPr>
          <p:cNvPr id="16" name="Freeform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240141" y="343784"/>
            <a:ext cx="1828800" cy="685800"/>
          </a:xfrm>
          <a:custGeom>
            <a:avLst/>
            <a:gdLst>
              <a:gd name="T0" fmla="*/ 800 w 884"/>
              <a:gd name="T1" fmla="*/ 349 h 526"/>
              <a:gd name="T2" fmla="*/ 812 w 884"/>
              <a:gd name="T3" fmla="*/ 373 h 526"/>
              <a:gd name="T4" fmla="*/ 800 w 884"/>
              <a:gd name="T5" fmla="*/ 426 h 526"/>
              <a:gd name="T6" fmla="*/ 740 w 884"/>
              <a:gd name="T7" fmla="*/ 485 h 526"/>
              <a:gd name="T8" fmla="*/ 639 w 884"/>
              <a:gd name="T9" fmla="*/ 509 h 526"/>
              <a:gd name="T10" fmla="*/ 579 w 884"/>
              <a:gd name="T11" fmla="*/ 503 h 526"/>
              <a:gd name="T12" fmla="*/ 531 w 884"/>
              <a:gd name="T13" fmla="*/ 485 h 526"/>
              <a:gd name="T14" fmla="*/ 501 w 884"/>
              <a:gd name="T15" fmla="*/ 515 h 526"/>
              <a:gd name="T16" fmla="*/ 460 w 884"/>
              <a:gd name="T17" fmla="*/ 526 h 526"/>
              <a:gd name="T18" fmla="*/ 418 w 884"/>
              <a:gd name="T19" fmla="*/ 515 h 526"/>
              <a:gd name="T20" fmla="*/ 394 w 884"/>
              <a:gd name="T21" fmla="*/ 485 h 526"/>
              <a:gd name="T22" fmla="*/ 352 w 884"/>
              <a:gd name="T23" fmla="*/ 497 h 526"/>
              <a:gd name="T24" fmla="*/ 310 w 884"/>
              <a:gd name="T25" fmla="*/ 503 h 526"/>
              <a:gd name="T26" fmla="*/ 221 w 884"/>
              <a:gd name="T27" fmla="*/ 485 h 526"/>
              <a:gd name="T28" fmla="*/ 161 w 884"/>
              <a:gd name="T29" fmla="*/ 444 h 526"/>
              <a:gd name="T30" fmla="*/ 137 w 884"/>
              <a:gd name="T31" fmla="*/ 414 h 526"/>
              <a:gd name="T32" fmla="*/ 137 w 884"/>
              <a:gd name="T33" fmla="*/ 414 h 526"/>
              <a:gd name="T34" fmla="*/ 90 w 884"/>
              <a:gd name="T35" fmla="*/ 408 h 526"/>
              <a:gd name="T36" fmla="*/ 24 w 884"/>
              <a:gd name="T37" fmla="*/ 373 h 526"/>
              <a:gd name="T38" fmla="*/ 0 w 884"/>
              <a:gd name="T39" fmla="*/ 308 h 526"/>
              <a:gd name="T40" fmla="*/ 30 w 884"/>
              <a:gd name="T41" fmla="*/ 242 h 526"/>
              <a:gd name="T42" fmla="*/ 101 w 884"/>
              <a:gd name="T43" fmla="*/ 201 h 526"/>
              <a:gd name="T44" fmla="*/ 101 w 884"/>
              <a:gd name="T45" fmla="*/ 201 h 526"/>
              <a:gd name="T46" fmla="*/ 95 w 884"/>
              <a:gd name="T47" fmla="*/ 189 h 526"/>
              <a:gd name="T48" fmla="*/ 78 w 884"/>
              <a:gd name="T49" fmla="*/ 160 h 526"/>
              <a:gd name="T50" fmla="*/ 84 w 884"/>
              <a:gd name="T51" fmla="*/ 100 h 526"/>
              <a:gd name="T52" fmla="*/ 149 w 884"/>
              <a:gd name="T53" fmla="*/ 47 h 526"/>
              <a:gd name="T54" fmla="*/ 227 w 884"/>
              <a:gd name="T55" fmla="*/ 41 h 526"/>
              <a:gd name="T56" fmla="*/ 275 w 884"/>
              <a:gd name="T57" fmla="*/ 59 h 526"/>
              <a:gd name="T58" fmla="*/ 298 w 884"/>
              <a:gd name="T59" fmla="*/ 77 h 526"/>
              <a:gd name="T60" fmla="*/ 304 w 884"/>
              <a:gd name="T61" fmla="*/ 77 h 526"/>
              <a:gd name="T62" fmla="*/ 304 w 884"/>
              <a:gd name="T63" fmla="*/ 77 h 526"/>
              <a:gd name="T64" fmla="*/ 310 w 884"/>
              <a:gd name="T65" fmla="*/ 77 h 526"/>
              <a:gd name="T66" fmla="*/ 340 w 884"/>
              <a:gd name="T67" fmla="*/ 53 h 526"/>
              <a:gd name="T68" fmla="*/ 382 w 884"/>
              <a:gd name="T69" fmla="*/ 41 h 526"/>
              <a:gd name="T70" fmla="*/ 406 w 884"/>
              <a:gd name="T71" fmla="*/ 47 h 526"/>
              <a:gd name="T72" fmla="*/ 430 w 884"/>
              <a:gd name="T73" fmla="*/ 53 h 526"/>
              <a:gd name="T74" fmla="*/ 436 w 884"/>
              <a:gd name="T75" fmla="*/ 53 h 526"/>
              <a:gd name="T76" fmla="*/ 436 w 884"/>
              <a:gd name="T77" fmla="*/ 47 h 526"/>
              <a:gd name="T78" fmla="*/ 496 w 884"/>
              <a:gd name="T79" fmla="*/ 12 h 526"/>
              <a:gd name="T80" fmla="*/ 573 w 884"/>
              <a:gd name="T81" fmla="*/ 0 h 526"/>
              <a:gd name="T82" fmla="*/ 669 w 884"/>
              <a:gd name="T83" fmla="*/ 24 h 526"/>
              <a:gd name="T84" fmla="*/ 722 w 884"/>
              <a:gd name="T85" fmla="*/ 77 h 526"/>
              <a:gd name="T86" fmla="*/ 728 w 884"/>
              <a:gd name="T87" fmla="*/ 118 h 526"/>
              <a:gd name="T88" fmla="*/ 728 w 884"/>
              <a:gd name="T89" fmla="*/ 124 h 526"/>
              <a:gd name="T90" fmla="*/ 734 w 884"/>
              <a:gd name="T91" fmla="*/ 130 h 526"/>
              <a:gd name="T92" fmla="*/ 746 w 884"/>
              <a:gd name="T93" fmla="*/ 130 h 526"/>
              <a:gd name="T94" fmla="*/ 794 w 884"/>
              <a:gd name="T95" fmla="*/ 136 h 526"/>
              <a:gd name="T96" fmla="*/ 860 w 884"/>
              <a:gd name="T97" fmla="*/ 171 h 526"/>
              <a:gd name="T98" fmla="*/ 884 w 884"/>
              <a:gd name="T99" fmla="*/ 237 h 526"/>
              <a:gd name="T100" fmla="*/ 860 w 884"/>
              <a:gd name="T101" fmla="*/ 296 h 526"/>
              <a:gd name="T102" fmla="*/ 794 w 884"/>
              <a:gd name="T103" fmla="*/ 337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884" h="526">
                <a:moveTo>
                  <a:pt x="794" y="337"/>
                </a:moveTo>
                <a:lnTo>
                  <a:pt x="800" y="349"/>
                </a:lnTo>
                <a:lnTo>
                  <a:pt x="806" y="361"/>
                </a:lnTo>
                <a:lnTo>
                  <a:pt x="812" y="373"/>
                </a:lnTo>
                <a:lnTo>
                  <a:pt x="812" y="390"/>
                </a:lnTo>
                <a:lnTo>
                  <a:pt x="800" y="426"/>
                </a:lnTo>
                <a:lnTo>
                  <a:pt x="776" y="461"/>
                </a:lnTo>
                <a:lnTo>
                  <a:pt x="740" y="485"/>
                </a:lnTo>
                <a:lnTo>
                  <a:pt x="693" y="503"/>
                </a:lnTo>
                <a:lnTo>
                  <a:pt x="639" y="509"/>
                </a:lnTo>
                <a:lnTo>
                  <a:pt x="609" y="503"/>
                </a:lnTo>
                <a:lnTo>
                  <a:pt x="579" y="503"/>
                </a:lnTo>
                <a:lnTo>
                  <a:pt x="555" y="497"/>
                </a:lnTo>
                <a:lnTo>
                  <a:pt x="531" y="485"/>
                </a:lnTo>
                <a:lnTo>
                  <a:pt x="519" y="503"/>
                </a:lnTo>
                <a:lnTo>
                  <a:pt x="501" y="515"/>
                </a:lnTo>
                <a:lnTo>
                  <a:pt x="484" y="521"/>
                </a:lnTo>
                <a:lnTo>
                  <a:pt x="460" y="526"/>
                </a:lnTo>
                <a:lnTo>
                  <a:pt x="442" y="521"/>
                </a:lnTo>
                <a:lnTo>
                  <a:pt x="418" y="515"/>
                </a:lnTo>
                <a:lnTo>
                  <a:pt x="406" y="503"/>
                </a:lnTo>
                <a:lnTo>
                  <a:pt x="394" y="485"/>
                </a:lnTo>
                <a:lnTo>
                  <a:pt x="376" y="491"/>
                </a:lnTo>
                <a:lnTo>
                  <a:pt x="352" y="497"/>
                </a:lnTo>
                <a:lnTo>
                  <a:pt x="334" y="497"/>
                </a:lnTo>
                <a:lnTo>
                  <a:pt x="310" y="503"/>
                </a:lnTo>
                <a:lnTo>
                  <a:pt x="263" y="497"/>
                </a:lnTo>
                <a:lnTo>
                  <a:pt x="221" y="485"/>
                </a:lnTo>
                <a:lnTo>
                  <a:pt x="185" y="467"/>
                </a:lnTo>
                <a:lnTo>
                  <a:pt x="161" y="444"/>
                </a:lnTo>
                <a:lnTo>
                  <a:pt x="143" y="414"/>
                </a:lnTo>
                <a:lnTo>
                  <a:pt x="137" y="414"/>
                </a:lnTo>
                <a:lnTo>
                  <a:pt x="131" y="414"/>
                </a:lnTo>
                <a:lnTo>
                  <a:pt x="90" y="408"/>
                </a:lnTo>
                <a:lnTo>
                  <a:pt x="54" y="390"/>
                </a:lnTo>
                <a:lnTo>
                  <a:pt x="24" y="373"/>
                </a:lnTo>
                <a:lnTo>
                  <a:pt x="6" y="343"/>
                </a:lnTo>
                <a:lnTo>
                  <a:pt x="0" y="308"/>
                </a:lnTo>
                <a:lnTo>
                  <a:pt x="6" y="272"/>
                </a:lnTo>
                <a:lnTo>
                  <a:pt x="30" y="242"/>
                </a:lnTo>
                <a:lnTo>
                  <a:pt x="60" y="219"/>
                </a:lnTo>
                <a:lnTo>
                  <a:pt x="101" y="201"/>
                </a:lnTo>
                <a:lnTo>
                  <a:pt x="107" y="201"/>
                </a:lnTo>
                <a:lnTo>
                  <a:pt x="95" y="189"/>
                </a:lnTo>
                <a:lnTo>
                  <a:pt x="84" y="177"/>
                </a:lnTo>
                <a:lnTo>
                  <a:pt x="78" y="160"/>
                </a:lnTo>
                <a:lnTo>
                  <a:pt x="78" y="142"/>
                </a:lnTo>
                <a:lnTo>
                  <a:pt x="84" y="100"/>
                </a:lnTo>
                <a:lnTo>
                  <a:pt x="113" y="71"/>
                </a:lnTo>
                <a:lnTo>
                  <a:pt x="149" y="47"/>
                </a:lnTo>
                <a:lnTo>
                  <a:pt x="197" y="35"/>
                </a:lnTo>
                <a:lnTo>
                  <a:pt x="227" y="41"/>
                </a:lnTo>
                <a:lnTo>
                  <a:pt x="251" y="47"/>
                </a:lnTo>
                <a:lnTo>
                  <a:pt x="275" y="59"/>
                </a:lnTo>
                <a:lnTo>
                  <a:pt x="293" y="77"/>
                </a:lnTo>
                <a:lnTo>
                  <a:pt x="298" y="77"/>
                </a:lnTo>
                <a:lnTo>
                  <a:pt x="304" y="77"/>
                </a:lnTo>
                <a:lnTo>
                  <a:pt x="310" y="77"/>
                </a:lnTo>
                <a:lnTo>
                  <a:pt x="322" y="59"/>
                </a:lnTo>
                <a:lnTo>
                  <a:pt x="340" y="53"/>
                </a:lnTo>
                <a:lnTo>
                  <a:pt x="358" y="47"/>
                </a:lnTo>
                <a:lnTo>
                  <a:pt x="382" y="41"/>
                </a:lnTo>
                <a:lnTo>
                  <a:pt x="394" y="41"/>
                </a:lnTo>
                <a:lnTo>
                  <a:pt x="406" y="47"/>
                </a:lnTo>
                <a:lnTo>
                  <a:pt x="418" y="53"/>
                </a:lnTo>
                <a:lnTo>
                  <a:pt x="430" y="53"/>
                </a:lnTo>
                <a:lnTo>
                  <a:pt x="436" y="53"/>
                </a:lnTo>
                <a:lnTo>
                  <a:pt x="436" y="47"/>
                </a:lnTo>
                <a:lnTo>
                  <a:pt x="466" y="29"/>
                </a:lnTo>
                <a:lnTo>
                  <a:pt x="496" y="12"/>
                </a:lnTo>
                <a:lnTo>
                  <a:pt x="531" y="6"/>
                </a:lnTo>
                <a:lnTo>
                  <a:pt x="573" y="0"/>
                </a:lnTo>
                <a:lnTo>
                  <a:pt x="621" y="6"/>
                </a:lnTo>
                <a:lnTo>
                  <a:pt x="669" y="24"/>
                </a:lnTo>
                <a:lnTo>
                  <a:pt x="699" y="47"/>
                </a:lnTo>
                <a:lnTo>
                  <a:pt x="722" y="77"/>
                </a:lnTo>
                <a:lnTo>
                  <a:pt x="728" y="112"/>
                </a:lnTo>
                <a:lnTo>
                  <a:pt x="728" y="118"/>
                </a:lnTo>
                <a:lnTo>
                  <a:pt x="728" y="124"/>
                </a:lnTo>
                <a:lnTo>
                  <a:pt x="728" y="130"/>
                </a:lnTo>
                <a:lnTo>
                  <a:pt x="734" y="130"/>
                </a:lnTo>
                <a:lnTo>
                  <a:pt x="740" y="130"/>
                </a:lnTo>
                <a:lnTo>
                  <a:pt x="746" y="130"/>
                </a:lnTo>
                <a:lnTo>
                  <a:pt x="794" y="136"/>
                </a:lnTo>
                <a:lnTo>
                  <a:pt x="830" y="148"/>
                </a:lnTo>
                <a:lnTo>
                  <a:pt x="860" y="171"/>
                </a:lnTo>
                <a:lnTo>
                  <a:pt x="878" y="201"/>
                </a:lnTo>
                <a:lnTo>
                  <a:pt x="884" y="237"/>
                </a:lnTo>
                <a:lnTo>
                  <a:pt x="878" y="272"/>
                </a:lnTo>
                <a:lnTo>
                  <a:pt x="860" y="296"/>
                </a:lnTo>
                <a:lnTo>
                  <a:pt x="830" y="319"/>
                </a:lnTo>
                <a:lnTo>
                  <a:pt x="794" y="337"/>
                </a:lnTo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sz="1600">
                <a:solidFill>
                  <a:srgbClr val="000000"/>
                </a:solidFill>
              </a:rPr>
              <a:t>Worst-Case</a:t>
            </a:r>
          </a:p>
        </p:txBody>
      </p:sp>
      <p:sp>
        <p:nvSpPr>
          <p:cNvPr id="17" name="Freeform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243541" y="1412776"/>
            <a:ext cx="1828800" cy="685800"/>
          </a:xfrm>
          <a:custGeom>
            <a:avLst/>
            <a:gdLst>
              <a:gd name="T0" fmla="*/ 800 w 884"/>
              <a:gd name="T1" fmla="*/ 349 h 526"/>
              <a:gd name="T2" fmla="*/ 812 w 884"/>
              <a:gd name="T3" fmla="*/ 373 h 526"/>
              <a:gd name="T4" fmla="*/ 800 w 884"/>
              <a:gd name="T5" fmla="*/ 426 h 526"/>
              <a:gd name="T6" fmla="*/ 740 w 884"/>
              <a:gd name="T7" fmla="*/ 485 h 526"/>
              <a:gd name="T8" fmla="*/ 639 w 884"/>
              <a:gd name="T9" fmla="*/ 509 h 526"/>
              <a:gd name="T10" fmla="*/ 579 w 884"/>
              <a:gd name="T11" fmla="*/ 503 h 526"/>
              <a:gd name="T12" fmla="*/ 531 w 884"/>
              <a:gd name="T13" fmla="*/ 485 h 526"/>
              <a:gd name="T14" fmla="*/ 501 w 884"/>
              <a:gd name="T15" fmla="*/ 515 h 526"/>
              <a:gd name="T16" fmla="*/ 460 w 884"/>
              <a:gd name="T17" fmla="*/ 526 h 526"/>
              <a:gd name="T18" fmla="*/ 418 w 884"/>
              <a:gd name="T19" fmla="*/ 515 h 526"/>
              <a:gd name="T20" fmla="*/ 394 w 884"/>
              <a:gd name="T21" fmla="*/ 485 h 526"/>
              <a:gd name="T22" fmla="*/ 352 w 884"/>
              <a:gd name="T23" fmla="*/ 497 h 526"/>
              <a:gd name="T24" fmla="*/ 310 w 884"/>
              <a:gd name="T25" fmla="*/ 503 h 526"/>
              <a:gd name="T26" fmla="*/ 221 w 884"/>
              <a:gd name="T27" fmla="*/ 485 h 526"/>
              <a:gd name="T28" fmla="*/ 161 w 884"/>
              <a:gd name="T29" fmla="*/ 444 h 526"/>
              <a:gd name="T30" fmla="*/ 137 w 884"/>
              <a:gd name="T31" fmla="*/ 414 h 526"/>
              <a:gd name="T32" fmla="*/ 137 w 884"/>
              <a:gd name="T33" fmla="*/ 414 h 526"/>
              <a:gd name="T34" fmla="*/ 90 w 884"/>
              <a:gd name="T35" fmla="*/ 408 h 526"/>
              <a:gd name="T36" fmla="*/ 24 w 884"/>
              <a:gd name="T37" fmla="*/ 373 h 526"/>
              <a:gd name="T38" fmla="*/ 0 w 884"/>
              <a:gd name="T39" fmla="*/ 308 h 526"/>
              <a:gd name="T40" fmla="*/ 30 w 884"/>
              <a:gd name="T41" fmla="*/ 242 h 526"/>
              <a:gd name="T42" fmla="*/ 101 w 884"/>
              <a:gd name="T43" fmla="*/ 201 h 526"/>
              <a:gd name="T44" fmla="*/ 101 w 884"/>
              <a:gd name="T45" fmla="*/ 201 h 526"/>
              <a:gd name="T46" fmla="*/ 95 w 884"/>
              <a:gd name="T47" fmla="*/ 189 h 526"/>
              <a:gd name="T48" fmla="*/ 78 w 884"/>
              <a:gd name="T49" fmla="*/ 160 h 526"/>
              <a:gd name="T50" fmla="*/ 84 w 884"/>
              <a:gd name="T51" fmla="*/ 100 h 526"/>
              <a:gd name="T52" fmla="*/ 149 w 884"/>
              <a:gd name="T53" fmla="*/ 47 h 526"/>
              <a:gd name="T54" fmla="*/ 227 w 884"/>
              <a:gd name="T55" fmla="*/ 41 h 526"/>
              <a:gd name="T56" fmla="*/ 275 w 884"/>
              <a:gd name="T57" fmla="*/ 59 h 526"/>
              <a:gd name="T58" fmla="*/ 298 w 884"/>
              <a:gd name="T59" fmla="*/ 77 h 526"/>
              <a:gd name="T60" fmla="*/ 304 w 884"/>
              <a:gd name="T61" fmla="*/ 77 h 526"/>
              <a:gd name="T62" fmla="*/ 304 w 884"/>
              <a:gd name="T63" fmla="*/ 77 h 526"/>
              <a:gd name="T64" fmla="*/ 310 w 884"/>
              <a:gd name="T65" fmla="*/ 77 h 526"/>
              <a:gd name="T66" fmla="*/ 340 w 884"/>
              <a:gd name="T67" fmla="*/ 53 h 526"/>
              <a:gd name="T68" fmla="*/ 382 w 884"/>
              <a:gd name="T69" fmla="*/ 41 h 526"/>
              <a:gd name="T70" fmla="*/ 406 w 884"/>
              <a:gd name="T71" fmla="*/ 47 h 526"/>
              <a:gd name="T72" fmla="*/ 430 w 884"/>
              <a:gd name="T73" fmla="*/ 53 h 526"/>
              <a:gd name="T74" fmla="*/ 436 w 884"/>
              <a:gd name="T75" fmla="*/ 53 h 526"/>
              <a:gd name="T76" fmla="*/ 436 w 884"/>
              <a:gd name="T77" fmla="*/ 47 h 526"/>
              <a:gd name="T78" fmla="*/ 496 w 884"/>
              <a:gd name="T79" fmla="*/ 12 h 526"/>
              <a:gd name="T80" fmla="*/ 573 w 884"/>
              <a:gd name="T81" fmla="*/ 0 h 526"/>
              <a:gd name="T82" fmla="*/ 669 w 884"/>
              <a:gd name="T83" fmla="*/ 24 h 526"/>
              <a:gd name="T84" fmla="*/ 722 w 884"/>
              <a:gd name="T85" fmla="*/ 77 h 526"/>
              <a:gd name="T86" fmla="*/ 728 w 884"/>
              <a:gd name="T87" fmla="*/ 118 h 526"/>
              <a:gd name="T88" fmla="*/ 728 w 884"/>
              <a:gd name="T89" fmla="*/ 124 h 526"/>
              <a:gd name="T90" fmla="*/ 734 w 884"/>
              <a:gd name="T91" fmla="*/ 130 h 526"/>
              <a:gd name="T92" fmla="*/ 746 w 884"/>
              <a:gd name="T93" fmla="*/ 130 h 526"/>
              <a:gd name="T94" fmla="*/ 794 w 884"/>
              <a:gd name="T95" fmla="*/ 136 h 526"/>
              <a:gd name="T96" fmla="*/ 860 w 884"/>
              <a:gd name="T97" fmla="*/ 171 h 526"/>
              <a:gd name="T98" fmla="*/ 884 w 884"/>
              <a:gd name="T99" fmla="*/ 237 h 526"/>
              <a:gd name="T100" fmla="*/ 860 w 884"/>
              <a:gd name="T101" fmla="*/ 296 h 526"/>
              <a:gd name="T102" fmla="*/ 794 w 884"/>
              <a:gd name="T103" fmla="*/ 337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884" h="526">
                <a:moveTo>
                  <a:pt x="794" y="337"/>
                </a:moveTo>
                <a:lnTo>
                  <a:pt x="800" y="349"/>
                </a:lnTo>
                <a:lnTo>
                  <a:pt x="806" y="361"/>
                </a:lnTo>
                <a:lnTo>
                  <a:pt x="812" y="373"/>
                </a:lnTo>
                <a:lnTo>
                  <a:pt x="812" y="390"/>
                </a:lnTo>
                <a:lnTo>
                  <a:pt x="800" y="426"/>
                </a:lnTo>
                <a:lnTo>
                  <a:pt x="776" y="461"/>
                </a:lnTo>
                <a:lnTo>
                  <a:pt x="740" y="485"/>
                </a:lnTo>
                <a:lnTo>
                  <a:pt x="693" y="503"/>
                </a:lnTo>
                <a:lnTo>
                  <a:pt x="639" y="509"/>
                </a:lnTo>
                <a:lnTo>
                  <a:pt x="609" y="503"/>
                </a:lnTo>
                <a:lnTo>
                  <a:pt x="579" y="503"/>
                </a:lnTo>
                <a:lnTo>
                  <a:pt x="555" y="497"/>
                </a:lnTo>
                <a:lnTo>
                  <a:pt x="531" y="485"/>
                </a:lnTo>
                <a:lnTo>
                  <a:pt x="519" y="503"/>
                </a:lnTo>
                <a:lnTo>
                  <a:pt x="501" y="515"/>
                </a:lnTo>
                <a:lnTo>
                  <a:pt x="484" y="521"/>
                </a:lnTo>
                <a:lnTo>
                  <a:pt x="460" y="526"/>
                </a:lnTo>
                <a:lnTo>
                  <a:pt x="442" y="521"/>
                </a:lnTo>
                <a:lnTo>
                  <a:pt x="418" y="515"/>
                </a:lnTo>
                <a:lnTo>
                  <a:pt x="406" y="503"/>
                </a:lnTo>
                <a:lnTo>
                  <a:pt x="394" y="485"/>
                </a:lnTo>
                <a:lnTo>
                  <a:pt x="376" y="491"/>
                </a:lnTo>
                <a:lnTo>
                  <a:pt x="352" y="497"/>
                </a:lnTo>
                <a:lnTo>
                  <a:pt x="334" y="497"/>
                </a:lnTo>
                <a:lnTo>
                  <a:pt x="310" y="503"/>
                </a:lnTo>
                <a:lnTo>
                  <a:pt x="263" y="497"/>
                </a:lnTo>
                <a:lnTo>
                  <a:pt x="221" y="485"/>
                </a:lnTo>
                <a:lnTo>
                  <a:pt x="185" y="467"/>
                </a:lnTo>
                <a:lnTo>
                  <a:pt x="161" y="444"/>
                </a:lnTo>
                <a:lnTo>
                  <a:pt x="143" y="414"/>
                </a:lnTo>
                <a:lnTo>
                  <a:pt x="137" y="414"/>
                </a:lnTo>
                <a:lnTo>
                  <a:pt x="131" y="414"/>
                </a:lnTo>
                <a:lnTo>
                  <a:pt x="90" y="408"/>
                </a:lnTo>
                <a:lnTo>
                  <a:pt x="54" y="390"/>
                </a:lnTo>
                <a:lnTo>
                  <a:pt x="24" y="373"/>
                </a:lnTo>
                <a:lnTo>
                  <a:pt x="6" y="343"/>
                </a:lnTo>
                <a:lnTo>
                  <a:pt x="0" y="308"/>
                </a:lnTo>
                <a:lnTo>
                  <a:pt x="6" y="272"/>
                </a:lnTo>
                <a:lnTo>
                  <a:pt x="30" y="242"/>
                </a:lnTo>
                <a:lnTo>
                  <a:pt x="60" y="219"/>
                </a:lnTo>
                <a:lnTo>
                  <a:pt x="101" y="201"/>
                </a:lnTo>
                <a:lnTo>
                  <a:pt x="107" y="201"/>
                </a:lnTo>
                <a:lnTo>
                  <a:pt x="95" y="189"/>
                </a:lnTo>
                <a:lnTo>
                  <a:pt x="84" y="177"/>
                </a:lnTo>
                <a:lnTo>
                  <a:pt x="78" y="160"/>
                </a:lnTo>
                <a:lnTo>
                  <a:pt x="78" y="142"/>
                </a:lnTo>
                <a:lnTo>
                  <a:pt x="84" y="100"/>
                </a:lnTo>
                <a:lnTo>
                  <a:pt x="113" y="71"/>
                </a:lnTo>
                <a:lnTo>
                  <a:pt x="149" y="47"/>
                </a:lnTo>
                <a:lnTo>
                  <a:pt x="197" y="35"/>
                </a:lnTo>
                <a:lnTo>
                  <a:pt x="227" y="41"/>
                </a:lnTo>
                <a:lnTo>
                  <a:pt x="251" y="47"/>
                </a:lnTo>
                <a:lnTo>
                  <a:pt x="275" y="59"/>
                </a:lnTo>
                <a:lnTo>
                  <a:pt x="293" y="77"/>
                </a:lnTo>
                <a:lnTo>
                  <a:pt x="298" y="77"/>
                </a:lnTo>
                <a:lnTo>
                  <a:pt x="304" y="77"/>
                </a:lnTo>
                <a:lnTo>
                  <a:pt x="310" y="77"/>
                </a:lnTo>
                <a:lnTo>
                  <a:pt x="322" y="59"/>
                </a:lnTo>
                <a:lnTo>
                  <a:pt x="340" y="53"/>
                </a:lnTo>
                <a:lnTo>
                  <a:pt x="358" y="47"/>
                </a:lnTo>
                <a:lnTo>
                  <a:pt x="382" y="41"/>
                </a:lnTo>
                <a:lnTo>
                  <a:pt x="394" y="41"/>
                </a:lnTo>
                <a:lnTo>
                  <a:pt x="406" y="47"/>
                </a:lnTo>
                <a:lnTo>
                  <a:pt x="418" y="53"/>
                </a:lnTo>
                <a:lnTo>
                  <a:pt x="430" y="53"/>
                </a:lnTo>
                <a:lnTo>
                  <a:pt x="436" y="53"/>
                </a:lnTo>
                <a:lnTo>
                  <a:pt x="436" y="47"/>
                </a:lnTo>
                <a:lnTo>
                  <a:pt x="466" y="29"/>
                </a:lnTo>
                <a:lnTo>
                  <a:pt x="496" y="12"/>
                </a:lnTo>
                <a:lnTo>
                  <a:pt x="531" y="6"/>
                </a:lnTo>
                <a:lnTo>
                  <a:pt x="573" y="0"/>
                </a:lnTo>
                <a:lnTo>
                  <a:pt x="621" y="6"/>
                </a:lnTo>
                <a:lnTo>
                  <a:pt x="669" y="24"/>
                </a:lnTo>
                <a:lnTo>
                  <a:pt x="699" y="47"/>
                </a:lnTo>
                <a:lnTo>
                  <a:pt x="722" y="77"/>
                </a:lnTo>
                <a:lnTo>
                  <a:pt x="728" y="112"/>
                </a:lnTo>
                <a:lnTo>
                  <a:pt x="728" y="118"/>
                </a:lnTo>
                <a:lnTo>
                  <a:pt x="728" y="124"/>
                </a:lnTo>
                <a:lnTo>
                  <a:pt x="728" y="130"/>
                </a:lnTo>
                <a:lnTo>
                  <a:pt x="734" y="130"/>
                </a:lnTo>
                <a:lnTo>
                  <a:pt x="740" y="130"/>
                </a:lnTo>
                <a:lnTo>
                  <a:pt x="746" y="130"/>
                </a:lnTo>
                <a:lnTo>
                  <a:pt x="794" y="136"/>
                </a:lnTo>
                <a:lnTo>
                  <a:pt x="830" y="148"/>
                </a:lnTo>
                <a:lnTo>
                  <a:pt x="860" y="171"/>
                </a:lnTo>
                <a:lnTo>
                  <a:pt x="878" y="201"/>
                </a:lnTo>
                <a:lnTo>
                  <a:pt x="884" y="237"/>
                </a:lnTo>
                <a:lnTo>
                  <a:pt x="878" y="272"/>
                </a:lnTo>
                <a:lnTo>
                  <a:pt x="860" y="296"/>
                </a:lnTo>
                <a:lnTo>
                  <a:pt x="830" y="319"/>
                </a:lnTo>
                <a:lnTo>
                  <a:pt x="794" y="337"/>
                </a:lnTo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</a:tabLst>
            </a:pPr>
            <a:r>
              <a:rPr lang="en-US" sz="1600">
                <a:solidFill>
                  <a:srgbClr val="000000"/>
                </a:solidFill>
              </a:rPr>
              <a:t>Average-Case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07609" y="119675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(quantum reduction)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9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481" y="313953"/>
            <a:ext cx="8228160" cy="1062832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/>
              <a:t>Ring-LWE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95536" y="1628800"/>
            <a:ext cx="8032320" cy="4611364"/>
          </a:xfrm>
          <a:ln/>
        </p:spPr>
        <p:txBody>
          <a:bodyPr tIns="0">
            <a:normAutofit/>
          </a:bodyPr>
          <a:lstStyle/>
          <a:p>
            <a:pPr marL="97922" indent="0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>
                <a:latin typeface="+mj-lt"/>
              </a:rPr>
              <a:t>Ring R=Z</a:t>
            </a:r>
            <a:r>
              <a:rPr lang="en-US" sz="2200" baseline="-33000">
                <a:latin typeface="+mj-lt"/>
              </a:rPr>
              <a:t>q</a:t>
            </a:r>
            <a:r>
              <a:rPr lang="en-US" sz="2200">
                <a:latin typeface="+mj-lt"/>
              </a:rPr>
              <a:t>[x]/(x</a:t>
            </a:r>
            <a:r>
              <a:rPr lang="en-US" sz="2200" baseline="33000">
                <a:latin typeface="+mj-lt"/>
              </a:rPr>
              <a:t>n</a:t>
            </a:r>
            <a:r>
              <a:rPr lang="en-US" sz="2200">
                <a:latin typeface="+mj-lt"/>
              </a:rPr>
              <a:t>+1)</a:t>
            </a:r>
          </a:p>
          <a:p>
            <a:pPr marL="97922" indent="0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>
                <a:latin typeface="+mj-lt"/>
              </a:rPr>
              <a:t>Given: </a:t>
            </a:r>
          </a:p>
          <a:p>
            <a:pPr marL="1566743" lvl="1" indent="-519848">
              <a:lnSpc>
                <a:spcPct val="117000"/>
              </a:lnSpc>
              <a:buClr>
                <a:srgbClr val="FF6633"/>
              </a:buClr>
              <a:buSzPct val="7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latin typeface="+mj-lt"/>
              </a:rPr>
              <a:t>a</a:t>
            </a:r>
            <a:r>
              <a:rPr lang="en-US" sz="2200" baseline="-33000" smtClean="0">
                <a:latin typeface="+mj-lt"/>
              </a:rPr>
              <a:t>1</a:t>
            </a:r>
            <a:r>
              <a:rPr lang="en-US" sz="2200">
                <a:latin typeface="+mj-lt"/>
              </a:rPr>
              <a:t>, </a:t>
            </a:r>
            <a:r>
              <a:rPr lang="en-US" sz="2200" smtClean="0">
                <a:latin typeface="+mj-lt"/>
              </a:rPr>
              <a:t>a</a:t>
            </a:r>
            <a:r>
              <a:rPr lang="en-US" sz="2200" baseline="-33000" smtClean="0">
                <a:latin typeface="+mj-lt"/>
              </a:rPr>
              <a:t>1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s</a:t>
            </a:r>
            <a:r>
              <a:rPr lang="en-US" sz="2200" smtClean="0">
                <a:latin typeface="+mj-lt"/>
              </a:rPr>
              <a:t>+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e</a:t>
            </a:r>
            <a:r>
              <a:rPr lang="en-US" sz="2200" baseline="-33000" smtClean="0">
                <a:solidFill>
                  <a:srgbClr val="FF0000"/>
                </a:solidFill>
                <a:latin typeface="+mj-lt"/>
              </a:rPr>
              <a:t>1</a:t>
            </a:r>
            <a:endParaRPr lang="en-US" sz="2200" baseline="-33000">
              <a:solidFill>
                <a:srgbClr val="FF0000"/>
              </a:solidFill>
              <a:latin typeface="+mj-lt"/>
            </a:endParaRPr>
          </a:p>
          <a:p>
            <a:pPr marL="1566743" lvl="1" indent="-519848">
              <a:lnSpc>
                <a:spcPct val="117000"/>
              </a:lnSpc>
              <a:buClr>
                <a:srgbClr val="FF6633"/>
              </a:buClr>
              <a:buSzPct val="7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latin typeface="+mj-lt"/>
              </a:rPr>
              <a:t>a</a:t>
            </a:r>
            <a:r>
              <a:rPr lang="en-US" sz="2200" baseline="-33000" smtClean="0">
                <a:latin typeface="+mj-lt"/>
              </a:rPr>
              <a:t>2</a:t>
            </a:r>
            <a:r>
              <a:rPr lang="en-US" sz="2200">
                <a:latin typeface="+mj-lt"/>
              </a:rPr>
              <a:t>, </a:t>
            </a:r>
            <a:r>
              <a:rPr lang="en-US" sz="2200" smtClean="0">
                <a:latin typeface="+mj-lt"/>
              </a:rPr>
              <a:t>a</a:t>
            </a:r>
            <a:r>
              <a:rPr lang="en-US" sz="2200" baseline="-33000" smtClean="0">
                <a:latin typeface="+mj-lt"/>
              </a:rPr>
              <a:t>2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s</a:t>
            </a:r>
            <a:r>
              <a:rPr lang="en-US" sz="2200" smtClean="0">
                <a:latin typeface="+mj-lt"/>
              </a:rPr>
              <a:t>+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e</a:t>
            </a:r>
            <a:r>
              <a:rPr lang="en-US" sz="2200" baseline="-33000" smtClean="0">
                <a:solidFill>
                  <a:srgbClr val="FF0000"/>
                </a:solidFill>
                <a:latin typeface="+mj-lt"/>
              </a:rPr>
              <a:t>2</a:t>
            </a:r>
            <a:endParaRPr lang="en-US" sz="2200" baseline="-33000">
              <a:solidFill>
                <a:srgbClr val="FF0000"/>
              </a:solidFill>
              <a:latin typeface="+mj-lt"/>
            </a:endParaRPr>
          </a:p>
          <a:p>
            <a:pPr marL="1566743" lvl="1" indent="-519848">
              <a:lnSpc>
                <a:spcPct val="117000"/>
              </a:lnSpc>
              <a:buClr>
                <a:srgbClr val="FF6633"/>
              </a:buClr>
              <a:buSzPct val="7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>
                <a:latin typeface="+mj-lt"/>
              </a:rPr>
              <a:t> … </a:t>
            </a:r>
          </a:p>
          <a:p>
            <a:pPr marL="1566743" lvl="1" indent="-519848">
              <a:lnSpc>
                <a:spcPct val="117000"/>
              </a:lnSpc>
              <a:buClr>
                <a:srgbClr val="FF6633"/>
              </a:buClr>
              <a:buSzPct val="7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latin typeface="+mj-lt"/>
              </a:rPr>
              <a:t>a</a:t>
            </a:r>
            <a:r>
              <a:rPr lang="en-US" sz="2200" baseline="-33000" smtClean="0">
                <a:latin typeface="+mj-lt"/>
              </a:rPr>
              <a:t>k</a:t>
            </a:r>
            <a:r>
              <a:rPr lang="en-US" sz="2200">
                <a:latin typeface="+mj-lt"/>
              </a:rPr>
              <a:t>, </a:t>
            </a:r>
            <a:r>
              <a:rPr lang="en-US" sz="2200" smtClean="0">
                <a:latin typeface="+mj-lt"/>
              </a:rPr>
              <a:t>a</a:t>
            </a:r>
            <a:r>
              <a:rPr lang="en-US" sz="2200" baseline="-33000" smtClean="0">
                <a:latin typeface="+mj-lt"/>
              </a:rPr>
              <a:t>k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s</a:t>
            </a:r>
            <a:r>
              <a:rPr lang="en-US" sz="2200" smtClean="0">
                <a:latin typeface="+mj-lt"/>
              </a:rPr>
              <a:t>+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e</a:t>
            </a:r>
            <a:r>
              <a:rPr lang="en-US" sz="2200" baseline="-33000" smtClean="0">
                <a:solidFill>
                  <a:srgbClr val="FF0000"/>
                </a:solidFill>
                <a:latin typeface="+mj-lt"/>
              </a:rPr>
              <a:t>k</a:t>
            </a:r>
            <a:endParaRPr lang="en-US" sz="2200" baseline="-33000">
              <a:solidFill>
                <a:srgbClr val="FF0000"/>
              </a:solidFill>
              <a:latin typeface="+mj-lt"/>
            </a:endParaRPr>
          </a:p>
          <a:p>
            <a:pPr marL="97922" indent="0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>
                <a:latin typeface="+mj-lt"/>
              </a:rPr>
              <a:t>Find: </a:t>
            </a:r>
            <a:r>
              <a:rPr lang="en-US" sz="2200" smtClean="0">
                <a:solidFill>
                  <a:srgbClr val="FF0000"/>
                </a:solidFill>
                <a:latin typeface="+mj-lt"/>
              </a:rPr>
              <a:t>s</a:t>
            </a:r>
          </a:p>
          <a:p>
            <a:pPr marL="97922" indent="0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>
                <a:solidFill>
                  <a:srgbClr val="FF0000"/>
                </a:solidFill>
              </a:rPr>
              <a:t>s</a:t>
            </a:r>
            <a:r>
              <a:rPr lang="en-US" sz="2200"/>
              <a:t> is random in </a:t>
            </a:r>
            <a:r>
              <a:rPr lang="en-US" sz="2200" smtClean="0"/>
              <a:t>R</a:t>
            </a:r>
            <a:endParaRPr lang="en-US" sz="2200">
              <a:solidFill>
                <a:srgbClr val="FF0000"/>
              </a:solidFill>
              <a:latin typeface="+mj-lt"/>
            </a:endParaRP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>
                <a:solidFill>
                  <a:srgbClr val="FF0000"/>
                </a:solidFill>
                <a:latin typeface="+mj-lt"/>
              </a:rPr>
              <a:t>e</a:t>
            </a:r>
            <a:r>
              <a:rPr lang="en-US" sz="2200" baseline="-33000">
                <a:solidFill>
                  <a:srgbClr val="FF0000"/>
                </a:solidFill>
                <a:latin typeface="+mj-lt"/>
              </a:rPr>
              <a:t>i </a:t>
            </a:r>
            <a:r>
              <a:rPr lang="en-US" sz="2200">
                <a:latin typeface="+mj-lt"/>
              </a:rPr>
              <a:t>are “small</a:t>
            </a:r>
            <a:r>
              <a:rPr lang="en-US" sz="2200" smtClean="0">
                <a:latin typeface="+mj-lt"/>
              </a:rPr>
              <a:t>” (</a:t>
            </a:r>
            <a:r>
              <a:rPr lang="en-US" sz="2200">
                <a:latin typeface="+mj-lt"/>
              </a:rPr>
              <a:t>distribution symmetric around 0</a:t>
            </a:r>
            <a:r>
              <a:rPr lang="en-US" sz="2200" smtClean="0">
                <a:latin typeface="+mj-lt"/>
              </a:rPr>
              <a:t>)</a:t>
            </a:r>
            <a:endParaRPr lang="en-US" sz="22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13314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body"/>
            <p:custDataLst>
              <p:tags r:id="rId1"/>
            </p:custDataLst>
          </p:nvPr>
        </p:nvSpPr>
        <p:spPr>
          <a:xfrm>
            <a:off x="395536" y="1460326"/>
            <a:ext cx="8032320" cy="3984898"/>
          </a:xfrm>
          <a:ln/>
        </p:spPr>
        <p:txBody>
          <a:bodyPr anchor="t">
            <a:noAutofit/>
          </a:bodyPr>
          <a:lstStyle/>
          <a:p>
            <a:pPr marL="97922" algn="l">
              <a:lnSpc>
                <a:spcPct val="117000"/>
              </a:lnSpc>
              <a:spcAft>
                <a:spcPts val="1293"/>
              </a:spcAft>
              <a:buClr>
                <a:srgbClr val="FF6633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/>
              <a:t>Ring R=Z</a:t>
            </a:r>
            <a:r>
              <a:rPr lang="en-US" sz="2200" baseline="-33000"/>
              <a:t>q</a:t>
            </a:r>
            <a:r>
              <a:rPr lang="en-US" sz="2200"/>
              <a:t>[x]/(x</a:t>
            </a:r>
            <a:r>
              <a:rPr lang="en-US" sz="2200" baseline="33000"/>
              <a:t>n</a:t>
            </a:r>
            <a:r>
              <a:rPr lang="en-US" sz="2200"/>
              <a:t>+1)</a:t>
            </a:r>
          </a:p>
          <a:p>
            <a:pPr marL="97922" algn="l">
              <a:lnSpc>
                <a:spcPct val="117000"/>
              </a:lnSpc>
              <a:spcAft>
                <a:spcPts val="1293"/>
              </a:spcAft>
              <a:buClr>
                <a:srgbClr val="FF6633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/>
              <a:t>Given: </a:t>
            </a:r>
          </a:p>
          <a:p>
            <a:pPr marL="1566743" lvl="1" indent="-519848" algn="l">
              <a:lnSpc>
                <a:spcPct val="117000"/>
              </a:lnSpc>
              <a:spcAft>
                <a:spcPts val="1032"/>
              </a:spcAft>
              <a:buClr>
                <a:srgbClr val="FF6633"/>
              </a:buClr>
              <a:buSzPct val="7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solidFill>
                  <a:schemeClr val="tx1"/>
                </a:solidFill>
                <a:latin typeface="+mj-lt"/>
              </a:rPr>
              <a:t>a</a:t>
            </a:r>
            <a:r>
              <a:rPr lang="en-US" sz="2200" baseline="-33000" smtClean="0">
                <a:solidFill>
                  <a:schemeClr val="tx1"/>
                </a:solidFill>
                <a:latin typeface="+mj-lt"/>
              </a:rPr>
              <a:t>1</a:t>
            </a:r>
            <a:r>
              <a:rPr lang="en-US" sz="220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200" smtClean="0">
                <a:solidFill>
                  <a:schemeClr val="tx1"/>
                </a:solidFill>
                <a:latin typeface="+mj-lt"/>
              </a:rPr>
              <a:t>b</a:t>
            </a:r>
            <a:r>
              <a:rPr lang="en-US" sz="2200" baseline="-33000" smtClean="0">
                <a:solidFill>
                  <a:schemeClr val="tx1"/>
                </a:solidFill>
                <a:latin typeface="+mj-lt"/>
              </a:rPr>
              <a:t>1</a:t>
            </a:r>
            <a:endParaRPr lang="en-US" sz="2200" baseline="-33000">
              <a:solidFill>
                <a:schemeClr val="tx1"/>
              </a:solidFill>
              <a:latin typeface="+mj-lt"/>
            </a:endParaRPr>
          </a:p>
          <a:p>
            <a:pPr marL="1566743" lvl="1" indent="-519848" algn="l">
              <a:lnSpc>
                <a:spcPct val="117000"/>
              </a:lnSpc>
              <a:spcAft>
                <a:spcPts val="1032"/>
              </a:spcAft>
              <a:buClr>
                <a:srgbClr val="FF6633"/>
              </a:buClr>
              <a:buSzPct val="7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solidFill>
                  <a:schemeClr val="tx1"/>
                </a:solidFill>
                <a:latin typeface="+mj-lt"/>
              </a:rPr>
              <a:t>a</a:t>
            </a:r>
            <a:r>
              <a:rPr lang="en-US" sz="2200" baseline="-3300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sz="220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200" smtClean="0">
                <a:solidFill>
                  <a:schemeClr val="tx1"/>
                </a:solidFill>
                <a:latin typeface="+mj-lt"/>
              </a:rPr>
              <a:t>b</a:t>
            </a:r>
            <a:r>
              <a:rPr lang="en-US" sz="2200" baseline="-33000" smtClean="0">
                <a:solidFill>
                  <a:schemeClr val="tx1"/>
                </a:solidFill>
                <a:latin typeface="+mj-lt"/>
              </a:rPr>
              <a:t>2</a:t>
            </a:r>
            <a:endParaRPr lang="en-US" sz="2200" baseline="-33000">
              <a:solidFill>
                <a:schemeClr val="tx1"/>
              </a:solidFill>
              <a:latin typeface="+mj-lt"/>
            </a:endParaRPr>
          </a:p>
          <a:p>
            <a:pPr marL="1566743" lvl="1" indent="-519848" algn="l">
              <a:lnSpc>
                <a:spcPct val="117000"/>
              </a:lnSpc>
              <a:spcAft>
                <a:spcPts val="1032"/>
              </a:spcAft>
              <a:buClr>
                <a:srgbClr val="FF6633"/>
              </a:buClr>
              <a:buSzPct val="7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>
                <a:solidFill>
                  <a:schemeClr val="tx1"/>
                </a:solidFill>
                <a:latin typeface="+mj-lt"/>
              </a:rPr>
              <a:t> … </a:t>
            </a:r>
          </a:p>
          <a:p>
            <a:pPr marL="1566743" lvl="1" indent="-519848" algn="l">
              <a:lnSpc>
                <a:spcPct val="117000"/>
              </a:lnSpc>
              <a:spcAft>
                <a:spcPts val="1032"/>
              </a:spcAft>
              <a:buClr>
                <a:srgbClr val="FF6633"/>
              </a:buClr>
              <a:buSzPct val="7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solidFill>
                  <a:schemeClr val="tx1"/>
                </a:solidFill>
                <a:latin typeface="+mj-lt"/>
              </a:rPr>
              <a:t>a</a:t>
            </a:r>
            <a:r>
              <a:rPr lang="en-US" sz="2200" baseline="-3300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en-US" sz="220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200" smtClean="0">
                <a:solidFill>
                  <a:schemeClr val="tx1"/>
                </a:solidFill>
                <a:latin typeface="+mj-lt"/>
              </a:rPr>
              <a:t>b</a:t>
            </a:r>
            <a:r>
              <a:rPr lang="en-US" sz="2200" baseline="-33000" smtClean="0">
                <a:solidFill>
                  <a:schemeClr val="tx1"/>
                </a:solidFill>
                <a:latin typeface="+mj-lt"/>
              </a:rPr>
              <a:t>k</a:t>
            </a:r>
            <a:endParaRPr lang="en-US" sz="2200" baseline="-33000">
              <a:solidFill>
                <a:schemeClr val="tx1"/>
              </a:solidFill>
              <a:latin typeface="+mj-lt"/>
            </a:endParaRPr>
          </a:p>
          <a:p>
            <a:pPr marL="97922" algn="l">
              <a:lnSpc>
                <a:spcPct val="117000"/>
              </a:lnSpc>
              <a:spcAft>
                <a:spcPts val="1293"/>
              </a:spcAft>
              <a:buClr>
                <a:srgbClr val="FF6633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/>
              <a:t>Question: Does there exist an s and “small” </a:t>
            </a:r>
          </a:p>
          <a:p>
            <a:pPr marL="97922" algn="l">
              <a:lnSpc>
                <a:spcPct val="117000"/>
              </a:lnSpc>
              <a:spcAft>
                <a:spcPts val="1293"/>
              </a:spcAft>
              <a:buClr>
                <a:srgbClr val="FF6633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/>
              <a:t>                      e</a:t>
            </a:r>
            <a:r>
              <a:rPr lang="en-US" sz="2200" baseline="-33000" smtClean="0"/>
              <a:t>1</a:t>
            </a:r>
            <a:r>
              <a:rPr lang="en-US" sz="2200"/>
              <a:t>, … , e</a:t>
            </a:r>
            <a:r>
              <a:rPr lang="en-US" sz="2200" baseline="-33000"/>
              <a:t>k</a:t>
            </a:r>
            <a:r>
              <a:rPr lang="en-US" sz="2200"/>
              <a:t> </a:t>
            </a:r>
            <a:r>
              <a:rPr lang="en-US" sz="2200" smtClean="0"/>
              <a:t>such </a:t>
            </a:r>
            <a:r>
              <a:rPr lang="en-US" sz="2200"/>
              <a:t>that </a:t>
            </a:r>
            <a:r>
              <a:rPr lang="en-US" sz="2200" smtClean="0"/>
              <a:t>b</a:t>
            </a:r>
            <a:r>
              <a:rPr lang="en-US" sz="2200" baseline="-33000" smtClean="0"/>
              <a:t>i</a:t>
            </a:r>
            <a:r>
              <a:rPr lang="en-US" sz="2200" smtClean="0"/>
              <a:t>=a</a:t>
            </a:r>
            <a:r>
              <a:rPr lang="en-US" sz="2200" baseline="-33000" smtClean="0"/>
              <a:t>i</a:t>
            </a:r>
            <a:r>
              <a:rPr lang="en-US" sz="2200" smtClean="0"/>
              <a:t>s+e</a:t>
            </a:r>
            <a:r>
              <a:rPr lang="en-US" sz="2200" baseline="-33000" smtClean="0"/>
              <a:t>i</a:t>
            </a:r>
            <a:r>
              <a:rPr lang="en-US" sz="2200" smtClean="0"/>
              <a:t> </a:t>
            </a:r>
          </a:p>
          <a:p>
            <a:pPr marL="97922" algn="l">
              <a:lnSpc>
                <a:spcPct val="117000"/>
              </a:lnSpc>
              <a:spcAft>
                <a:spcPts val="1293"/>
              </a:spcAft>
              <a:buClr>
                <a:srgbClr val="FF6633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/>
              <a:t>                   or are </a:t>
            </a:r>
            <a:r>
              <a:rPr lang="en-US" sz="2200"/>
              <a:t>all </a:t>
            </a:r>
            <a:r>
              <a:rPr lang="en-US" sz="2200" smtClean="0"/>
              <a:t>b</a:t>
            </a:r>
            <a:r>
              <a:rPr lang="en-US" sz="2200" baseline="-33000" smtClean="0"/>
              <a:t>i </a:t>
            </a:r>
            <a:r>
              <a:rPr lang="en-US" sz="2200"/>
              <a:t>uniformly random in R? 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 idx="1"/>
            <p:custDataLst>
              <p:tags r:id="rId2"/>
            </p:custDataLst>
          </p:nvPr>
        </p:nvSpPr>
        <p:spPr>
          <a:xfrm>
            <a:off x="456481" y="313953"/>
            <a:ext cx="8228160" cy="1062832"/>
          </a:xfrm>
          <a:ln/>
        </p:spPr>
        <p:txBody>
          <a:bodyPr tIns="0" anchor="ctr"/>
          <a:lstStyle/>
          <a:p>
            <a:pPr marL="0" indent="0" algn="ctr">
              <a:lnSpc>
                <a:spcPct val="117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4000">
                <a:latin typeface="+mj-lt"/>
              </a:rPr>
              <a:t>Decision Ring-LWE</a:t>
            </a:r>
          </a:p>
        </p:txBody>
      </p:sp>
    </p:spTree>
    <p:extLst>
      <p:ext uri="{BB962C8B-B14F-4D97-AF65-F5344CB8AC3E}">
        <p14:creationId xmlns:p14="http://schemas.microsoft.com/office/powerpoint/2010/main" val="36228201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22080" y="4028089"/>
            <a:ext cx="2280960" cy="2281199"/>
          </a:xfrm>
          <a:prstGeom prst="roundRect">
            <a:avLst>
              <a:gd name="adj" fmla="val 60"/>
            </a:avLst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7410" name="AutoShap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22080" y="1124744"/>
            <a:ext cx="2280960" cy="2695963"/>
          </a:xfrm>
          <a:prstGeom prst="roundRect">
            <a:avLst>
              <a:gd name="adj" fmla="val 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207360" y="87850"/>
            <a:ext cx="8709120" cy="1517919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/>
              <a:t>Decision Ring-LWE Problem </a:t>
            </a:r>
          </a:p>
        </p:txBody>
      </p:sp>
      <p:sp>
        <p:nvSpPr>
          <p:cNvPr id="17412" name="Text Box 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22080" y="1137707"/>
            <a:ext cx="2488320" cy="261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u="sng">
                <a:latin typeface="+mj-lt"/>
              </a:rPr>
              <a:t>World 1: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s in R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a</a:t>
            </a:r>
            <a:r>
              <a:rPr lang="en-US" baseline="-33000">
                <a:latin typeface="+mj-lt"/>
              </a:rPr>
              <a:t>i</a:t>
            </a:r>
            <a:r>
              <a:rPr lang="en-US">
                <a:latin typeface="+mj-lt"/>
              </a:rPr>
              <a:t> random in R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e</a:t>
            </a:r>
            <a:r>
              <a:rPr lang="en-US" baseline="-33000">
                <a:latin typeface="+mj-lt"/>
              </a:rPr>
              <a:t>i</a:t>
            </a:r>
            <a:r>
              <a:rPr lang="en-US">
                <a:latin typeface="+mj-lt"/>
              </a:rPr>
              <a:t> random and “small”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(a</a:t>
            </a:r>
            <a:r>
              <a:rPr lang="en-US" baseline="-33000">
                <a:latin typeface="+mj-lt"/>
              </a:rPr>
              <a:t>1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1 </a:t>
            </a:r>
            <a:r>
              <a:rPr lang="en-US">
                <a:latin typeface="+mj-lt"/>
              </a:rPr>
              <a:t>= a</a:t>
            </a:r>
            <a:r>
              <a:rPr lang="en-US" baseline="-33000">
                <a:latin typeface="+mj-lt"/>
              </a:rPr>
              <a:t>1</a:t>
            </a:r>
            <a:r>
              <a:rPr lang="en-US">
                <a:latin typeface="+mj-lt"/>
              </a:rPr>
              <a:t>s+e</a:t>
            </a:r>
            <a:r>
              <a:rPr lang="en-US" baseline="-33000">
                <a:latin typeface="+mj-lt"/>
              </a:rPr>
              <a:t>1</a:t>
            </a:r>
            <a:r>
              <a:rPr lang="en-US">
                <a:latin typeface="+mj-lt"/>
              </a:rPr>
              <a:t>)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(a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= a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s+e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)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     …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(a</a:t>
            </a:r>
            <a:r>
              <a:rPr lang="en-US" baseline="-33000">
                <a:latin typeface="+mj-lt"/>
              </a:rPr>
              <a:t>k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k </a:t>
            </a:r>
            <a:r>
              <a:rPr lang="en-US">
                <a:latin typeface="+mj-lt"/>
              </a:rPr>
              <a:t>= a</a:t>
            </a:r>
            <a:r>
              <a:rPr lang="en-US" baseline="-33000">
                <a:latin typeface="+mj-lt"/>
              </a:rPr>
              <a:t>k</a:t>
            </a:r>
            <a:r>
              <a:rPr lang="en-US">
                <a:latin typeface="+mj-lt"/>
              </a:rPr>
              <a:t>s+e</a:t>
            </a:r>
            <a:r>
              <a:rPr lang="en-US" baseline="-33000">
                <a:latin typeface="+mj-lt"/>
              </a:rPr>
              <a:t>k</a:t>
            </a:r>
            <a:r>
              <a:rPr lang="en-US">
                <a:latin typeface="+mj-lt"/>
              </a:rPr>
              <a:t>)</a:t>
            </a:r>
          </a:p>
        </p:txBody>
      </p:sp>
      <p:sp>
        <p:nvSpPr>
          <p:cNvPr id="17413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22080" y="3951762"/>
            <a:ext cx="2280960" cy="228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u="sng">
                <a:latin typeface="+mj-lt"/>
              </a:rPr>
              <a:t>World 2: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a</a:t>
            </a:r>
            <a:r>
              <a:rPr lang="en-US" baseline="-33000">
                <a:latin typeface="+mj-lt"/>
              </a:rPr>
              <a:t>i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i</a:t>
            </a:r>
            <a:r>
              <a:rPr lang="en-US">
                <a:latin typeface="+mj-lt"/>
              </a:rPr>
              <a:t> random in R</a:t>
            </a:r>
          </a:p>
          <a:p>
            <a:pPr>
              <a:lnSpc>
                <a:spcPct val="117000"/>
              </a:lnSpc>
            </a:pPr>
            <a:endParaRPr lang="en-US">
              <a:latin typeface="+mj-lt"/>
              <a:cs typeface="Arial" charset="0"/>
            </a:endParaRP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(a</a:t>
            </a:r>
            <a:r>
              <a:rPr lang="en-US" baseline="-33000">
                <a:latin typeface="+mj-lt"/>
              </a:rPr>
              <a:t>1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1</a:t>
            </a:r>
            <a:r>
              <a:rPr lang="en-US">
                <a:latin typeface="+mj-lt"/>
              </a:rPr>
              <a:t>)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(a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)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     …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(a</a:t>
            </a:r>
            <a:r>
              <a:rPr lang="en-US" baseline="-33000">
                <a:latin typeface="+mj-lt"/>
              </a:rPr>
              <a:t>k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k</a:t>
            </a:r>
            <a:r>
              <a:rPr lang="en-US">
                <a:latin typeface="+mj-lt"/>
              </a:rPr>
              <a:t>)</a:t>
            </a:r>
          </a:p>
        </p:txBody>
      </p:sp>
      <p:sp>
        <p:nvSpPr>
          <p:cNvPr id="17414" name="AutoShap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004640" y="2606664"/>
            <a:ext cx="2439568" cy="1932703"/>
          </a:xfrm>
          <a:prstGeom prst="roundRect">
            <a:avLst>
              <a:gd name="adj" fmla="val 60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 algn="ctr">
              <a:lnSpc>
                <a:spcPct val="117000"/>
              </a:lnSpc>
              <a:tabLst>
                <a:tab pos="656650" algn="l"/>
                <a:tab pos="1313299" algn="l"/>
                <a:tab pos="196994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Decision Ring-LWE </a:t>
            </a:r>
          </a:p>
          <a:p>
            <a:pPr algn="ctr">
              <a:lnSpc>
                <a:spcPct val="117000"/>
              </a:lnSpc>
              <a:tabLst>
                <a:tab pos="656650" algn="l"/>
                <a:tab pos="1313299" algn="l"/>
                <a:tab pos="196994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17415" name="Line 7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1658880" y="4026650"/>
            <a:ext cx="2280960" cy="1454553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17416" name="Line 8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423520" y="3089111"/>
            <a:ext cx="1451520" cy="622145"/>
          </a:xfrm>
          <a:prstGeom prst="line">
            <a:avLst/>
          </a:prstGeom>
          <a:noFill/>
          <a:ln w="18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17417" name="Line 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6516000" y="3820707"/>
            <a:ext cx="40320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17418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951400" y="3573016"/>
            <a:ext cx="230112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I am in World 1 (or 2)</a:t>
            </a:r>
          </a:p>
        </p:txBody>
      </p:sp>
      <p:sp>
        <p:nvSpPr>
          <p:cNvPr id="17419" name="AutoShape 11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1320480" y="4955546"/>
            <a:ext cx="207360" cy="1244291"/>
          </a:xfrm>
          <a:prstGeom prst="rightBrace">
            <a:avLst>
              <a:gd name="adj1" fmla="val 50000"/>
              <a:gd name="adj2" fmla="val 50000"/>
            </a:avLst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7420" name="AutoShape 12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2073600" y="2445363"/>
            <a:ext cx="207360" cy="1244291"/>
          </a:xfrm>
          <a:prstGeom prst="rightBrace">
            <a:avLst>
              <a:gd name="adj1" fmla="val 50000"/>
              <a:gd name="adj2" fmla="val 50000"/>
            </a:avLst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0233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481" y="313953"/>
            <a:ext cx="8228160" cy="1062832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/>
              <a:t>What We Want to Construct</a:t>
            </a:r>
          </a:p>
        </p:txBody>
      </p:sp>
      <p:sp>
        <p:nvSpPr>
          <p:cNvPr id="18434" name="AutoShap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22080" y="1196752"/>
            <a:ext cx="2280960" cy="2695963"/>
          </a:xfrm>
          <a:prstGeom prst="roundRect">
            <a:avLst>
              <a:gd name="adj" fmla="val 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22080" y="1211154"/>
            <a:ext cx="2488320" cy="261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s in ring R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a</a:t>
            </a:r>
            <a:r>
              <a:rPr lang="en-US" baseline="-33000">
                <a:latin typeface="+mj-lt"/>
              </a:rPr>
              <a:t>i</a:t>
            </a:r>
            <a:r>
              <a:rPr lang="en-US">
                <a:latin typeface="+mj-lt"/>
              </a:rPr>
              <a:t> uniformly random 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        in ring R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e</a:t>
            </a:r>
            <a:r>
              <a:rPr lang="en-US" baseline="-33000">
                <a:latin typeface="+mj-lt"/>
              </a:rPr>
              <a:t>i</a:t>
            </a:r>
            <a:r>
              <a:rPr lang="en-US">
                <a:latin typeface="+mj-lt"/>
              </a:rPr>
              <a:t> random and “small”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(a</a:t>
            </a:r>
            <a:r>
              <a:rPr lang="en-US" baseline="-33000">
                <a:latin typeface="+mj-lt"/>
              </a:rPr>
              <a:t>1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1 </a:t>
            </a:r>
            <a:r>
              <a:rPr lang="en-US">
                <a:latin typeface="+mj-lt"/>
              </a:rPr>
              <a:t>= a</a:t>
            </a:r>
            <a:r>
              <a:rPr lang="en-US" baseline="-33000">
                <a:latin typeface="+mj-lt"/>
              </a:rPr>
              <a:t>1</a:t>
            </a:r>
            <a:r>
              <a:rPr lang="en-US">
                <a:latin typeface="+mj-lt"/>
              </a:rPr>
              <a:t>s+e</a:t>
            </a:r>
            <a:r>
              <a:rPr lang="en-US" baseline="-33000">
                <a:latin typeface="+mj-lt"/>
              </a:rPr>
              <a:t>1</a:t>
            </a:r>
            <a:r>
              <a:rPr lang="en-US">
                <a:latin typeface="+mj-lt"/>
              </a:rPr>
              <a:t>)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(a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= a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s+e</a:t>
            </a:r>
            <a:r>
              <a:rPr lang="en-US" baseline="-33000">
                <a:latin typeface="+mj-lt"/>
              </a:rPr>
              <a:t>2</a:t>
            </a:r>
            <a:r>
              <a:rPr lang="en-US">
                <a:latin typeface="+mj-lt"/>
              </a:rPr>
              <a:t>)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     …</a:t>
            </a:r>
          </a:p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(a</a:t>
            </a:r>
            <a:r>
              <a:rPr lang="en-US" baseline="-33000">
                <a:latin typeface="+mj-lt"/>
              </a:rPr>
              <a:t>k</a:t>
            </a:r>
            <a:r>
              <a:rPr lang="en-US">
                <a:latin typeface="+mj-lt"/>
              </a:rPr>
              <a:t>,b</a:t>
            </a:r>
            <a:r>
              <a:rPr lang="en-US" baseline="-33000">
                <a:latin typeface="+mj-lt"/>
              </a:rPr>
              <a:t>k </a:t>
            </a:r>
            <a:r>
              <a:rPr lang="en-US">
                <a:latin typeface="+mj-lt"/>
              </a:rPr>
              <a:t>= a</a:t>
            </a:r>
            <a:r>
              <a:rPr lang="en-US" baseline="-33000">
                <a:latin typeface="+mj-lt"/>
              </a:rPr>
              <a:t>k</a:t>
            </a:r>
            <a:r>
              <a:rPr lang="en-US">
                <a:latin typeface="+mj-lt"/>
              </a:rPr>
              <a:t>s+e</a:t>
            </a:r>
            <a:r>
              <a:rPr lang="en-US" baseline="-33000">
                <a:latin typeface="+mj-lt"/>
              </a:rPr>
              <a:t>k</a:t>
            </a:r>
            <a:r>
              <a:rPr lang="en-US">
                <a:latin typeface="+mj-lt"/>
              </a:rPr>
              <a:t>)</a:t>
            </a:r>
          </a:p>
        </p:txBody>
      </p:sp>
      <p:sp>
        <p:nvSpPr>
          <p:cNvPr id="18436" name="AutoShape 4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2073600" y="2517370"/>
            <a:ext cx="207360" cy="1244291"/>
          </a:xfrm>
          <a:prstGeom prst="rightBrace">
            <a:avLst>
              <a:gd name="adj1" fmla="val 50000"/>
              <a:gd name="adj2" fmla="val 50000"/>
            </a:avLst>
          </a:prstGeom>
          <a:noFill/>
          <a:ln w="18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8437" name="Line 5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2412000" y="3127994"/>
            <a:ext cx="165888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18438" name="AutoShap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147200" y="2441043"/>
            <a:ext cx="1451520" cy="1451672"/>
          </a:xfrm>
          <a:prstGeom prst="roundRect">
            <a:avLst>
              <a:gd name="adj" fmla="val 97"/>
            </a:avLst>
          </a:prstGeom>
          <a:solidFill>
            <a:srgbClr val="00D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 algn="ctr">
              <a:lnSpc>
                <a:spcPct val="117000"/>
              </a:lnSpc>
              <a:tabLst>
                <a:tab pos="656650" algn="l"/>
                <a:tab pos="131329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Search</a:t>
            </a:r>
          </a:p>
          <a:p>
            <a:pPr algn="ctr">
              <a:lnSpc>
                <a:spcPct val="117000"/>
              </a:lnSpc>
              <a:tabLst>
                <a:tab pos="656650" algn="l"/>
                <a:tab pos="131329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Ring-LWE</a:t>
            </a:r>
          </a:p>
          <a:p>
            <a:pPr algn="ctr">
              <a:lnSpc>
                <a:spcPct val="117000"/>
              </a:lnSpc>
              <a:tabLst>
                <a:tab pos="656650" algn="l"/>
                <a:tab pos="131329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Solver</a:t>
            </a:r>
          </a:p>
        </p:txBody>
      </p:sp>
      <p:sp>
        <p:nvSpPr>
          <p:cNvPr id="18439" name="Line 7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5663520" y="3127994"/>
            <a:ext cx="145152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18440" name="Text Box 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126560" y="2825562"/>
            <a:ext cx="41472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 sz="2200">
                <a:solidFill>
                  <a:srgbClr val="000000"/>
                </a:solidFill>
                <a:latin typeface="+mj-lt"/>
              </a:rPr>
              <a:t>s</a:t>
            </a:r>
          </a:p>
        </p:txBody>
      </p:sp>
      <p:sp>
        <p:nvSpPr>
          <p:cNvPr id="18441" name="AutoShap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147200" y="4516300"/>
            <a:ext cx="1451520" cy="1244291"/>
          </a:xfrm>
          <a:prstGeom prst="roundRect">
            <a:avLst>
              <a:gd name="adj" fmla="val 116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 algn="ctr">
              <a:lnSpc>
                <a:spcPct val="117000"/>
              </a:lnSpc>
              <a:tabLst>
                <a:tab pos="656650" algn="l"/>
                <a:tab pos="131329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Decision </a:t>
            </a:r>
          </a:p>
          <a:p>
            <a:pPr algn="ctr">
              <a:lnSpc>
                <a:spcPct val="117000"/>
              </a:lnSpc>
              <a:tabLst>
                <a:tab pos="656650" algn="l"/>
                <a:tab pos="131329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Ring-LWE </a:t>
            </a:r>
          </a:p>
          <a:p>
            <a:pPr algn="ctr">
              <a:lnSpc>
                <a:spcPct val="117000"/>
              </a:lnSpc>
              <a:tabLst>
                <a:tab pos="656650" algn="l"/>
                <a:tab pos="131329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18442" name="Line 1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4692961" y="3894155"/>
            <a:ext cx="1440" cy="62214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18443" name="Line 1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5107681" y="3892715"/>
            <a:ext cx="1440" cy="62502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163840" y="4101537"/>
            <a:ext cx="230112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I am in World 1 (or 2)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35696" y="5951021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For LWE, this is very easy.  </a:t>
            </a:r>
          </a:p>
          <a:p>
            <a:pPr algn="ctr"/>
            <a:r>
              <a:rPr lang="en-US" smtClean="0"/>
              <a:t>For Ring-LWE, it is not as easy and introduces some restrictions.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020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481" y="313953"/>
            <a:ext cx="8228160" cy="1062832"/>
          </a:xfrm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mtClean="0"/>
              <a:t>Decision LWE Problem</a:t>
            </a:r>
          </a:p>
        </p:txBody>
      </p:sp>
      <p:sp>
        <p:nvSpPr>
          <p:cNvPr id="9218" name="AutoShap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97760" y="1601449"/>
            <a:ext cx="1166400" cy="2199111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16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400" b="1">
                <a:solidFill>
                  <a:srgbClr val="000000"/>
                </a:solidFill>
                <a:latin typeface="+mj-lt"/>
              </a:rPr>
              <a:t>. . .</a:t>
            </a:r>
          </a:p>
        </p:txBody>
      </p:sp>
      <p:sp>
        <p:nvSpPr>
          <p:cNvPr id="9219" name="Line 3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797760" y="1873637"/>
            <a:ext cx="116640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20" name="Line 4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797760" y="2158787"/>
            <a:ext cx="116640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21" name="Line 5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797760" y="3542772"/>
            <a:ext cx="116640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186561" y="1409909"/>
            <a:ext cx="574560" cy="56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baseline="-3300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9223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153441" y="1682097"/>
            <a:ext cx="780480" cy="56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baseline="-330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9224" name="Text Box 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120321" y="3332510"/>
            <a:ext cx="781920" cy="56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baseline="-33000">
                <a:solidFill>
                  <a:srgbClr val="000000"/>
                </a:solidFill>
                <a:latin typeface="+mj-lt"/>
              </a:rPr>
              <a:t>m</a:t>
            </a:r>
          </a:p>
        </p:txBody>
      </p:sp>
      <p:sp>
        <p:nvSpPr>
          <p:cNvPr id="9225" name="AutoShap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092320" y="1601448"/>
            <a:ext cx="259200" cy="1163642"/>
          </a:xfrm>
          <a:prstGeom prst="roundRect">
            <a:avLst>
              <a:gd name="adj" fmla="val 556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 algn="ctr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s</a:t>
            </a:r>
          </a:p>
        </p:txBody>
      </p:sp>
      <p:sp>
        <p:nvSpPr>
          <p:cNvPr id="9226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528640" y="2560589"/>
            <a:ext cx="213120" cy="416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1621" rIns="81639" bIns="40820"/>
          <a:lstStyle/>
          <a:p>
            <a:r>
              <a:rPr lang="en-US" sz="2400">
                <a:solidFill>
                  <a:srgbClr val="000000"/>
                </a:solidFill>
                <a:latin typeface="+mj-lt"/>
              </a:rPr>
              <a:t>+</a:t>
            </a:r>
          </a:p>
        </p:txBody>
      </p:sp>
      <p:sp>
        <p:nvSpPr>
          <p:cNvPr id="9227" name="AutoShape 1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999520" y="1601449"/>
            <a:ext cx="259200" cy="2199111"/>
          </a:xfrm>
          <a:prstGeom prst="roundRect">
            <a:avLst>
              <a:gd name="adj" fmla="val 556"/>
            </a:avLst>
          </a:prstGeom>
          <a:solidFill>
            <a:srgbClr val="23B8DC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 algn="ctr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e</a:t>
            </a:r>
          </a:p>
        </p:txBody>
      </p:sp>
      <p:sp>
        <p:nvSpPr>
          <p:cNvPr id="9228" name="Text Box 1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467520" y="2560589"/>
            <a:ext cx="388800" cy="416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1621" rIns="81639" bIns="40820"/>
          <a:lstStyle/>
          <a:p>
            <a:r>
              <a:rPr lang="en-US" sz="2400">
                <a:solidFill>
                  <a:srgbClr val="000000"/>
                </a:solidFill>
                <a:latin typeface="+mj-lt"/>
              </a:rPr>
              <a:t>=</a:t>
            </a:r>
          </a:p>
        </p:txBody>
      </p:sp>
      <p:sp>
        <p:nvSpPr>
          <p:cNvPr id="9229" name="AutoShape 13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856320" y="1601449"/>
            <a:ext cx="259200" cy="2199111"/>
          </a:xfrm>
          <a:prstGeom prst="roundRect">
            <a:avLst>
              <a:gd name="adj" fmla="val 556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 algn="ctr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b</a:t>
            </a:r>
          </a:p>
        </p:txBody>
      </p:sp>
      <p:sp>
        <p:nvSpPr>
          <p:cNvPr id="9230" name="Line 14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622080" y="3886969"/>
            <a:ext cx="373248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31" name="Line 15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622080" y="1113238"/>
            <a:ext cx="373248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32" name="Text Box 1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829440" y="1113238"/>
            <a:ext cx="3317760" cy="46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ctr" eaLnBrk="1">
              <a:lnSpc>
                <a:spcPct val="117000"/>
              </a:lnSpc>
            </a:pPr>
            <a:r>
              <a:rPr lang="en-US" sz="2200">
                <a:solidFill>
                  <a:srgbClr val="000000"/>
                </a:solidFill>
                <a:latin typeface="+mj-lt"/>
              </a:rPr>
              <a:t>World 1</a:t>
            </a:r>
          </a:p>
        </p:txBody>
      </p:sp>
      <p:sp>
        <p:nvSpPr>
          <p:cNvPr id="9233" name="AutoShape 1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29440" y="4360778"/>
            <a:ext cx="1166400" cy="2199111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16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400" b="1">
                <a:solidFill>
                  <a:srgbClr val="000000"/>
                </a:solidFill>
                <a:latin typeface="+mj-lt"/>
              </a:rPr>
              <a:t>. . .</a:t>
            </a:r>
          </a:p>
        </p:txBody>
      </p:sp>
      <p:sp>
        <p:nvSpPr>
          <p:cNvPr id="9234" name="Line 18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829440" y="4632967"/>
            <a:ext cx="116640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35" name="Line 19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829440" y="4918117"/>
            <a:ext cx="116640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36" name="Line 20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829440" y="6302101"/>
            <a:ext cx="116640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37" name="Text Box 21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185121" y="4441427"/>
            <a:ext cx="780480" cy="56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baseline="-330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9238" name="Text Box 22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211040" y="4164918"/>
            <a:ext cx="574560" cy="56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baseline="-3300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9239" name="Text Box 23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199520" y="6100481"/>
            <a:ext cx="781920" cy="56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baseline="-33000">
                <a:solidFill>
                  <a:srgbClr val="000000"/>
                </a:solidFill>
                <a:latin typeface="+mj-lt"/>
              </a:rPr>
              <a:t>m</a:t>
            </a:r>
          </a:p>
        </p:txBody>
      </p:sp>
      <p:sp>
        <p:nvSpPr>
          <p:cNvPr id="9240" name="AutoShape 24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436480" y="4360778"/>
            <a:ext cx="259200" cy="2199111"/>
          </a:xfrm>
          <a:prstGeom prst="roundRect">
            <a:avLst>
              <a:gd name="adj" fmla="val 556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 algn="ctr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b</a:t>
            </a:r>
          </a:p>
        </p:txBody>
      </p:sp>
      <p:sp>
        <p:nvSpPr>
          <p:cNvPr id="9241" name="Line 25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 flipV="1">
            <a:off x="2901601" y="5521540"/>
            <a:ext cx="417600" cy="62502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42" name="Text Box 2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772000" y="6145126"/>
            <a:ext cx="1658880" cy="705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ctr"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uniformly random in Z</a:t>
            </a:r>
            <a:r>
              <a:rPr lang="en-US" baseline="-33000">
                <a:solidFill>
                  <a:srgbClr val="000000"/>
                </a:solidFill>
                <a:latin typeface="+mj-lt"/>
              </a:rPr>
              <a:t>p</a:t>
            </a:r>
            <a:r>
              <a:rPr lang="en-US" baseline="33000">
                <a:solidFill>
                  <a:srgbClr val="000000"/>
                </a:solidFill>
                <a:latin typeface="+mj-lt"/>
              </a:rPr>
              <a:t>m</a:t>
            </a:r>
          </a:p>
        </p:txBody>
      </p:sp>
      <p:sp>
        <p:nvSpPr>
          <p:cNvPr id="9243" name="Text Box 27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29440" y="3886969"/>
            <a:ext cx="3317760" cy="46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ctr" eaLnBrk="1">
              <a:lnSpc>
                <a:spcPct val="117000"/>
              </a:lnSpc>
            </a:pPr>
            <a:r>
              <a:rPr lang="en-US" sz="2200">
                <a:solidFill>
                  <a:srgbClr val="000000"/>
                </a:solidFill>
                <a:latin typeface="+mj-lt"/>
              </a:rPr>
              <a:t>World 2</a:t>
            </a:r>
          </a:p>
        </p:txBody>
      </p:sp>
      <p:sp>
        <p:nvSpPr>
          <p:cNvPr id="9244" name="AutoShape 28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242400" y="4169238"/>
            <a:ext cx="1451520" cy="1451672"/>
          </a:xfrm>
          <a:prstGeom prst="roundRect">
            <a:avLst>
              <a:gd name="adj" fmla="val 9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 algn="ctr">
              <a:lnSpc>
                <a:spcPct val="117000"/>
              </a:lnSpc>
              <a:tabLst>
                <a:tab pos="656650" algn="l"/>
                <a:tab pos="131329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Decision</a:t>
            </a:r>
          </a:p>
          <a:p>
            <a:pPr algn="ctr">
              <a:lnSpc>
                <a:spcPct val="117000"/>
              </a:lnSpc>
              <a:tabLst>
                <a:tab pos="656650" algn="l"/>
                <a:tab pos="131329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LWE</a:t>
            </a:r>
          </a:p>
          <a:p>
            <a:pPr algn="ctr">
              <a:lnSpc>
                <a:spcPct val="117000"/>
              </a:lnSpc>
              <a:tabLst>
                <a:tab pos="656650" algn="l"/>
                <a:tab pos="1313299" algn="l"/>
              </a:tabLst>
            </a:pPr>
            <a:r>
              <a:rPr lang="en-US" sz="22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9245" name="Text Box 29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978880" y="6235855"/>
            <a:ext cx="230112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I am in World 1 (or 2)</a:t>
            </a:r>
          </a:p>
        </p:txBody>
      </p:sp>
      <p:sp>
        <p:nvSpPr>
          <p:cNvPr id="9246" name="Line 30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6962401" y="5620911"/>
            <a:ext cx="1440" cy="62214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47" name="Line 31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6962401" y="3786158"/>
            <a:ext cx="1440" cy="41476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48" name="AutoShape 32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035041" y="1461754"/>
            <a:ext cx="1166400" cy="219911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1621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US" sz="2400" b="1">
                <a:solidFill>
                  <a:srgbClr val="000000"/>
                </a:solidFill>
                <a:latin typeface="+mj-lt"/>
              </a:rPr>
              <a:t>. . .</a:t>
            </a:r>
          </a:p>
        </p:txBody>
      </p:sp>
      <p:sp>
        <p:nvSpPr>
          <p:cNvPr id="9249" name="Line 33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6035041" y="1733942"/>
            <a:ext cx="116640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50" name="Line 34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6035041" y="2019092"/>
            <a:ext cx="116640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51" name="Line 35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6035041" y="3404517"/>
            <a:ext cx="116640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9252" name="Text Box 36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390720" y="1542403"/>
            <a:ext cx="780480" cy="56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baseline="-330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9253" name="Text Box 37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416641" y="1265894"/>
            <a:ext cx="574560" cy="56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baseline="-3300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9254" name="Text Box 38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405121" y="3201457"/>
            <a:ext cx="781920" cy="56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baseline="-33000">
                <a:solidFill>
                  <a:srgbClr val="000000"/>
                </a:solidFill>
                <a:latin typeface="+mj-lt"/>
              </a:rPr>
              <a:t>m</a:t>
            </a:r>
          </a:p>
        </p:txBody>
      </p:sp>
      <p:sp>
        <p:nvSpPr>
          <p:cNvPr id="9255" name="AutoShape 39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7642080" y="1461754"/>
            <a:ext cx="259200" cy="2199110"/>
          </a:xfrm>
          <a:prstGeom prst="roundRect">
            <a:avLst>
              <a:gd name="adj" fmla="val 556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 anchor="ctr" anchorCtr="1"/>
          <a:lstStyle/>
          <a:p>
            <a:pPr algn="ctr">
              <a:lnSpc>
                <a:spcPct val="117000"/>
              </a:lnSpc>
            </a:pPr>
            <a:r>
              <a:rPr lang="en-US" sz="2400">
                <a:solidFill>
                  <a:srgbClr val="000000"/>
                </a:solidFill>
                <a:latin typeface="+mj-lt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8374735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animBg="1"/>
      <p:bldP spid="9221" grpId="0" animBg="1"/>
      <p:bldP spid="9230" grpId="0" animBg="1"/>
      <p:bldP spid="9230" grpId="1" animBg="1"/>
      <p:bldP spid="9231" grpId="0" animBg="1"/>
      <p:bldP spid="9234" grpId="0" animBg="1"/>
      <p:bldP spid="9235" grpId="0" animBg="1"/>
      <p:bldP spid="9236" grpId="0" animBg="1"/>
      <p:bldP spid="9241" grpId="0" animBg="1"/>
      <p:bldP spid="9246" grpId="0" animBg="1"/>
      <p:bldP spid="9247" grpId="0" animBg="1"/>
      <p:bldP spid="9249" grpId="0" animBg="1"/>
      <p:bldP spid="9249" grpId="1" animBg="1"/>
      <p:bldP spid="9250" grpId="0" animBg="1"/>
      <p:bldP spid="9250" grpId="1" animBg="1"/>
      <p:bldP spid="9251" grpId="0" animBg="1"/>
      <p:bldP spid="9251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481" y="313953"/>
            <a:ext cx="8228160" cy="1062832"/>
          </a:xfrm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mtClean="0"/>
              <a:t>Search LWE &lt; Decision LWE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45600" y="3243220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8</a:t>
            </a:r>
          </a:p>
        </p:txBody>
      </p:sp>
      <p:sp>
        <p:nvSpPr>
          <p:cNvPr id="10243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045600" y="3634941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0244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45600" y="4026663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12</a:t>
            </a:r>
          </a:p>
        </p:txBody>
      </p:sp>
      <p:sp>
        <p:nvSpPr>
          <p:cNvPr id="10245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045600" y="4418384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5</a:t>
            </a:r>
          </a:p>
        </p:txBody>
      </p:sp>
      <p:sp>
        <p:nvSpPr>
          <p:cNvPr id="10246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358720" y="3243220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0247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67040" y="3243220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10248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75360" y="3243220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13</a:t>
            </a:r>
          </a:p>
        </p:txBody>
      </p:sp>
      <p:sp>
        <p:nvSpPr>
          <p:cNvPr id="10249" name="Rectangl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183680" y="3243220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0250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926880" y="3243220"/>
            <a:ext cx="414720" cy="414764"/>
          </a:xfrm>
          <a:prstGeom prst="rect">
            <a:avLst/>
          </a:prstGeom>
          <a:solidFill>
            <a:srgbClr val="23B8DC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773440" y="3329630"/>
            <a:ext cx="20736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*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558240" y="3308028"/>
            <a:ext cx="207360" cy="37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+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472640" y="3309468"/>
            <a:ext cx="20736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=</a:t>
            </a:r>
          </a:p>
        </p:txBody>
      </p:sp>
      <p:sp>
        <p:nvSpPr>
          <p:cNvPr id="10254" name="Rectangle 14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700160" y="580668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300">
                <a:solidFill>
                  <a:srgbClr val="000000"/>
                </a:solidFill>
                <a:latin typeface="+mj-lt"/>
              </a:rPr>
              <a:t>13+rg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22080" y="1332140"/>
            <a:ext cx="8087040" cy="2114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Use the Decision oracle to figure out the coefficients of s one at a time</a:t>
            </a: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Let </a:t>
            </a:r>
            <a:r>
              <a:rPr lang="en-US">
                <a:solidFill>
                  <a:srgbClr val="000080"/>
                </a:solidFill>
                <a:latin typeface="+mj-lt"/>
              </a:rPr>
              <a:t>g</a:t>
            </a:r>
            <a:r>
              <a:rPr lang="en-US">
                <a:solidFill>
                  <a:srgbClr val="000000"/>
                </a:solidFill>
                <a:latin typeface="+mj-lt"/>
              </a:rPr>
              <a:t> be our guess for the first coefficient of </a:t>
            </a:r>
            <a:r>
              <a:rPr lang="en-US">
                <a:solidFill>
                  <a:srgbClr val="000080"/>
                </a:solidFill>
                <a:latin typeface="+mj-lt"/>
              </a:rPr>
              <a:t>s</a:t>
            </a: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Repeat the following:</a:t>
            </a:r>
          </a:p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        Receive LWE pair </a:t>
            </a:r>
            <a:r>
              <a:rPr lang="en-US">
                <a:solidFill>
                  <a:srgbClr val="000080"/>
                </a:solidFill>
                <a:latin typeface="+mj-lt"/>
              </a:rPr>
              <a:t>(a,b)</a:t>
            </a: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144800" y="4987244"/>
            <a:ext cx="5184000" cy="137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Pick random </a:t>
            </a:r>
            <a:r>
              <a:rPr lang="en-US">
                <a:solidFill>
                  <a:srgbClr val="000080"/>
                </a:solidFill>
                <a:latin typeface="+mj-lt"/>
              </a:rPr>
              <a:t>r in Z</a:t>
            </a:r>
            <a:r>
              <a:rPr lang="en-US" baseline="-33000">
                <a:solidFill>
                  <a:srgbClr val="000080"/>
                </a:solidFill>
                <a:latin typeface="+mj-lt"/>
              </a:rPr>
              <a:t>17</a:t>
            </a:r>
          </a:p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Send sample below to the Decision Oracle</a:t>
            </a:r>
          </a:p>
          <a:p>
            <a:pPr eaLnBrk="1">
              <a:lnSpc>
                <a:spcPct val="117000"/>
              </a:lnSpc>
            </a:pPr>
            <a:endParaRPr lang="en-US" baseline="-33000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endParaRPr lang="en-US" baseline="-330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0257" name="Rectangle 1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419200" y="580668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0258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027520" y="580668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10259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635840" y="580668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13</a:t>
            </a:r>
          </a:p>
        </p:txBody>
      </p:sp>
      <p:sp>
        <p:nvSpPr>
          <p:cNvPr id="10260" name="Rectangle 2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244160" y="580668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2+r</a:t>
            </a:r>
          </a:p>
        </p:txBody>
      </p:sp>
      <p:sp>
        <p:nvSpPr>
          <p:cNvPr id="10261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734720" y="3251861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13</a:t>
            </a:r>
          </a:p>
        </p:txBody>
      </p:sp>
      <p:sp>
        <p:nvSpPr>
          <p:cNvPr id="10262" name="Line 22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5598720" y="2029173"/>
            <a:ext cx="1440" cy="456239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10263" name="Text Box 23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806080" y="1944204"/>
            <a:ext cx="3110400" cy="4146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If </a:t>
            </a:r>
            <a:r>
              <a:rPr lang="en-US">
                <a:solidFill>
                  <a:srgbClr val="000080"/>
                </a:solidFill>
                <a:latin typeface="+mj-lt"/>
              </a:rPr>
              <a:t>g</a:t>
            </a:r>
            <a:r>
              <a:rPr lang="en-US">
                <a:solidFill>
                  <a:srgbClr val="000000"/>
                </a:solidFill>
                <a:latin typeface="+mj-lt"/>
              </a:rPr>
              <a:t> is right, then we are sending a distribution from World 1</a:t>
            </a: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If </a:t>
            </a:r>
            <a:r>
              <a:rPr lang="en-US">
                <a:solidFill>
                  <a:srgbClr val="000080"/>
                </a:solidFill>
                <a:latin typeface="+mj-lt"/>
              </a:rPr>
              <a:t>g</a:t>
            </a:r>
            <a:r>
              <a:rPr lang="en-US">
                <a:solidFill>
                  <a:srgbClr val="000000"/>
                </a:solidFill>
                <a:latin typeface="+mj-lt"/>
              </a:rPr>
              <a:t> is wrong, then we are sending a distribution from World 2</a:t>
            </a: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We will find the right </a:t>
            </a:r>
            <a:r>
              <a:rPr lang="en-US">
                <a:solidFill>
                  <a:srgbClr val="000080"/>
                </a:solidFill>
                <a:latin typeface="+mj-lt"/>
              </a:rPr>
              <a:t>g</a:t>
            </a:r>
            <a:r>
              <a:rPr lang="en-US">
                <a:solidFill>
                  <a:srgbClr val="000000"/>
                </a:solidFill>
                <a:latin typeface="+mj-lt"/>
              </a:rPr>
              <a:t> in </a:t>
            </a:r>
            <a:r>
              <a:rPr lang="en-US">
                <a:solidFill>
                  <a:srgbClr val="000080"/>
                </a:solidFill>
                <a:latin typeface="+mj-lt"/>
              </a:rPr>
              <a:t>O(p)</a:t>
            </a:r>
            <a:r>
              <a:rPr lang="en-US">
                <a:solidFill>
                  <a:srgbClr val="000000"/>
                </a:solidFill>
                <a:latin typeface="+mj-lt"/>
              </a:rPr>
              <a:t> time</a:t>
            </a: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Use the same idea to recover all coefficients of </a:t>
            </a:r>
            <a:r>
              <a:rPr lang="en-US">
                <a:solidFill>
                  <a:srgbClr val="000080"/>
                </a:solidFill>
                <a:latin typeface="+mj-lt"/>
              </a:rPr>
              <a:t>s </a:t>
            </a:r>
            <a:r>
              <a:rPr lang="en-US">
                <a:solidFill>
                  <a:srgbClr val="000000"/>
                </a:solidFill>
                <a:latin typeface="+mj-lt"/>
              </a:rPr>
              <a:t>one at a time</a:t>
            </a:r>
          </a:p>
        </p:txBody>
      </p:sp>
      <p:sp>
        <p:nvSpPr>
          <p:cNvPr id="10264" name="AutoShape 24"/>
          <p:cNvSpPr>
            <a:spLocks/>
          </p:cNvSpPr>
          <p:nvPr>
            <p:custDataLst>
              <p:tags r:id="rId24"/>
            </p:custDataLst>
          </p:nvPr>
        </p:nvSpPr>
        <p:spPr bwMode="auto">
          <a:xfrm rot="5400000">
            <a:off x="1861909" y="3008563"/>
            <a:ext cx="207382" cy="1658880"/>
          </a:xfrm>
          <a:prstGeom prst="rightBrace">
            <a:avLst>
              <a:gd name="adj1" fmla="val 6666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0265" name="AutoShape 25"/>
          <p:cNvSpPr>
            <a:spLocks/>
          </p:cNvSpPr>
          <p:nvPr>
            <p:custDataLst>
              <p:tags r:id="rId25"/>
            </p:custDataLst>
          </p:nvPr>
        </p:nvSpPr>
        <p:spPr bwMode="auto">
          <a:xfrm rot="5400000">
            <a:off x="4841269" y="3597519"/>
            <a:ext cx="207382" cy="414720"/>
          </a:xfrm>
          <a:prstGeom prst="rightBrace">
            <a:avLst>
              <a:gd name="adj1" fmla="val 1666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833120" y="3940254"/>
            <a:ext cx="41472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80"/>
                </a:solidFill>
                <a:latin typeface="+mj-lt"/>
              </a:rPr>
              <a:t>a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790880" y="3940254"/>
            <a:ext cx="41472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80"/>
                </a:solidFill>
                <a:latin typeface="+mj-lt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4162311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 animBg="1"/>
      <p:bldP spid="10264" grpId="0" animBg="1"/>
      <p:bldP spid="1026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0" y="313953"/>
            <a:ext cx="9144000" cy="1062832"/>
          </a:xfrm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mtClean="0"/>
              <a:t>Difference between LWE and Ring-LWE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325600" y="1520799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8</a:t>
            </a:r>
          </a:p>
        </p:txBody>
      </p:sp>
      <p:sp>
        <p:nvSpPr>
          <p:cNvPr id="15363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325600" y="1912521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5364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325600" y="2304242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12</a:t>
            </a:r>
          </a:p>
        </p:txBody>
      </p:sp>
      <p:sp>
        <p:nvSpPr>
          <p:cNvPr id="15365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325600" y="2695963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5</a:t>
            </a:r>
          </a:p>
        </p:txBody>
      </p:sp>
      <p:sp>
        <p:nvSpPr>
          <p:cNvPr id="15366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638720" y="152079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5367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247040" y="152079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15368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55360" y="152079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13</a:t>
            </a:r>
          </a:p>
        </p:txBody>
      </p:sp>
      <p:sp>
        <p:nvSpPr>
          <p:cNvPr id="15369" name="Rectangl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63680" y="152079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5370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206880" y="1520799"/>
            <a:ext cx="414720" cy="414764"/>
          </a:xfrm>
          <a:prstGeom prst="rect">
            <a:avLst/>
          </a:prstGeom>
          <a:solidFill>
            <a:srgbClr val="23B8DC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052000" y="1607209"/>
            <a:ext cx="20736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*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895592" y="5458191"/>
            <a:ext cx="20736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+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822952" y="5458191"/>
            <a:ext cx="20736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=</a:t>
            </a:r>
          </a:p>
        </p:txBody>
      </p:sp>
      <p:sp>
        <p:nvSpPr>
          <p:cNvPr id="15374" name="Rectangle 14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014720" y="1528001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13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802400" y="1430071"/>
            <a:ext cx="4306104" cy="1533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 smtClean="0">
                <a:solidFill>
                  <a:srgbClr val="000000"/>
                </a:solidFill>
                <a:latin typeface="+mj-lt"/>
              </a:rPr>
              <a:t>LWE: Getting </a:t>
            </a:r>
            <a:r>
              <a:rPr lang="en-US">
                <a:solidFill>
                  <a:srgbClr val="000000"/>
                </a:solidFill>
                <a:latin typeface="+mj-lt"/>
              </a:rPr>
              <a:t>just one extra random-looking number requires n random </a:t>
            </a:r>
            <a:r>
              <a:rPr lang="en-US" smtClean="0">
                <a:solidFill>
                  <a:srgbClr val="000000"/>
                </a:solidFill>
                <a:latin typeface="+mj-lt"/>
              </a:rPr>
              <a:t>numbers</a:t>
            </a:r>
            <a:endParaRPr lang="en-US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r>
              <a:rPr lang="en-US" smtClean="0">
                <a:solidFill>
                  <a:srgbClr val="000000"/>
                </a:solidFill>
                <a:latin typeface="+mj-lt"/>
              </a:rPr>
              <a:t>On the other hand, just need to guess one bit of the secret to make valid instance</a:t>
            </a:r>
            <a:endParaRPr lang="en-US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95536" y="3678148"/>
            <a:ext cx="8712968" cy="1407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 smtClean="0">
                <a:solidFill>
                  <a:srgbClr val="000000"/>
                </a:solidFill>
                <a:latin typeface="+mj-lt"/>
              </a:rPr>
              <a:t>Ring-LWE: get n random numbers and produce O(n) pseudo-random numbers in “one shot”</a:t>
            </a: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r>
              <a:rPr lang="en-US" smtClean="0">
                <a:solidFill>
                  <a:srgbClr val="000000"/>
                </a:solidFill>
                <a:latin typeface="+mj-lt"/>
              </a:rPr>
              <a:t>On the other hand, need to guess all bits of the secret to make valid instance </a:t>
            </a: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117000"/>
              </a:lnSpc>
            </a:pPr>
            <a:endParaRPr lang="en-US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377" name="Rectangle 1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339752" y="4861968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8</a:t>
            </a:r>
          </a:p>
        </p:txBody>
      </p:sp>
      <p:sp>
        <p:nvSpPr>
          <p:cNvPr id="15378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339752" y="5253689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5379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339752" y="5646851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12</a:t>
            </a:r>
          </a:p>
        </p:txBody>
      </p:sp>
      <p:sp>
        <p:nvSpPr>
          <p:cNvPr id="15380" name="Rectangle 2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339752" y="6038572"/>
            <a:ext cx="414720" cy="4147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5</a:t>
            </a:r>
          </a:p>
        </p:txBody>
      </p:sp>
      <p:sp>
        <p:nvSpPr>
          <p:cNvPr id="15381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549440" y="4861968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5382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549440" y="525368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13</a:t>
            </a:r>
          </a:p>
        </p:txBody>
      </p:sp>
      <p:sp>
        <p:nvSpPr>
          <p:cNvPr id="15383" name="Rectangle 2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549440" y="5646851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15384" name="Rectangle 24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549440" y="6038572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5385" name="Rectangle 25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267112" y="4861968"/>
            <a:ext cx="414720" cy="414764"/>
          </a:xfrm>
          <a:prstGeom prst="rect">
            <a:avLst/>
          </a:prstGeom>
          <a:solidFill>
            <a:srgbClr val="23B8DC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15386" name="Rectangle 2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267112" y="5253689"/>
            <a:ext cx="414720" cy="414764"/>
          </a:xfrm>
          <a:prstGeom prst="rect">
            <a:avLst/>
          </a:prstGeom>
          <a:solidFill>
            <a:srgbClr val="23B8DC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-1</a:t>
            </a:r>
          </a:p>
        </p:txBody>
      </p:sp>
      <p:sp>
        <p:nvSpPr>
          <p:cNvPr id="15387" name="Rectangle 27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267112" y="5646851"/>
            <a:ext cx="414720" cy="414764"/>
          </a:xfrm>
          <a:prstGeom prst="rect">
            <a:avLst/>
          </a:prstGeom>
          <a:solidFill>
            <a:srgbClr val="23B8DC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5388" name="Rectangle 28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267112" y="6038572"/>
            <a:ext cx="414720" cy="414764"/>
          </a:xfrm>
          <a:prstGeom prst="rect">
            <a:avLst/>
          </a:prstGeom>
          <a:solidFill>
            <a:srgbClr val="23B8DC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-1</a:t>
            </a:r>
          </a:p>
        </p:txBody>
      </p:sp>
      <p:sp>
        <p:nvSpPr>
          <p:cNvPr id="15389" name="Rectangle 29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172872" y="4861968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5390" name="Rectangle 30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172872" y="5253689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5391" name="Rectangle 31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172872" y="5646851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5392" name="Rectangle 32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172872" y="6038572"/>
            <a:ext cx="414720" cy="4147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15394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869920" y="1559684"/>
            <a:ext cx="207360" cy="37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+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699360" y="1559684"/>
            <a:ext cx="207360" cy="37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/>
          <a:p>
            <a:pPr>
              <a:lnSpc>
                <a:spcPct val="117000"/>
              </a:lnSpc>
            </a:pPr>
            <a:r>
              <a:rPr lang="en-US">
                <a:solidFill>
                  <a:srgbClr val="000000"/>
                </a:solidFill>
                <a:latin typeface="+mj-lt"/>
              </a:rPr>
              <a:t>=</a:t>
            </a:r>
          </a:p>
        </p:txBody>
      </p:sp>
      <p:sp>
        <p:nvSpPr>
          <p:cNvPr id="2" name="Oval 1"/>
          <p:cNvSpPr/>
          <p:nvPr/>
        </p:nvSpPr>
        <p:spPr>
          <a:xfrm>
            <a:off x="2060384" y="5554690"/>
            <a:ext cx="207360" cy="20738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1"/>
            <a:endCxn id="2" idx="5"/>
          </p:cNvCxnSpPr>
          <p:nvPr/>
        </p:nvCxnSpPr>
        <p:spPr>
          <a:xfrm>
            <a:off x="2090751" y="5585060"/>
            <a:ext cx="146626" cy="1466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" idx="3"/>
            <a:endCxn id="2" idx="7"/>
          </p:cNvCxnSpPr>
          <p:nvPr/>
        </p:nvCxnSpPr>
        <p:spPr>
          <a:xfrm flipV="1">
            <a:off x="2090751" y="5585060"/>
            <a:ext cx="146626" cy="1466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36096" y="5253689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Still, a reduction is possible for all cyclotomic rings!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0637416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9" grpId="0" animBg="1"/>
      <p:bldP spid="15390" grpId="0" animBg="1"/>
      <p:bldP spid="15391" grpId="0" animBg="1"/>
      <p:bldP spid="15392" grpId="0" animBg="1"/>
      <p:bldP spid="2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9311" cy="1145879"/>
          </a:xfrm>
          <a:ln/>
        </p:spPr>
        <p:txBody>
          <a:bodyPr tIns="33603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3800" dirty="0"/>
              <a:t>Cyclic </a:t>
            </a:r>
            <a:r>
              <a:rPr lang="en-US" sz="3800" dirty="0" smtClean="0"/>
              <a:t>Lattices</a:t>
            </a:r>
            <a:endParaRPr lang="en-US" sz="3800" dirty="0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829702" y="1340768"/>
            <a:ext cx="7257006" cy="321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 A set L in </a:t>
            </a:r>
            <a:r>
              <a:rPr lang="en-US" sz="2200" b="1" dirty="0">
                <a:latin typeface="+mj-lt"/>
              </a:rPr>
              <a:t>Z</a:t>
            </a:r>
            <a:r>
              <a:rPr lang="en-US" sz="2200" baseline="33000" dirty="0">
                <a:latin typeface="+mj-lt"/>
              </a:rPr>
              <a:t>n</a:t>
            </a:r>
            <a:r>
              <a:rPr lang="en-US" sz="2200" dirty="0">
                <a:latin typeface="+mj-lt"/>
              </a:rPr>
              <a:t> is a </a:t>
            </a:r>
            <a:r>
              <a:rPr lang="en-US" sz="2200" i="1" dirty="0">
                <a:latin typeface="+mj-lt"/>
              </a:rPr>
              <a:t>cyclic lattice </a:t>
            </a:r>
            <a:r>
              <a:rPr lang="en-US" sz="2200" dirty="0" smtClean="0">
                <a:latin typeface="+mj-lt"/>
              </a:rPr>
              <a:t>if:</a:t>
            </a:r>
            <a:endParaRPr lang="en-US" sz="2200" dirty="0">
              <a:latin typeface="+mj-lt"/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829702" y="1772816"/>
            <a:ext cx="4354492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1.)  For all </a:t>
            </a:r>
            <a:r>
              <a:rPr lang="en-US" sz="2200" dirty="0" err="1">
                <a:latin typeface="+mj-lt"/>
              </a:rPr>
              <a:t>v,w</a:t>
            </a:r>
            <a:r>
              <a:rPr lang="en-US" sz="2200" dirty="0">
                <a:latin typeface="+mj-lt"/>
              </a:rPr>
              <a:t> in L, </a:t>
            </a:r>
            <a:r>
              <a:rPr lang="en-US" sz="2200" dirty="0" err="1">
                <a:latin typeface="+mj-lt"/>
              </a:rPr>
              <a:t>v+w</a:t>
            </a:r>
            <a:r>
              <a:rPr lang="en-US" sz="2200" dirty="0">
                <a:latin typeface="+mj-lt"/>
              </a:rPr>
              <a:t> is also in L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683568" y="2924944"/>
            <a:ext cx="4354492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2.)  For all v in L, -v is also in L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829702" y="4109907"/>
            <a:ext cx="7049580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3.)  For all v in L, a cyclic shift of v is also in </a:t>
            </a:r>
            <a:r>
              <a:rPr lang="en-US" sz="2200" dirty="0" smtClean="0">
                <a:latin typeface="+mj-lt"/>
              </a:rPr>
              <a:t>L</a:t>
            </a:r>
            <a:endParaRPr lang="en-US" sz="2200" dirty="0">
              <a:latin typeface="+mj-lt"/>
            </a:endParaRPr>
          </a:p>
        </p:txBody>
      </p:sp>
      <p:grpSp>
        <p:nvGrpSpPr>
          <p:cNvPr id="6177" name="Group 33"/>
          <p:cNvGrpSpPr>
            <a:grpSpLocks/>
          </p:cNvGrpSpPr>
          <p:nvPr/>
        </p:nvGrpSpPr>
        <p:grpSpPr bwMode="auto">
          <a:xfrm>
            <a:off x="721565" y="5063345"/>
            <a:ext cx="1588820" cy="413149"/>
            <a:chOff x="885" y="3503"/>
            <a:chExt cx="1103" cy="287"/>
          </a:xfrm>
        </p:grpSpPr>
        <p:sp>
          <p:nvSpPr>
            <p:cNvPr id="6178" name="AutoShape 34"/>
            <p:cNvSpPr>
              <a:spLocks noChangeArrowheads="1"/>
            </p:cNvSpPr>
            <p:nvPr/>
          </p:nvSpPr>
          <p:spPr bwMode="auto">
            <a:xfrm>
              <a:off x="1701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79" name="AutoShape 35"/>
            <p:cNvSpPr>
              <a:spLocks noChangeArrowheads="1"/>
            </p:cNvSpPr>
            <p:nvPr/>
          </p:nvSpPr>
          <p:spPr bwMode="auto">
            <a:xfrm>
              <a:off x="1429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80" name="AutoShape 36"/>
            <p:cNvSpPr>
              <a:spLocks noChangeArrowheads="1"/>
            </p:cNvSpPr>
            <p:nvPr/>
          </p:nvSpPr>
          <p:spPr bwMode="auto">
            <a:xfrm>
              <a:off x="1157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81" name="AutoShape 37"/>
            <p:cNvSpPr>
              <a:spLocks noChangeArrowheads="1"/>
            </p:cNvSpPr>
            <p:nvPr/>
          </p:nvSpPr>
          <p:spPr bwMode="auto">
            <a:xfrm>
              <a:off x="885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</p:grpSp>
      <p:grpSp>
        <p:nvGrpSpPr>
          <p:cNvPr id="6182" name="Group 38"/>
          <p:cNvGrpSpPr>
            <a:grpSpLocks/>
          </p:cNvGrpSpPr>
          <p:nvPr/>
        </p:nvGrpSpPr>
        <p:grpSpPr bwMode="auto">
          <a:xfrm>
            <a:off x="721565" y="4600026"/>
            <a:ext cx="1588820" cy="413150"/>
            <a:chOff x="885" y="3118"/>
            <a:chExt cx="1103" cy="287"/>
          </a:xfrm>
        </p:grpSpPr>
        <p:sp>
          <p:nvSpPr>
            <p:cNvPr id="6183" name="AutoShape 39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84" name="AutoShape 40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85" name="AutoShape 41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86" name="AutoShape 42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87" name="AutoShape 43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88" name="AutoShape 44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89" name="AutoShape 45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90" name="AutoShape 46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91" name="AutoShape 47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92" name="AutoShape 48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93" name="AutoShape 49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94" name="AutoShape 50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95" name="AutoShape 51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96" name="AutoShape 52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97" name="AutoShape 53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98" name="AutoShape 54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99" name="AutoShape 55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00" name="AutoShape 56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01" name="AutoShape 57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02" name="AutoShape 58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03" name="AutoShape 59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04" name="AutoShape 60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05" name="AutoShape 61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06" name="AutoShape 62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</p:grpSp>
      <p:grpSp>
        <p:nvGrpSpPr>
          <p:cNvPr id="6207" name="Group 63"/>
          <p:cNvGrpSpPr>
            <a:grpSpLocks/>
          </p:cNvGrpSpPr>
          <p:nvPr/>
        </p:nvGrpSpPr>
        <p:grpSpPr bwMode="auto">
          <a:xfrm>
            <a:off x="721565" y="5517232"/>
            <a:ext cx="1588820" cy="413149"/>
            <a:chOff x="885" y="3889"/>
            <a:chExt cx="1103" cy="287"/>
          </a:xfrm>
        </p:grpSpPr>
        <p:sp>
          <p:nvSpPr>
            <p:cNvPr id="6208" name="AutoShape 64"/>
            <p:cNvSpPr>
              <a:spLocks noChangeArrowheads="1"/>
            </p:cNvSpPr>
            <p:nvPr/>
          </p:nvSpPr>
          <p:spPr bwMode="auto">
            <a:xfrm>
              <a:off x="1701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09" name="AutoShape 65"/>
            <p:cNvSpPr>
              <a:spLocks noChangeArrowheads="1"/>
            </p:cNvSpPr>
            <p:nvPr/>
          </p:nvSpPr>
          <p:spPr bwMode="auto">
            <a:xfrm>
              <a:off x="1429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10" name="AutoShape 66"/>
            <p:cNvSpPr>
              <a:spLocks noChangeArrowheads="1"/>
            </p:cNvSpPr>
            <p:nvPr/>
          </p:nvSpPr>
          <p:spPr bwMode="auto">
            <a:xfrm>
              <a:off x="1157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11" name="AutoShape 67"/>
            <p:cNvSpPr>
              <a:spLocks noChangeArrowheads="1"/>
            </p:cNvSpPr>
            <p:nvPr/>
          </p:nvSpPr>
          <p:spPr bwMode="auto">
            <a:xfrm>
              <a:off x="885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12" name="AutoShape 68"/>
            <p:cNvSpPr>
              <a:spLocks noChangeArrowheads="1"/>
            </p:cNvSpPr>
            <p:nvPr/>
          </p:nvSpPr>
          <p:spPr bwMode="auto">
            <a:xfrm>
              <a:off x="1701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13" name="AutoShape 69"/>
            <p:cNvSpPr>
              <a:spLocks noChangeArrowheads="1"/>
            </p:cNvSpPr>
            <p:nvPr/>
          </p:nvSpPr>
          <p:spPr bwMode="auto">
            <a:xfrm>
              <a:off x="1429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14" name="AutoShape 70"/>
            <p:cNvSpPr>
              <a:spLocks noChangeArrowheads="1"/>
            </p:cNvSpPr>
            <p:nvPr/>
          </p:nvSpPr>
          <p:spPr bwMode="auto">
            <a:xfrm>
              <a:off x="1157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15" name="AutoShape 71"/>
            <p:cNvSpPr>
              <a:spLocks noChangeArrowheads="1"/>
            </p:cNvSpPr>
            <p:nvPr/>
          </p:nvSpPr>
          <p:spPr bwMode="auto">
            <a:xfrm>
              <a:off x="885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16" name="AutoShape 72"/>
            <p:cNvSpPr>
              <a:spLocks noChangeArrowheads="1"/>
            </p:cNvSpPr>
            <p:nvPr/>
          </p:nvSpPr>
          <p:spPr bwMode="auto">
            <a:xfrm>
              <a:off x="1701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17" name="AutoShape 73"/>
            <p:cNvSpPr>
              <a:spLocks noChangeArrowheads="1"/>
            </p:cNvSpPr>
            <p:nvPr/>
          </p:nvSpPr>
          <p:spPr bwMode="auto">
            <a:xfrm>
              <a:off x="1429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18" name="AutoShape 74"/>
            <p:cNvSpPr>
              <a:spLocks noChangeArrowheads="1"/>
            </p:cNvSpPr>
            <p:nvPr/>
          </p:nvSpPr>
          <p:spPr bwMode="auto">
            <a:xfrm>
              <a:off x="1157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19" name="AutoShape 75"/>
            <p:cNvSpPr>
              <a:spLocks noChangeArrowheads="1"/>
            </p:cNvSpPr>
            <p:nvPr/>
          </p:nvSpPr>
          <p:spPr bwMode="auto">
            <a:xfrm>
              <a:off x="885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</p:grpSp>
      <p:grpSp>
        <p:nvGrpSpPr>
          <p:cNvPr id="6220" name="Group 76"/>
          <p:cNvGrpSpPr>
            <a:grpSpLocks/>
          </p:cNvGrpSpPr>
          <p:nvPr/>
        </p:nvGrpSpPr>
        <p:grpSpPr bwMode="auto">
          <a:xfrm>
            <a:off x="721565" y="5968179"/>
            <a:ext cx="1588820" cy="413149"/>
            <a:chOff x="885" y="4275"/>
            <a:chExt cx="1103" cy="287"/>
          </a:xfrm>
        </p:grpSpPr>
        <p:sp>
          <p:nvSpPr>
            <p:cNvPr id="6221" name="AutoShape 77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22" name="AutoShape 78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23" name="AutoShape 79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24" name="AutoShape 80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25" name="AutoShape 81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26" name="AutoShape 82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27" name="AutoShape 83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28" name="AutoShape 84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29" name="AutoShape 85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30" name="AutoShape 86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31" name="AutoShape 87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32" name="AutoShape 88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33" name="AutoShape 89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34" name="AutoShape 90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35" name="AutoShape 91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36" name="AutoShape 92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37" name="AutoShape 93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38" name="AutoShape 94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39" name="AutoShape 95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40" name="AutoShape 96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41" name="AutoShape 97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42" name="AutoShape 98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43" name="AutoShape 99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44" name="AutoShape 100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</p:grpSp>
      <p:sp>
        <p:nvSpPr>
          <p:cNvPr id="108" name="AutoShape 19"/>
          <p:cNvSpPr>
            <a:spLocks noChangeArrowheads="1"/>
          </p:cNvSpPr>
          <p:nvPr/>
        </p:nvSpPr>
        <p:spPr bwMode="auto">
          <a:xfrm>
            <a:off x="2435042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-4</a:t>
            </a:r>
          </a:p>
        </p:txBody>
      </p:sp>
      <p:sp>
        <p:nvSpPr>
          <p:cNvPr id="109" name="AutoShape 20"/>
          <p:cNvSpPr>
            <a:spLocks noChangeArrowheads="1"/>
          </p:cNvSpPr>
          <p:nvPr/>
        </p:nvSpPr>
        <p:spPr bwMode="auto">
          <a:xfrm>
            <a:off x="2043239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10" name="AutoShape 21"/>
          <p:cNvSpPr>
            <a:spLocks noChangeArrowheads="1"/>
          </p:cNvSpPr>
          <p:nvPr/>
        </p:nvSpPr>
        <p:spPr bwMode="auto">
          <a:xfrm>
            <a:off x="1651435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11" name="AutoShape 22"/>
          <p:cNvSpPr>
            <a:spLocks noChangeArrowheads="1"/>
          </p:cNvSpPr>
          <p:nvPr/>
        </p:nvSpPr>
        <p:spPr bwMode="auto">
          <a:xfrm>
            <a:off x="1259632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-1</a:t>
            </a:r>
          </a:p>
        </p:txBody>
      </p:sp>
      <p:sp>
        <p:nvSpPr>
          <p:cNvPr id="112" name="AutoShape 23"/>
          <p:cNvSpPr>
            <a:spLocks noChangeArrowheads="1"/>
          </p:cNvSpPr>
          <p:nvPr/>
        </p:nvSpPr>
        <p:spPr bwMode="auto">
          <a:xfrm>
            <a:off x="4492010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4</a:t>
            </a:r>
          </a:p>
        </p:txBody>
      </p:sp>
      <p:sp>
        <p:nvSpPr>
          <p:cNvPr id="113" name="AutoShape 24"/>
          <p:cNvSpPr>
            <a:spLocks noChangeArrowheads="1"/>
          </p:cNvSpPr>
          <p:nvPr/>
        </p:nvSpPr>
        <p:spPr bwMode="auto">
          <a:xfrm>
            <a:off x="4100206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-3</a:t>
            </a:r>
          </a:p>
        </p:txBody>
      </p:sp>
      <p:sp>
        <p:nvSpPr>
          <p:cNvPr id="114" name="AutoShape 25"/>
          <p:cNvSpPr>
            <a:spLocks noChangeArrowheads="1"/>
          </p:cNvSpPr>
          <p:nvPr/>
        </p:nvSpPr>
        <p:spPr bwMode="auto">
          <a:xfrm>
            <a:off x="3708403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-2</a:t>
            </a:r>
          </a:p>
        </p:txBody>
      </p:sp>
      <p:sp>
        <p:nvSpPr>
          <p:cNvPr id="115" name="AutoShape 26"/>
          <p:cNvSpPr>
            <a:spLocks noChangeArrowheads="1"/>
          </p:cNvSpPr>
          <p:nvPr/>
        </p:nvSpPr>
        <p:spPr bwMode="auto">
          <a:xfrm>
            <a:off x="3316600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116" name="AutoShape 2"/>
          <p:cNvSpPr>
            <a:spLocks noChangeArrowheads="1"/>
          </p:cNvSpPr>
          <p:nvPr/>
        </p:nvSpPr>
        <p:spPr bwMode="auto">
          <a:xfrm>
            <a:off x="2410172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-4</a:t>
            </a:r>
          </a:p>
        </p:txBody>
      </p:sp>
      <p:sp>
        <p:nvSpPr>
          <p:cNvPr id="117" name="AutoShape 3"/>
          <p:cNvSpPr>
            <a:spLocks noChangeArrowheads="1"/>
          </p:cNvSpPr>
          <p:nvPr/>
        </p:nvSpPr>
        <p:spPr bwMode="auto">
          <a:xfrm>
            <a:off x="2018369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18" name="AutoShape 4"/>
          <p:cNvSpPr>
            <a:spLocks noChangeArrowheads="1"/>
          </p:cNvSpPr>
          <p:nvPr/>
        </p:nvSpPr>
        <p:spPr bwMode="auto">
          <a:xfrm>
            <a:off x="1626565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19" name="AutoShape 5"/>
          <p:cNvSpPr>
            <a:spLocks noChangeArrowheads="1"/>
          </p:cNvSpPr>
          <p:nvPr/>
        </p:nvSpPr>
        <p:spPr bwMode="auto">
          <a:xfrm>
            <a:off x="1234762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-1</a:t>
            </a:r>
          </a:p>
        </p:txBody>
      </p:sp>
      <p:sp>
        <p:nvSpPr>
          <p:cNvPr id="120" name="AutoShape 6"/>
          <p:cNvSpPr>
            <a:spLocks noChangeArrowheads="1"/>
          </p:cNvSpPr>
          <p:nvPr/>
        </p:nvSpPr>
        <p:spPr bwMode="auto">
          <a:xfrm>
            <a:off x="4467140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6</a:t>
            </a:r>
          </a:p>
        </p:txBody>
      </p:sp>
      <p:sp>
        <p:nvSpPr>
          <p:cNvPr id="121" name="AutoShape 7"/>
          <p:cNvSpPr>
            <a:spLocks noChangeArrowheads="1"/>
          </p:cNvSpPr>
          <p:nvPr/>
        </p:nvSpPr>
        <p:spPr bwMode="auto">
          <a:xfrm>
            <a:off x="4075336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22" name="AutoShape 8"/>
          <p:cNvSpPr>
            <a:spLocks noChangeArrowheads="1"/>
          </p:cNvSpPr>
          <p:nvPr/>
        </p:nvSpPr>
        <p:spPr bwMode="auto">
          <a:xfrm>
            <a:off x="3683533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-2</a:t>
            </a:r>
          </a:p>
        </p:txBody>
      </p:sp>
      <p:sp>
        <p:nvSpPr>
          <p:cNvPr id="123" name="AutoShape 9"/>
          <p:cNvSpPr>
            <a:spLocks noChangeArrowheads="1"/>
          </p:cNvSpPr>
          <p:nvPr/>
        </p:nvSpPr>
        <p:spPr bwMode="auto">
          <a:xfrm>
            <a:off x="3291730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-7</a:t>
            </a:r>
          </a:p>
        </p:txBody>
      </p:sp>
      <p:sp>
        <p:nvSpPr>
          <p:cNvPr id="124" name="Text Box 12"/>
          <p:cNvSpPr txBox="1">
            <a:spLocks noChangeArrowheads="1"/>
          </p:cNvSpPr>
          <p:nvPr/>
        </p:nvSpPr>
        <p:spPr bwMode="auto">
          <a:xfrm>
            <a:off x="2960425" y="2189182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+</a:t>
            </a:r>
          </a:p>
        </p:txBody>
      </p:sp>
      <p:sp>
        <p:nvSpPr>
          <p:cNvPr id="125" name="Text Box 13"/>
          <p:cNvSpPr txBox="1">
            <a:spLocks noChangeArrowheads="1"/>
          </p:cNvSpPr>
          <p:nvPr/>
        </p:nvSpPr>
        <p:spPr bwMode="auto">
          <a:xfrm>
            <a:off x="4920882" y="2189182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=</a:t>
            </a:r>
          </a:p>
        </p:txBody>
      </p:sp>
      <p:sp>
        <p:nvSpPr>
          <p:cNvPr id="126" name="AutoShape 14"/>
          <p:cNvSpPr>
            <a:spLocks noChangeArrowheads="1"/>
          </p:cNvSpPr>
          <p:nvPr/>
        </p:nvSpPr>
        <p:spPr bwMode="auto">
          <a:xfrm>
            <a:off x="6459287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27" name="AutoShape 15"/>
          <p:cNvSpPr>
            <a:spLocks noChangeArrowheads="1"/>
          </p:cNvSpPr>
          <p:nvPr/>
        </p:nvSpPr>
        <p:spPr bwMode="auto">
          <a:xfrm>
            <a:off x="6067483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6</a:t>
            </a:r>
          </a:p>
        </p:txBody>
      </p:sp>
      <p:sp>
        <p:nvSpPr>
          <p:cNvPr id="128" name="AutoShape 16"/>
          <p:cNvSpPr>
            <a:spLocks noChangeArrowheads="1"/>
          </p:cNvSpPr>
          <p:nvPr/>
        </p:nvSpPr>
        <p:spPr bwMode="auto">
          <a:xfrm>
            <a:off x="5675680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0</a:t>
            </a:r>
          </a:p>
        </p:txBody>
      </p:sp>
      <p:sp>
        <p:nvSpPr>
          <p:cNvPr id="129" name="AutoShape 17"/>
          <p:cNvSpPr>
            <a:spLocks noChangeArrowheads="1"/>
          </p:cNvSpPr>
          <p:nvPr/>
        </p:nvSpPr>
        <p:spPr bwMode="auto">
          <a:xfrm>
            <a:off x="5283877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-8</a:t>
            </a:r>
          </a:p>
        </p:txBody>
      </p:sp>
    </p:spTree>
    <p:extLst>
      <p:ext uri="{BB962C8B-B14F-4D97-AF65-F5344CB8AC3E}">
        <p14:creationId xmlns:p14="http://schemas.microsoft.com/office/powerpoint/2010/main" val="13330770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481" y="273629"/>
            <a:ext cx="8228160" cy="1144921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/>
              <a:t>The Ring R=Z</a:t>
            </a:r>
            <a:r>
              <a:rPr lang="en-US" baseline="-33000"/>
              <a:t>17</a:t>
            </a:r>
            <a:r>
              <a:rPr lang="en-US"/>
              <a:t>[x]/(x</a:t>
            </a:r>
            <a:r>
              <a:rPr lang="en-US" baseline="33000"/>
              <a:t>4</a:t>
            </a:r>
            <a:r>
              <a:rPr lang="en-US"/>
              <a:t>+1)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53760" y="1795869"/>
            <a:ext cx="8032320" cy="4324774"/>
          </a:xfrm>
          <a:ln/>
        </p:spPr>
        <p:txBody>
          <a:bodyPr tIns="0">
            <a:normAutofit lnSpcReduction="10000"/>
          </a:bodyPr>
          <a:lstStyle/>
          <a:p>
            <a:pPr marL="97922" indent="0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400">
                <a:latin typeface="+mj-lt"/>
              </a:rPr>
              <a:t>x</a:t>
            </a:r>
            <a:r>
              <a:rPr lang="en-US" sz="2400" baseline="33000">
                <a:latin typeface="+mj-lt"/>
              </a:rPr>
              <a:t>4</a:t>
            </a:r>
            <a:r>
              <a:rPr lang="en-US" sz="2400">
                <a:latin typeface="+mj-lt"/>
              </a:rPr>
              <a:t>+1 =  (x-2)(x-8)(x+2)(x+8) mod 17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400">
                <a:latin typeface="+mj-lt"/>
              </a:rPr>
              <a:t>       </a:t>
            </a:r>
            <a:r>
              <a:rPr lang="en-US" sz="2400" smtClean="0">
                <a:latin typeface="+mj-lt"/>
              </a:rPr>
              <a:t>  =  </a:t>
            </a:r>
            <a:r>
              <a:rPr lang="en-US" sz="2400">
                <a:latin typeface="+mj-lt"/>
              </a:rPr>
              <a:t>(x-2)(x-2</a:t>
            </a:r>
            <a:r>
              <a:rPr lang="en-US" sz="2400" baseline="33000">
                <a:latin typeface="+mj-lt"/>
              </a:rPr>
              <a:t>3</a:t>
            </a:r>
            <a:r>
              <a:rPr lang="en-US" sz="2400">
                <a:latin typeface="+mj-lt"/>
              </a:rPr>
              <a:t>)(x-2</a:t>
            </a:r>
            <a:r>
              <a:rPr lang="en-US" sz="2400" baseline="33000">
                <a:latin typeface="+mj-lt"/>
              </a:rPr>
              <a:t>5</a:t>
            </a:r>
            <a:r>
              <a:rPr lang="en-US" sz="2400">
                <a:latin typeface="+mj-lt"/>
              </a:rPr>
              <a:t>)(x-2</a:t>
            </a:r>
            <a:r>
              <a:rPr lang="en-US" sz="2400" baseline="33000">
                <a:latin typeface="+mj-lt"/>
              </a:rPr>
              <a:t>7</a:t>
            </a:r>
            <a:r>
              <a:rPr lang="en-US" sz="2400">
                <a:latin typeface="+mj-lt"/>
              </a:rPr>
              <a:t>) mod 17</a:t>
            </a:r>
          </a:p>
          <a:p>
            <a:pPr marL="97922" indent="0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400" smtClean="0">
              <a:latin typeface="+mj-lt"/>
            </a:endParaRPr>
          </a:p>
          <a:p>
            <a:pPr marL="97922" indent="0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400" smtClean="0">
                <a:latin typeface="+mj-lt"/>
              </a:rPr>
              <a:t>Every </a:t>
            </a:r>
            <a:r>
              <a:rPr lang="en-US" sz="2400">
                <a:latin typeface="+mj-lt"/>
              </a:rPr>
              <a:t>polynomial z in R has a unique “Chinese Remainder” representation </a:t>
            </a:r>
            <a:r>
              <a:rPr lang="en-US" sz="2400" smtClean="0">
                <a:latin typeface="+mj-lt"/>
              </a:rPr>
              <a:t> (</a:t>
            </a:r>
            <a:r>
              <a:rPr lang="en-US" sz="2400">
                <a:latin typeface="+mj-lt"/>
              </a:rPr>
              <a:t>z(2), z(8), z(-2), z(-8))</a:t>
            </a:r>
          </a:p>
          <a:p>
            <a:pPr marL="97922" indent="0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400" smtClean="0">
              <a:latin typeface="+mj-lt"/>
            </a:endParaRPr>
          </a:p>
          <a:p>
            <a:pPr marL="97922" indent="0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400" smtClean="0">
                <a:latin typeface="+mj-lt"/>
              </a:rPr>
              <a:t>For </a:t>
            </a:r>
            <a:r>
              <a:rPr lang="en-US" sz="2400">
                <a:latin typeface="+mj-lt"/>
              </a:rPr>
              <a:t>any c in Z</a:t>
            </a:r>
            <a:r>
              <a:rPr lang="en-US" sz="2400" baseline="-33000">
                <a:latin typeface="+mj-lt"/>
              </a:rPr>
              <a:t>17</a:t>
            </a:r>
            <a:r>
              <a:rPr lang="en-US" sz="2400">
                <a:latin typeface="+mj-lt"/>
              </a:rPr>
              <a:t>, and two polynomials z, z</a:t>
            </a:r>
            <a:r>
              <a:rPr lang="en-US" sz="2400" smtClean="0">
                <a:latin typeface="+mj-lt"/>
              </a:rPr>
              <a:t>'</a:t>
            </a:r>
            <a:endParaRPr lang="en-US" sz="2400">
              <a:latin typeface="+mj-lt"/>
            </a:endParaRPr>
          </a:p>
          <a:p>
            <a:pPr marL="1566743" lvl="1" indent="-519848">
              <a:lnSpc>
                <a:spcPct val="117000"/>
              </a:lnSpc>
              <a:buClr>
                <a:srgbClr val="FF6633"/>
              </a:buClr>
              <a:buSzPct val="75000"/>
              <a:buFont typeface="Symbol" charset="2"/>
              <a:buChar char="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400">
                <a:latin typeface="+mj-lt"/>
              </a:rPr>
              <a:t>z(c)+z'(c) = (z+z')(c)</a:t>
            </a:r>
          </a:p>
          <a:p>
            <a:pPr marL="1566743" lvl="1" indent="-519848">
              <a:lnSpc>
                <a:spcPct val="117000"/>
              </a:lnSpc>
              <a:buClr>
                <a:srgbClr val="FF6633"/>
              </a:buClr>
              <a:buSzPct val="75000"/>
              <a:buFont typeface="Symbol" charset="2"/>
              <a:buChar char="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400">
                <a:latin typeface="+mj-lt"/>
              </a:rPr>
              <a:t>z(c</a:t>
            </a:r>
            <a:r>
              <a:rPr lang="en-US" sz="2400" smtClean="0">
                <a:latin typeface="+mj-lt"/>
              </a:rPr>
              <a:t>)</a:t>
            </a:r>
            <a:r>
              <a:rPr lang="en-US" sz="2400" smtClean="0"/>
              <a:t>∙</a:t>
            </a:r>
            <a:r>
              <a:rPr lang="en-US" sz="2400" smtClean="0">
                <a:latin typeface="+mj-lt"/>
              </a:rPr>
              <a:t>z</a:t>
            </a:r>
            <a:r>
              <a:rPr lang="en-US" sz="2400">
                <a:latin typeface="+mj-lt"/>
              </a:rPr>
              <a:t>'(c) = (</a:t>
            </a:r>
            <a:r>
              <a:rPr lang="en-US" sz="2400" smtClean="0">
                <a:latin typeface="+mj-lt"/>
              </a:rPr>
              <a:t>z</a:t>
            </a:r>
            <a:r>
              <a:rPr lang="en-US" sz="2400" smtClean="0"/>
              <a:t>∙</a:t>
            </a:r>
            <a:r>
              <a:rPr lang="en-US" sz="2400" smtClean="0">
                <a:latin typeface="+mj-lt"/>
              </a:rPr>
              <a:t>z</a:t>
            </a:r>
            <a:r>
              <a:rPr lang="en-US" sz="2400">
                <a:latin typeface="+mj-lt"/>
              </a:rPr>
              <a:t>')(c</a:t>
            </a:r>
            <a:r>
              <a:rPr lang="en-US" sz="2400" smtClean="0">
                <a:latin typeface="+mj-lt"/>
              </a:rPr>
              <a:t>)</a:t>
            </a:r>
            <a:endParaRPr lang="en-US" sz="2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008879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39552" y="3487293"/>
            <a:ext cx="302400" cy="300991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24672" y="3488733"/>
            <a:ext cx="302400" cy="3009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09792" y="3488733"/>
            <a:ext cx="302400" cy="3009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-1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396351" y="3490174"/>
            <a:ext cx="300960" cy="300991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3878" y="2047133"/>
            <a:ext cx="8970122" cy="995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(1 </a:t>
            </a:r>
            <a:r>
              <a:rPr lang="en-US" sz="2200"/>
              <a:t>+ x + 7x</a:t>
            </a:r>
            <a:r>
              <a:rPr lang="en-US" sz="2200" baseline="30000"/>
              <a:t>2</a:t>
            </a:r>
            <a:r>
              <a:rPr lang="en-US" sz="2200"/>
              <a:t> - </a:t>
            </a:r>
            <a:r>
              <a:rPr lang="en-US" sz="2200" smtClean="0"/>
              <a:t>5x</a:t>
            </a:r>
            <a:r>
              <a:rPr lang="en-US" sz="2200" baseline="30000" smtClean="0"/>
              <a:t>3</a:t>
            </a:r>
            <a:r>
              <a:rPr lang="en-US" sz="2200"/>
              <a:t>)  </a:t>
            </a:r>
            <a:r>
              <a:rPr lang="en-US" sz="2200" smtClean="0"/>
              <a:t>∙  (5 </a:t>
            </a:r>
            <a:r>
              <a:rPr lang="en-US" sz="2200"/>
              <a:t>- 3x + 4x</a:t>
            </a:r>
            <a:r>
              <a:rPr lang="en-US" sz="2200" baseline="30000"/>
              <a:t>2</a:t>
            </a:r>
            <a:r>
              <a:rPr lang="en-US" sz="2200"/>
              <a:t> + </a:t>
            </a:r>
            <a:r>
              <a:rPr lang="en-US" sz="2200" smtClean="0"/>
              <a:t>3x</a:t>
            </a:r>
            <a:r>
              <a:rPr lang="en-US" sz="2200" baseline="30000" smtClean="0"/>
              <a:t>3</a:t>
            </a:r>
            <a:r>
              <a:rPr lang="en-US" sz="2200" smtClean="0"/>
              <a:t>)  +  (</a:t>
            </a:r>
            <a:r>
              <a:rPr lang="en-US" sz="2200"/>
              <a:t>1 + x - x</a:t>
            </a:r>
            <a:r>
              <a:rPr lang="en-US" sz="2200" baseline="30000"/>
              <a:t>2</a:t>
            </a:r>
            <a:r>
              <a:rPr lang="en-US" sz="2200"/>
              <a:t>  + </a:t>
            </a:r>
            <a:r>
              <a:rPr lang="en-US" sz="2200" smtClean="0"/>
              <a:t>x</a:t>
            </a:r>
            <a:r>
              <a:rPr lang="en-US" sz="2200" baseline="30000" smtClean="0"/>
              <a:t>3</a:t>
            </a:r>
            <a:r>
              <a:rPr lang="en-US" sz="2200" smtClean="0"/>
              <a:t>)  =   (-</a:t>
            </a:r>
            <a:r>
              <a:rPr lang="en-US" sz="2200"/>
              <a:t>6 +2x - x</a:t>
            </a:r>
            <a:r>
              <a:rPr lang="en-US" sz="2200" baseline="30000"/>
              <a:t>2</a:t>
            </a:r>
            <a:r>
              <a:rPr lang="en-US" sz="2200"/>
              <a:t> - </a:t>
            </a:r>
            <a:r>
              <a:rPr lang="en-US" sz="2200" smtClean="0"/>
              <a:t>4x</a:t>
            </a:r>
            <a:r>
              <a:rPr lang="en-US" sz="2200" baseline="30000" smtClean="0"/>
              <a:t>3</a:t>
            </a:r>
            <a:r>
              <a:rPr lang="en-US" sz="2200" smtClean="0"/>
              <a:t>)</a:t>
            </a:r>
            <a:endParaRPr lang="en-US" sz="2200" baseline="30000"/>
          </a:p>
          <a:p>
            <a:r>
              <a:rPr lang="en-US" sz="2200" smtClean="0"/>
              <a:t>  </a:t>
            </a:r>
            <a:endParaRPr lang="en-US" sz="2200" baseline="30000"/>
          </a:p>
          <a:p>
            <a:r>
              <a:rPr lang="en-US" sz="2200" baseline="30000" smtClean="0"/>
              <a:t> </a:t>
            </a:r>
            <a:endParaRPr lang="en-US" sz="2200" baseline="30000"/>
          </a:p>
        </p:txBody>
      </p:sp>
      <p:sp>
        <p:nvSpPr>
          <p:cNvPr id="10" name="Rectangle 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052759" y="3487293"/>
            <a:ext cx="300960" cy="300991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1" name="Rectangle 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339320" y="3488733"/>
            <a:ext cx="300960" cy="3009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2" name="Rectangle 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624440" y="3488733"/>
            <a:ext cx="302400" cy="3009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3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" name="Rectangle 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909560" y="3490174"/>
            <a:ext cx="302400" cy="300991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358457" y="3487292"/>
            <a:ext cx="302400" cy="300991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6" name="Rectangle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643577" y="3488732"/>
            <a:ext cx="302400" cy="3009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-2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928697" y="3488732"/>
            <a:ext cx="302400" cy="3009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4</a:t>
            </a:r>
          </a:p>
        </p:txBody>
      </p:sp>
      <p:sp>
        <p:nvSpPr>
          <p:cNvPr id="18" name="Rectangle 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215256" y="3490173"/>
            <a:ext cx="300960" cy="300991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0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342706" y="3487291"/>
            <a:ext cx="302400" cy="300991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-4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1" name="Rectangle 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627826" y="3488731"/>
            <a:ext cx="302400" cy="3009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6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912946" y="3488731"/>
            <a:ext cx="302400" cy="3009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23" name="Rectangle 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8199505" y="3490172"/>
            <a:ext cx="300960" cy="300991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23728" y="334539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3348281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+</a:t>
            </a:r>
            <a:endParaRPr lang="en-US" sz="3200"/>
          </a:p>
        </p:txBody>
      </p:sp>
      <p:sp>
        <p:nvSpPr>
          <p:cNvPr id="27" name="TextBox 26"/>
          <p:cNvSpPr txBox="1"/>
          <p:nvPr/>
        </p:nvSpPr>
        <p:spPr>
          <a:xfrm>
            <a:off x="6660232" y="3345397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=</a:t>
            </a:r>
            <a:endParaRPr lang="en-US" sz="3200"/>
          </a:p>
        </p:txBody>
      </p:sp>
      <p:sp>
        <p:nvSpPr>
          <p:cNvPr id="2" name="Up-Down Arrow 1"/>
          <p:cNvSpPr/>
          <p:nvPr/>
        </p:nvSpPr>
        <p:spPr>
          <a:xfrm>
            <a:off x="1021196" y="2484135"/>
            <a:ext cx="211752" cy="88429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-Down Arrow 23"/>
          <p:cNvSpPr/>
          <p:nvPr/>
        </p:nvSpPr>
        <p:spPr>
          <a:xfrm>
            <a:off x="3489800" y="2484134"/>
            <a:ext cx="211752" cy="88429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-Down Arrow 27"/>
          <p:cNvSpPr/>
          <p:nvPr/>
        </p:nvSpPr>
        <p:spPr>
          <a:xfrm>
            <a:off x="5771660" y="2484133"/>
            <a:ext cx="211752" cy="88429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-Down Arrow 28"/>
          <p:cNvSpPr/>
          <p:nvPr/>
        </p:nvSpPr>
        <p:spPr>
          <a:xfrm>
            <a:off x="7824350" y="2484132"/>
            <a:ext cx="211752" cy="88429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7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5" grpId="0"/>
      <p:bldP spid="26" grpId="0"/>
      <p:bldP spid="27" grpId="0"/>
      <p:bldP spid="2" grpId="0" animBg="1"/>
      <p:bldP spid="24" grpId="0" animBg="1"/>
      <p:bldP spid="28" grpId="0" animBg="1"/>
      <p:bldP spid="2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481" y="86410"/>
            <a:ext cx="8228160" cy="1517919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/>
              <a:t>Representation of Elements in R=Z</a:t>
            </a:r>
            <a:r>
              <a:rPr lang="en-US" baseline="-33000"/>
              <a:t>17</a:t>
            </a:r>
            <a:r>
              <a:rPr lang="en-US"/>
              <a:t>[x]/(x</a:t>
            </a:r>
            <a:r>
              <a:rPr lang="en-US" baseline="33000"/>
              <a:t>4</a:t>
            </a:r>
            <a:r>
              <a:rPr lang="en-US"/>
              <a:t>+1</a:t>
            </a:r>
            <a:r>
              <a:rPr lang="en-US">
                <a:cs typeface="Tahoma" pitchFamily="32" charset="0"/>
              </a:rPr>
              <a:t>)</a:t>
            </a:r>
          </a:p>
        </p:txBody>
      </p:sp>
      <p:sp>
        <p:nvSpPr>
          <p:cNvPr id="22530" name="Text 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73600" y="1962927"/>
            <a:ext cx="5184000" cy="854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400">
                <a:solidFill>
                  <a:schemeClr val="tx1"/>
                </a:solidFill>
                <a:latin typeface="+mj-lt"/>
              </a:rPr>
              <a:t>(x</a:t>
            </a:r>
            <a:r>
              <a:rPr lang="en-US" sz="2400" baseline="33000">
                <a:solidFill>
                  <a:schemeClr val="tx1"/>
                </a:solidFill>
                <a:latin typeface="+mj-lt"/>
              </a:rPr>
              <a:t>4</a:t>
            </a:r>
            <a:r>
              <a:rPr lang="en-US" sz="2400">
                <a:solidFill>
                  <a:schemeClr val="tx1"/>
                </a:solidFill>
                <a:latin typeface="+mj-lt"/>
              </a:rPr>
              <a:t>+1) = (x-2)(x-2</a:t>
            </a:r>
            <a:r>
              <a:rPr lang="en-US" sz="2400" baseline="33000">
                <a:solidFill>
                  <a:schemeClr val="tx1"/>
                </a:solidFill>
                <a:latin typeface="+mj-lt"/>
              </a:rPr>
              <a:t>3</a:t>
            </a:r>
            <a:r>
              <a:rPr lang="en-US" sz="2400">
                <a:solidFill>
                  <a:schemeClr val="tx1"/>
                </a:solidFill>
                <a:latin typeface="+mj-lt"/>
              </a:rPr>
              <a:t>)(x-2</a:t>
            </a:r>
            <a:r>
              <a:rPr lang="en-US" sz="2400" baseline="33000">
                <a:solidFill>
                  <a:schemeClr val="tx1"/>
                </a:solidFill>
                <a:latin typeface="+mj-lt"/>
              </a:rPr>
              <a:t>5</a:t>
            </a:r>
            <a:r>
              <a:rPr lang="en-US" sz="2400">
                <a:solidFill>
                  <a:schemeClr val="tx1"/>
                </a:solidFill>
                <a:latin typeface="+mj-lt"/>
              </a:rPr>
              <a:t>)(x-2</a:t>
            </a:r>
            <a:r>
              <a:rPr lang="en-US" sz="2400" baseline="33000">
                <a:solidFill>
                  <a:schemeClr val="tx1"/>
                </a:solidFill>
                <a:latin typeface="+mj-lt"/>
              </a:rPr>
              <a:t>7</a:t>
            </a:r>
            <a:r>
              <a:rPr lang="en-US" sz="2400">
                <a:solidFill>
                  <a:schemeClr val="tx1"/>
                </a:solidFill>
                <a:latin typeface="+mj-lt"/>
              </a:rPr>
              <a:t>) mod 17</a:t>
            </a:r>
          </a:p>
          <a:p>
            <a:pPr>
              <a:lnSpc>
                <a:spcPct val="117000"/>
              </a:lnSpc>
            </a:pPr>
            <a:r>
              <a:rPr lang="en-US" sz="2400">
                <a:solidFill>
                  <a:schemeClr val="tx1"/>
                </a:solidFill>
                <a:latin typeface="+mj-lt"/>
              </a:rPr>
              <a:t>          = (x-2)(x-8)(x+2)(x+8)</a:t>
            </a:r>
          </a:p>
        </p:txBody>
      </p:sp>
      <p:sp>
        <p:nvSpPr>
          <p:cNvPr id="22531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29440" y="3110726"/>
            <a:ext cx="767232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400">
                <a:solidFill>
                  <a:schemeClr val="tx1"/>
                </a:solidFill>
                <a:latin typeface="+mj-lt"/>
              </a:rPr>
              <a:t>Represent polynomials z(x) as (z(2</a:t>
            </a:r>
            <a:r>
              <a:rPr lang="en-US" sz="2400">
                <a:solidFill>
                  <a:schemeClr val="tx1"/>
                </a:solidFill>
                <a:latin typeface="+mj-lt"/>
                <a:cs typeface="Tahoma" pitchFamily="32" charset="0"/>
              </a:rPr>
              <a:t>), z(8), z(-2), z(-8))</a:t>
            </a:r>
          </a:p>
        </p:txBody>
      </p:sp>
      <p:sp>
        <p:nvSpPr>
          <p:cNvPr id="22532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632481" y="4153404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2533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917601" y="4153404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2534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202721" y="4153404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2535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508104" y="4149080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2536" name="Text Box 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807521" y="4077076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2537" name="Rectangl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41808" y="4153404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b(2)</a:t>
            </a:r>
          </a:p>
        </p:txBody>
      </p:sp>
      <p:sp>
        <p:nvSpPr>
          <p:cNvPr id="22538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429840" y="4153404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b(8)</a:t>
            </a:r>
          </a:p>
        </p:txBody>
      </p:sp>
      <p:sp>
        <p:nvSpPr>
          <p:cNvPr id="22539" name="Rectangle 1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717872" y="4153404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2540" name="Rectangle 12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007344" y="4149080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285440" y="3789040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257600" y="3789040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2543" name="Freeform 15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622080" y="4185081"/>
            <a:ext cx="1036800" cy="1441"/>
          </a:xfrm>
          <a:custGeom>
            <a:avLst/>
            <a:gdLst>
              <a:gd name="T0" fmla="*/ 0 w 3176"/>
              <a:gd name="T1" fmla="*/ 0 h 1"/>
              <a:gd name="T2" fmla="*/ 3175 w 317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76" h="1">
                <a:moveTo>
                  <a:pt x="0" y="0"/>
                </a:moveTo>
                <a:lnTo>
                  <a:pt x="3175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22544" name="Text Box 1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756800" y="3879769"/>
            <a:ext cx="2488320" cy="596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900">
                <a:latin typeface="+mj-lt"/>
              </a:rPr>
              <a:t>(a(x),b(x))   =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3864" y="4959895"/>
            <a:ext cx="7584480" cy="917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400">
                <a:latin typeface="+mj-lt"/>
              </a:rPr>
              <a:t>Notation:</a:t>
            </a:r>
          </a:p>
          <a:p>
            <a:pPr>
              <a:lnSpc>
                <a:spcPct val="117000"/>
              </a:lnSpc>
            </a:pPr>
            <a:endParaRPr lang="en-US" sz="2400">
              <a:latin typeface="+mj-lt"/>
            </a:endParaRPr>
          </a:p>
        </p:txBody>
      </p:sp>
      <p:sp>
        <p:nvSpPr>
          <p:cNvPr id="22546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398015" y="5085184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2547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683135" y="5086623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2548" name="Rectangle 2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68255" y="5086623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2549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267744" y="5085184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555776" y="4959895"/>
            <a:ext cx="4976640" cy="662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200">
                <a:latin typeface="+mj-lt"/>
              </a:rPr>
              <a:t>means that the coefficients </a:t>
            </a:r>
            <a:endParaRPr lang="en-US" sz="2200" smtClean="0">
              <a:latin typeface="+mj-lt"/>
            </a:endParaRPr>
          </a:p>
          <a:p>
            <a:pPr>
              <a:lnSpc>
                <a:spcPct val="117000"/>
              </a:lnSpc>
            </a:pPr>
            <a:r>
              <a:rPr lang="en-US" sz="2200" smtClean="0">
                <a:latin typeface="+mj-lt"/>
              </a:rPr>
              <a:t>that should </a:t>
            </a:r>
            <a:r>
              <a:rPr lang="en-US" sz="2200">
                <a:latin typeface="+mj-lt"/>
              </a:rPr>
              <a:t>be </a:t>
            </a:r>
            <a:r>
              <a:rPr lang="en-US" sz="2200" smtClean="0">
                <a:latin typeface="+mj-lt"/>
              </a:rPr>
              <a:t>b(2</a:t>
            </a:r>
            <a:r>
              <a:rPr lang="en-US" sz="2200">
                <a:latin typeface="+mj-lt"/>
              </a:rPr>
              <a:t>) and b(8) </a:t>
            </a:r>
            <a:endParaRPr lang="en-US" sz="2200" smtClean="0">
              <a:latin typeface="+mj-lt"/>
            </a:endParaRPr>
          </a:p>
          <a:p>
            <a:pPr>
              <a:lnSpc>
                <a:spcPct val="117000"/>
              </a:lnSpc>
            </a:pPr>
            <a:r>
              <a:rPr lang="en-US" sz="2200" smtClean="0">
                <a:latin typeface="+mj-lt"/>
              </a:rPr>
              <a:t>are instead </a:t>
            </a:r>
            <a:r>
              <a:rPr lang="en-US" sz="2200">
                <a:latin typeface="+mj-lt"/>
              </a:rPr>
              <a:t>uniformly random </a:t>
            </a:r>
          </a:p>
        </p:txBody>
      </p:sp>
    </p:spTree>
    <p:extLst>
      <p:ext uri="{BB962C8B-B14F-4D97-AF65-F5344CB8AC3E}">
        <p14:creationId xmlns:p14="http://schemas.microsoft.com/office/powerpoint/2010/main" val="5712455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3" grpId="0" animBg="1"/>
      <p:bldP spid="22546" grpId="0" animBg="1"/>
      <p:bldP spid="2254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63520" y="1823246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3554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448640" y="1823246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3555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735201" y="1823246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3556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20321" y="1824685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340001" y="1746917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3558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648161" y="1823246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b(2)</a:t>
            </a:r>
          </a:p>
        </p:txBody>
      </p:sp>
      <p:sp>
        <p:nvSpPr>
          <p:cNvPr id="23559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33281" y="1823246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b(8)</a:t>
            </a:r>
          </a:p>
        </p:txBody>
      </p:sp>
      <p:sp>
        <p:nvSpPr>
          <p:cNvPr id="23560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218401" y="1823246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3561" name="Rectangl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504960" y="1824685"/>
            <a:ext cx="30096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17920" y="1553937"/>
            <a:ext cx="414720" cy="77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790080" y="1553937"/>
            <a:ext cx="414720" cy="77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3564" name="Freeform 12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4191840" y="1975902"/>
            <a:ext cx="829440" cy="1440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184000" y="1659068"/>
            <a:ext cx="622080" cy="62214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Decision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Ring-LWE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23566" name="Freeform 14"/>
          <p:cNvSpPr>
            <a:spLocks/>
          </p:cNvSpPr>
          <p:nvPr>
            <p:custDataLst>
              <p:tags r:id="rId14"/>
            </p:custDataLst>
          </p:nvPr>
        </p:nvSpPr>
        <p:spPr bwMode="auto">
          <a:xfrm>
            <a:off x="6013440" y="1975902"/>
            <a:ext cx="829440" cy="1440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567" name="Text Box 1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842880" y="1768520"/>
            <a:ext cx="1866240" cy="37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“I am in World 1”</a:t>
            </a:r>
          </a:p>
        </p:txBody>
      </p:sp>
      <p:sp>
        <p:nvSpPr>
          <p:cNvPr id="23568" name="Rectangle 16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163520" y="2671494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3569" name="Rectangle 1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450081" y="2672935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3570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735201" y="2672935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3571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020321" y="2672935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340001" y="2596606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3573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648161" y="2671494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574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933281" y="2672935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b(8)</a:t>
            </a:r>
          </a:p>
        </p:txBody>
      </p:sp>
      <p:sp>
        <p:nvSpPr>
          <p:cNvPr id="23575" name="Rectangle 2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219840" y="2672935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3576" name="Rectangle 24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504960" y="2672935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817920" y="2402186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790080" y="2402186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3579" name="Freeform 27"/>
          <p:cNvSpPr>
            <a:spLocks/>
          </p:cNvSpPr>
          <p:nvPr>
            <p:custDataLst>
              <p:tags r:id="rId27"/>
            </p:custDataLst>
          </p:nvPr>
        </p:nvSpPr>
        <p:spPr bwMode="auto">
          <a:xfrm>
            <a:off x="4191840" y="2825591"/>
            <a:ext cx="829440" cy="1440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184000" y="2508758"/>
            <a:ext cx="622080" cy="62214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Decision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Ring-LWE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23581" name="Freeform 29"/>
          <p:cNvSpPr>
            <a:spLocks/>
          </p:cNvSpPr>
          <p:nvPr>
            <p:custDataLst>
              <p:tags r:id="rId29"/>
            </p:custDataLst>
          </p:nvPr>
        </p:nvSpPr>
        <p:spPr bwMode="auto">
          <a:xfrm>
            <a:off x="6013440" y="2825591"/>
            <a:ext cx="829440" cy="1440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582" name="Text Box 30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844320" y="2618209"/>
            <a:ext cx="1866240" cy="37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“I am in World 1”</a:t>
            </a:r>
          </a:p>
        </p:txBody>
      </p:sp>
      <p:sp>
        <p:nvSpPr>
          <p:cNvPr id="23583" name="Rectangle 31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164961" y="3521183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3584" name="Rectangle 32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450081" y="3521183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3585" name="Rectangle 33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1735201" y="3522624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3586" name="Rectangle 34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020321" y="3522624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3587" name="Text Box 35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2340001" y="3444855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3588" name="Rectangle 36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648161" y="3521183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589" name="Rectangle 37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2934720" y="3521183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590" name="Rectangle 38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219840" y="3522624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3591" name="Rectangle 39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3504960" y="3522624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819360" y="3251875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3593" name="Text Box 41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3790080" y="3251875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3594" name="Freeform 42"/>
          <p:cNvSpPr>
            <a:spLocks/>
          </p:cNvSpPr>
          <p:nvPr>
            <p:custDataLst>
              <p:tags r:id="rId42"/>
            </p:custDataLst>
          </p:nvPr>
        </p:nvSpPr>
        <p:spPr bwMode="auto">
          <a:xfrm>
            <a:off x="4191840" y="3673839"/>
            <a:ext cx="829440" cy="1441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595" name="Rectangle 43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5184000" y="3358447"/>
            <a:ext cx="622080" cy="62214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Decision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Ring-LWE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23596" name="Freeform 44"/>
          <p:cNvSpPr>
            <a:spLocks/>
          </p:cNvSpPr>
          <p:nvPr>
            <p:custDataLst>
              <p:tags r:id="rId44"/>
            </p:custDataLst>
          </p:nvPr>
        </p:nvSpPr>
        <p:spPr bwMode="auto">
          <a:xfrm>
            <a:off x="6013440" y="3673839"/>
            <a:ext cx="829440" cy="1441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597" name="Text Box 45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844320" y="3466458"/>
            <a:ext cx="186624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“I am in World 2”</a:t>
            </a:r>
          </a:p>
        </p:txBody>
      </p:sp>
      <p:sp>
        <p:nvSpPr>
          <p:cNvPr id="23598" name="Rectangle 46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1164961" y="4304626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3599" name="Rectangle 47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1450081" y="4306067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3600" name="Rectangle 48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735201" y="4306067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3601" name="Rectangle 49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2020321" y="4306067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3602" name="Text Box 50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2340001" y="4229737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3603" name="Rectangle 51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2649600" y="4304626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604" name="Rectangle 52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2934720" y="4306067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605" name="Rectangle 53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3219840" y="4306067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606" name="Rectangle 54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3504960" y="4306067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3607" name="Text Box 55"/>
          <p:cNvSpPr txBox="1"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819360" y="4035318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3608" name="Text Box 56"/>
          <p:cNvSpPr txBox="1"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3790080" y="4035318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3609" name="Freeform 57"/>
          <p:cNvSpPr>
            <a:spLocks/>
          </p:cNvSpPr>
          <p:nvPr>
            <p:custDataLst>
              <p:tags r:id="rId57"/>
            </p:custDataLst>
          </p:nvPr>
        </p:nvSpPr>
        <p:spPr bwMode="auto">
          <a:xfrm>
            <a:off x="4191840" y="4458722"/>
            <a:ext cx="829440" cy="1440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610" name="Rectangle 58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5185440" y="4141889"/>
            <a:ext cx="622080" cy="62214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Decision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Ring-LWE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23611" name="Freeform 59"/>
          <p:cNvSpPr>
            <a:spLocks/>
          </p:cNvSpPr>
          <p:nvPr>
            <p:custDataLst>
              <p:tags r:id="rId59"/>
            </p:custDataLst>
          </p:nvPr>
        </p:nvSpPr>
        <p:spPr bwMode="auto">
          <a:xfrm>
            <a:off x="6014880" y="4458722"/>
            <a:ext cx="829440" cy="1440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612" name="Text Box 60"/>
          <p:cNvSpPr txBox="1"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6844320" y="4251340"/>
            <a:ext cx="1866240" cy="37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“I am in World 2”</a:t>
            </a:r>
          </a:p>
        </p:txBody>
      </p:sp>
      <p:sp>
        <p:nvSpPr>
          <p:cNvPr id="23613" name="Rectangle 61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1164961" y="5088068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3614" name="Rectangle 62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1450081" y="5089509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3615" name="Rectangle 63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1736640" y="5089509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3616" name="Rectangle 64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2021760" y="5090948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3617" name="Text Box 65"/>
          <p:cNvSpPr txBox="1"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2340001" y="5013180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3618" name="Rectangle 66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2649600" y="5088068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619" name="Rectangle 67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2934720" y="5089509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620" name="Rectangle 68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3219840" y="5089509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621" name="Rectangle 69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3506401" y="5090948"/>
            <a:ext cx="30096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3622" name="Text Box 70"/>
          <p:cNvSpPr txBox="1"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819360" y="4818760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3623" name="Text Box 71"/>
          <p:cNvSpPr txBox="1"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3791520" y="4818760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3624" name="Freeform 72"/>
          <p:cNvSpPr>
            <a:spLocks/>
          </p:cNvSpPr>
          <p:nvPr>
            <p:custDataLst>
              <p:tags r:id="rId72"/>
            </p:custDataLst>
          </p:nvPr>
        </p:nvSpPr>
        <p:spPr bwMode="auto">
          <a:xfrm>
            <a:off x="4193280" y="5242165"/>
            <a:ext cx="829440" cy="1440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625" name="Rectangle 73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5185440" y="4925331"/>
            <a:ext cx="622080" cy="62214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Decision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Ring-LWE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23626" name="Freeform 74"/>
          <p:cNvSpPr>
            <a:spLocks/>
          </p:cNvSpPr>
          <p:nvPr>
            <p:custDataLst>
              <p:tags r:id="rId74"/>
            </p:custDataLst>
          </p:nvPr>
        </p:nvSpPr>
        <p:spPr bwMode="auto">
          <a:xfrm>
            <a:off x="6014880" y="5242165"/>
            <a:ext cx="829440" cy="1440"/>
          </a:xfrm>
          <a:custGeom>
            <a:avLst/>
            <a:gdLst>
              <a:gd name="T0" fmla="*/ 0 w 2541"/>
              <a:gd name="T1" fmla="*/ 0 h 1"/>
              <a:gd name="T2" fmla="*/ 2540 w 2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1" h="1">
                <a:moveTo>
                  <a:pt x="0" y="0"/>
                </a:moveTo>
                <a:lnTo>
                  <a:pt x="254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3627" name="Text Box 75"/>
          <p:cNvSpPr txBox="1">
            <a:spLocks noChangeArrowheads="1"/>
          </p:cNvSpPr>
          <p:nvPr>
            <p:custDataLst>
              <p:tags r:id="rId75"/>
            </p:custDataLst>
          </p:nvPr>
        </p:nvSpPr>
        <p:spPr bwMode="auto">
          <a:xfrm>
            <a:off x="6844320" y="5034782"/>
            <a:ext cx="1866240" cy="37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“I am in World 2”</a:t>
            </a:r>
          </a:p>
        </p:txBody>
      </p:sp>
      <p:sp>
        <p:nvSpPr>
          <p:cNvPr id="23628" name="Rectangle 76"/>
          <p:cNvSpPr>
            <a:spLocks noGrp="1" noChangeArrowheads="1"/>
          </p:cNvSpPr>
          <p:nvPr>
            <p:ph type="title"/>
            <p:custDataLst>
              <p:tags r:id="rId76"/>
            </p:custDataLst>
          </p:nvPr>
        </p:nvSpPr>
        <p:spPr>
          <a:xfrm>
            <a:off x="207360" y="313953"/>
            <a:ext cx="8709120" cy="1062832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/>
              <a:t>Learning One Position of the Secret</a:t>
            </a:r>
          </a:p>
        </p:txBody>
      </p:sp>
    </p:spTree>
    <p:extLst>
      <p:ext uri="{BB962C8B-B14F-4D97-AF65-F5344CB8AC3E}">
        <p14:creationId xmlns:p14="http://schemas.microsoft.com/office/powerpoint/2010/main" val="22740595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4" grpId="0" animBg="1"/>
      <p:bldP spid="23566" grpId="0" animBg="1"/>
      <p:bldP spid="23573" grpId="0" animBg="1"/>
      <p:bldP spid="23579" grpId="0" animBg="1"/>
      <p:bldP spid="23581" grpId="0" animBg="1"/>
      <p:bldP spid="23588" grpId="0" animBg="1"/>
      <p:bldP spid="23589" grpId="0" animBg="1"/>
      <p:bldP spid="23594" grpId="0" animBg="1"/>
      <p:bldP spid="23596" grpId="0" animBg="1"/>
      <p:bldP spid="23603" grpId="0" animBg="1"/>
      <p:bldP spid="23604" grpId="0" animBg="1"/>
      <p:bldP spid="23605" grpId="0" animBg="1"/>
      <p:bldP spid="23609" grpId="0" animBg="1"/>
      <p:bldP spid="23611" grpId="0" animBg="1"/>
      <p:bldP spid="23618" grpId="0" animBg="1"/>
      <p:bldP spid="23619" grpId="0" animBg="1"/>
      <p:bldP spid="23620" grpId="0" animBg="1"/>
      <p:bldP spid="23621" grpId="0" animBg="1"/>
      <p:bldP spid="23624" grpId="0" animBg="1"/>
      <p:bldP spid="2362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207360" y="313953"/>
            <a:ext cx="8709120" cy="1062832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/>
              <a:t>Learning One Position of the Secret</a:t>
            </a:r>
          </a:p>
        </p:txBody>
      </p:sp>
      <p:sp>
        <p:nvSpPr>
          <p:cNvPr id="24578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63520" y="2042124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4579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450081" y="2043565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4580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735201" y="2043565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4581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20321" y="2043565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4582" name="Text Box 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340001" y="1967236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4583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648161" y="2042124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4584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933281" y="2043565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b(8)</a:t>
            </a:r>
          </a:p>
        </p:txBody>
      </p:sp>
      <p:sp>
        <p:nvSpPr>
          <p:cNvPr id="24585" name="Rectangl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219840" y="2043565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4586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504960" y="2043565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817920" y="1772816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790080" y="1772816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4589" name="Line 13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4191840" y="2196221"/>
            <a:ext cx="82944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24590" name="Rectangle 14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184000" y="1879388"/>
            <a:ext cx="622080" cy="62214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Decision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Ring-LWE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24591" name="Line 15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6013440" y="2196221"/>
            <a:ext cx="829440" cy="14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24592" name="Text Box 1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844320" y="1988839"/>
            <a:ext cx="1866240" cy="37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“I am in World 1”</a:t>
            </a:r>
          </a:p>
        </p:txBody>
      </p:sp>
      <p:sp>
        <p:nvSpPr>
          <p:cNvPr id="24593" name="Rectangle 1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164961" y="2891813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4594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450081" y="2891813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4595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35201" y="2893254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4596" name="Rectangle 2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020321" y="2893254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340001" y="2815485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4598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648161" y="2891813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4599" name="Rectangle 2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934720" y="2891813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4600" name="Rectangle 24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219840" y="2893254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4601" name="Rectangle 25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504960" y="2893254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4602" name="Text Box 2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819360" y="2622505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790080" y="2622505"/>
            <a:ext cx="41472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4604" name="Line 2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4191840" y="3044469"/>
            <a:ext cx="82944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24605" name="Rectangle 29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184000" y="2729077"/>
            <a:ext cx="622080" cy="62214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Decision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Ring-LWE</a:t>
            </a:r>
          </a:p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Oracle</a:t>
            </a:r>
          </a:p>
        </p:txBody>
      </p:sp>
      <p:sp>
        <p:nvSpPr>
          <p:cNvPr id="24606" name="Line 30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6013440" y="3044469"/>
            <a:ext cx="82944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24607" name="Text Box 31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844320" y="2837088"/>
            <a:ext cx="1866240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>
                <a:latin typeface="+mj-lt"/>
              </a:rPr>
              <a:t>“I am in World 2”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22080" y="4064097"/>
            <a:ext cx="8294400" cy="95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400">
                <a:latin typeface="+mj-lt"/>
              </a:rPr>
              <a:t>Can learn whether this position is random or b(8)=a(8</a:t>
            </a:r>
            <a:r>
              <a:rPr lang="en-US" sz="2400" smtClean="0">
                <a:latin typeface="+mj-lt"/>
              </a:rPr>
              <a:t>)</a:t>
            </a:r>
            <a:r>
              <a:rPr lang="en-US" sz="2400" smtClean="0"/>
              <a:t>∙</a:t>
            </a:r>
            <a:r>
              <a:rPr lang="en-US" sz="2400" smtClean="0">
                <a:latin typeface="+mj-lt"/>
              </a:rPr>
              <a:t>s(8</a:t>
            </a:r>
            <a:r>
              <a:rPr lang="en-US" sz="2400">
                <a:latin typeface="+mj-lt"/>
              </a:rPr>
              <a:t>)+e(8) </a:t>
            </a:r>
          </a:p>
          <a:p>
            <a:pPr>
              <a:lnSpc>
                <a:spcPct val="117000"/>
              </a:lnSpc>
            </a:pPr>
            <a:endParaRPr lang="en-US" sz="2400">
              <a:latin typeface="+mj-lt"/>
            </a:endParaRPr>
          </a:p>
          <a:p>
            <a:pPr>
              <a:lnSpc>
                <a:spcPct val="117000"/>
              </a:lnSpc>
            </a:pPr>
            <a:r>
              <a:rPr lang="en-US" sz="2400">
                <a:latin typeface="+mj-lt"/>
              </a:rPr>
              <a:t>This can be used to learn s(8)</a:t>
            </a:r>
          </a:p>
        </p:txBody>
      </p:sp>
      <p:sp>
        <p:nvSpPr>
          <p:cNvPr id="24609" name="Line 33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V="1">
            <a:off x="2793600" y="3025748"/>
            <a:ext cx="316800" cy="103978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971419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555200" y="2305692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5602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841761" y="2307132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5603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26881" y="2307132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5604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412001" y="2308573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5605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039841" y="2305692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b(2)</a:t>
            </a:r>
          </a:p>
        </p:txBody>
      </p:sp>
      <p:sp>
        <p:nvSpPr>
          <p:cNvPr id="25606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324961" y="23071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b(8)</a:t>
            </a:r>
          </a:p>
        </p:txBody>
      </p:sp>
      <p:sp>
        <p:nvSpPr>
          <p:cNvPr id="25607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610081" y="23071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5608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96640" y="2308573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5609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209600" y="2036384"/>
            <a:ext cx="414720" cy="77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181760" y="2036384"/>
            <a:ext cx="414720" cy="77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731681" y="2230804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5612" name="AutoShape 12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88960" y="2363298"/>
            <a:ext cx="622080" cy="207382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5613" name="Text Box 1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036800" y="1418567"/>
            <a:ext cx="7927688" cy="705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200">
                <a:latin typeface="+mj-lt"/>
              </a:rPr>
              <a:t>Let </a:t>
            </a:r>
            <a:r>
              <a:rPr lang="en-US" sz="2200">
                <a:solidFill>
                  <a:srgbClr val="800000"/>
                </a:solidFill>
                <a:latin typeface="+mj-lt"/>
              </a:rPr>
              <a:t>g in Z</a:t>
            </a:r>
            <a:r>
              <a:rPr lang="en-US" sz="2200" baseline="-33000">
                <a:solidFill>
                  <a:srgbClr val="800000"/>
                </a:solidFill>
                <a:latin typeface="+mj-lt"/>
              </a:rPr>
              <a:t>17</a:t>
            </a:r>
            <a:r>
              <a:rPr lang="en-US" sz="2200">
                <a:latin typeface="+mj-lt"/>
              </a:rPr>
              <a:t> be our guess for </a:t>
            </a:r>
            <a:r>
              <a:rPr lang="en-US" sz="2200">
                <a:solidFill>
                  <a:srgbClr val="800000"/>
                </a:solidFill>
                <a:latin typeface="+mj-lt"/>
              </a:rPr>
              <a:t>s(8)</a:t>
            </a:r>
            <a:r>
              <a:rPr lang="en-US" sz="2200">
                <a:latin typeface="+mj-lt"/>
              </a:rPr>
              <a:t>   (there are 17 possibilities)</a:t>
            </a:r>
          </a:p>
          <a:p>
            <a:pPr>
              <a:lnSpc>
                <a:spcPct val="117000"/>
              </a:lnSpc>
            </a:pPr>
            <a:r>
              <a:rPr lang="en-US" sz="2200">
                <a:latin typeface="+mj-lt"/>
              </a:rPr>
              <a:t>We will use the decision Ring-LWE oracle to test the guess 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187624" y="4124616"/>
            <a:ext cx="3213616" cy="41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200">
                <a:latin typeface="+mj-lt"/>
              </a:rPr>
              <a:t>Pick random </a:t>
            </a:r>
            <a:r>
              <a:rPr lang="en-US" sz="2200">
                <a:solidFill>
                  <a:srgbClr val="800000"/>
                </a:solidFill>
                <a:latin typeface="+mj-lt"/>
              </a:rPr>
              <a:t>r in Z</a:t>
            </a:r>
            <a:r>
              <a:rPr lang="en-US" sz="2200" baseline="-33000">
                <a:solidFill>
                  <a:srgbClr val="800000"/>
                </a:solidFill>
                <a:latin typeface="+mj-lt"/>
              </a:rPr>
              <a:t>17</a:t>
            </a:r>
          </a:p>
        </p:txBody>
      </p:sp>
      <p:sp>
        <p:nvSpPr>
          <p:cNvPr id="25615" name="Rectangle 15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555200" y="3529829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5616" name="Rectangle 16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841761" y="3531268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25617" name="Rectangle 1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126881" y="3531268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5618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412001" y="3532709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5619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039841" y="3529829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5620" name="Rectangle 2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324961" y="3531268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b(8)</a:t>
            </a:r>
          </a:p>
        </p:txBody>
      </p:sp>
      <p:sp>
        <p:nvSpPr>
          <p:cNvPr id="25621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10081" y="3531268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5622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896640" y="3532709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209600" y="3260520"/>
            <a:ext cx="414720" cy="77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181760" y="3260520"/>
            <a:ext cx="414720" cy="77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731681" y="3454940"/>
            <a:ext cx="30096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115616" y="2900480"/>
            <a:ext cx="7632848" cy="41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200">
                <a:latin typeface="+mj-lt"/>
              </a:rPr>
              <a:t>Make the first position of f(b) uniformly random in Z</a:t>
            </a:r>
            <a:r>
              <a:rPr lang="en-US" sz="2200" baseline="-33000">
                <a:latin typeface="+mj-lt"/>
              </a:rPr>
              <a:t>17</a:t>
            </a:r>
          </a:p>
        </p:txBody>
      </p:sp>
      <p:sp>
        <p:nvSpPr>
          <p:cNvPr id="25627" name="Rectangle 27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629144" y="4697797"/>
            <a:ext cx="46368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5628" name="Rectangle 28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2069785" y="4699238"/>
            <a:ext cx="46512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a(8)+r</a:t>
            </a:r>
          </a:p>
        </p:txBody>
      </p:sp>
      <p:sp>
        <p:nvSpPr>
          <p:cNvPr id="25629" name="Rectangle 29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508984" y="4699238"/>
            <a:ext cx="46512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25630" name="Rectangle 30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949624" y="4699238"/>
            <a:ext cx="46512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5631" name="Rectangle 31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3915865" y="4697797"/>
            <a:ext cx="46512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25632" name="Rectangle 32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356505" y="4699238"/>
            <a:ext cx="46512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b(8)+gr</a:t>
            </a:r>
          </a:p>
        </p:txBody>
      </p:sp>
      <p:sp>
        <p:nvSpPr>
          <p:cNvPr id="25633" name="Rectangle 33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4795704" y="4699238"/>
            <a:ext cx="46512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25634" name="Rectangle 34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236345" y="4699238"/>
            <a:ext cx="46368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0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25635" name="Text Box 35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1194264" y="4428489"/>
            <a:ext cx="63936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(</a:t>
            </a:r>
          </a:p>
        </p:txBody>
      </p:sp>
      <p:sp>
        <p:nvSpPr>
          <p:cNvPr id="25636" name="Text Box 36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5773464" y="4428489"/>
            <a:ext cx="639360" cy="77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84023" rIns="81639" bIns="40820"/>
          <a:lstStyle/>
          <a:p>
            <a:r>
              <a:rPr lang="en-US" sz="49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5637" name="Text Box 37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442105" y="4622909"/>
            <a:ext cx="463680" cy="72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6421" rIns="81639" bIns="40820"/>
          <a:lstStyle/>
          <a:p>
            <a:r>
              <a:rPr lang="en-US" sz="2900">
                <a:solidFill>
                  <a:srgbClr val="000000"/>
                </a:solidFill>
                <a:latin typeface="+mj-lt"/>
              </a:rPr>
              <a:t>,</a:t>
            </a:r>
          </a:p>
        </p:txBody>
      </p:sp>
      <p:sp>
        <p:nvSpPr>
          <p:cNvPr id="25639" name="Text Box 3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1259632" y="5204730"/>
            <a:ext cx="4407119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200">
                <a:latin typeface="+mj-lt"/>
              </a:rPr>
              <a:t>Send to the decision oracle</a:t>
            </a:r>
          </a:p>
        </p:txBody>
      </p:sp>
      <p:sp>
        <p:nvSpPr>
          <p:cNvPr id="25640" name="Text Box 40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-15472" y="5675654"/>
            <a:ext cx="7899840" cy="705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1700">
                <a:latin typeface="+mj-lt"/>
              </a:rPr>
              <a:t>If g=s(8), then (a(8)+r</a:t>
            </a:r>
            <a:r>
              <a:rPr lang="en-US" sz="1700" smtClean="0">
                <a:latin typeface="+mj-lt"/>
              </a:rPr>
              <a:t>)∙s(8</a:t>
            </a:r>
            <a:r>
              <a:rPr lang="en-US" sz="1700">
                <a:latin typeface="+mj-lt"/>
              </a:rPr>
              <a:t>)+e(8)=b(8)+gr    (Oracle </a:t>
            </a:r>
            <a:r>
              <a:rPr lang="en-US" sz="1700" smtClean="0">
                <a:latin typeface="+mj-lt"/>
              </a:rPr>
              <a:t>says “W. 1”)</a:t>
            </a:r>
            <a:endParaRPr lang="en-US" sz="1700">
              <a:latin typeface="+mj-lt"/>
            </a:endParaRPr>
          </a:p>
          <a:p>
            <a:pPr>
              <a:lnSpc>
                <a:spcPct val="117000"/>
              </a:lnSpc>
            </a:pPr>
            <a:r>
              <a:rPr lang="en-US" sz="1700">
                <a:latin typeface="+mj-lt"/>
              </a:rPr>
              <a:t>If g</a:t>
            </a:r>
            <a:r>
              <a:rPr lang="en-US" sz="1700">
                <a:latin typeface="+mj-lt"/>
                <a:cs typeface="Arial" charset="0"/>
              </a:rPr>
              <a:t>≠s(8), then b(8)+gr is uniformly random in Z</a:t>
            </a:r>
            <a:r>
              <a:rPr lang="en-US" sz="1700" baseline="-33000">
                <a:latin typeface="+mj-lt"/>
                <a:cs typeface="Arial" charset="0"/>
              </a:rPr>
              <a:t>17 </a:t>
            </a:r>
            <a:r>
              <a:rPr lang="en-US" sz="1700" baseline="-33000" smtClean="0">
                <a:latin typeface="+mj-lt"/>
                <a:cs typeface="Arial" charset="0"/>
              </a:rPr>
              <a:t> </a:t>
            </a:r>
            <a:r>
              <a:rPr lang="en-US" sz="1700" smtClean="0">
                <a:latin typeface="+mj-lt"/>
                <a:cs typeface="Arial" charset="0"/>
              </a:rPr>
              <a:t>(</a:t>
            </a:r>
            <a:r>
              <a:rPr lang="en-US" sz="1700">
                <a:latin typeface="+mj-lt"/>
                <a:cs typeface="Arial" charset="0"/>
              </a:rPr>
              <a:t>Oracle </a:t>
            </a:r>
            <a:r>
              <a:rPr lang="en-US" sz="1700" smtClean="0">
                <a:latin typeface="+mj-lt"/>
                <a:cs typeface="Arial" charset="0"/>
              </a:rPr>
              <a:t>says “W. </a:t>
            </a:r>
            <a:r>
              <a:rPr lang="en-US" sz="1700">
                <a:latin typeface="+mj-lt"/>
                <a:cs typeface="Arial" charset="0"/>
              </a:rPr>
              <a:t>2”)</a:t>
            </a:r>
          </a:p>
        </p:txBody>
      </p:sp>
      <p:sp>
        <p:nvSpPr>
          <p:cNvPr id="25641" name="Rectangle 41"/>
          <p:cNvSpPr>
            <a:spLocks noGrp="1" noChangeArrowheads="1"/>
          </p:cNvSpPr>
          <p:nvPr>
            <p:ph type="title"/>
            <p:custDataLst>
              <p:tags r:id="rId40"/>
            </p:custDataLst>
          </p:nvPr>
        </p:nvSpPr>
        <p:spPr>
          <a:xfrm>
            <a:off x="207360" y="313953"/>
            <a:ext cx="8709120" cy="1062832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/>
              <a:t>Learning One Position of the Secret</a:t>
            </a:r>
          </a:p>
        </p:txBody>
      </p:sp>
    </p:spTree>
    <p:extLst>
      <p:ext uri="{BB962C8B-B14F-4D97-AF65-F5344CB8AC3E}">
        <p14:creationId xmlns:p14="http://schemas.microsoft.com/office/powerpoint/2010/main" val="41026997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2" grpId="0" animBg="1"/>
      <p:bldP spid="25619" grpId="0" animBg="1"/>
      <p:bldP spid="2563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481" y="273629"/>
            <a:ext cx="8228160" cy="1144921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/>
              <a:t>Learning the Other Positions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53760" y="1633131"/>
            <a:ext cx="8032320" cy="4902275"/>
          </a:xfrm>
          <a:ln/>
        </p:spPr>
        <p:txBody>
          <a:bodyPr tIns="0"/>
          <a:lstStyle/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>
                <a:latin typeface="+mj-lt"/>
              </a:rPr>
              <a:t>We can use the decision oracle to learn s(8</a:t>
            </a:r>
            <a:r>
              <a:rPr lang="en-US" smtClean="0">
                <a:latin typeface="+mj-lt"/>
              </a:rPr>
              <a:t>)</a:t>
            </a:r>
            <a:endParaRPr lang="en-US">
              <a:latin typeface="+mj-lt"/>
            </a:endParaRP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>
                <a:latin typeface="+mj-lt"/>
              </a:rPr>
              <a:t>How do we learn s(2),s(-2), and s(-8</a:t>
            </a:r>
            <a:r>
              <a:rPr lang="en-US" smtClean="0">
                <a:latin typeface="+mj-lt"/>
              </a:rPr>
              <a:t>)?</a:t>
            </a:r>
            <a:endParaRPr lang="en-US">
              <a:latin typeface="+mj-lt"/>
            </a:endParaRP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>
                <a:latin typeface="+mj-lt"/>
              </a:rPr>
              <a:t>Idea: Permute the input to the oracle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>
                <a:latin typeface="+mj-lt"/>
              </a:rPr>
              <a:t>   </a:t>
            </a:r>
            <a:r>
              <a:rPr lang="en-US" sz="2400" smtClean="0">
                <a:latin typeface="+mj-lt"/>
              </a:rPr>
              <a:t>Make </a:t>
            </a:r>
            <a:r>
              <a:rPr lang="en-US" sz="2400">
                <a:latin typeface="+mj-lt"/>
              </a:rPr>
              <a:t>the oracle give us s'(8) for a different, </a:t>
            </a:r>
            <a:r>
              <a:rPr lang="en-US" sz="2400" smtClean="0">
                <a:latin typeface="+mj-lt"/>
              </a:rPr>
              <a:t>but 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400" smtClean="0">
                <a:latin typeface="+mj-lt"/>
              </a:rPr>
              <a:t>     related</a:t>
            </a:r>
            <a:r>
              <a:rPr lang="en-US" sz="2400">
                <a:latin typeface="+mj-lt"/>
              </a:rPr>
              <a:t>, secret s</a:t>
            </a:r>
            <a:r>
              <a:rPr lang="en-US" sz="2400" smtClean="0">
                <a:latin typeface="+mj-lt"/>
              </a:rPr>
              <a:t>'. 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400">
                <a:latin typeface="+mj-lt"/>
              </a:rPr>
              <a:t> </a:t>
            </a:r>
            <a:r>
              <a:rPr lang="en-US" sz="2400" smtClean="0">
                <a:latin typeface="+mj-lt"/>
              </a:rPr>
              <a:t>                From </a:t>
            </a:r>
            <a:r>
              <a:rPr lang="en-US" sz="2400">
                <a:latin typeface="+mj-lt"/>
              </a:rPr>
              <a:t>s'(8) we can recover s(2) </a:t>
            </a:r>
            <a:endParaRPr lang="en-US" sz="2400" smtClean="0">
              <a:latin typeface="+mj-lt"/>
            </a:endParaRP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400">
                <a:latin typeface="+mj-lt"/>
              </a:rPr>
              <a:t> </a:t>
            </a:r>
            <a:r>
              <a:rPr lang="en-US" sz="2400" smtClean="0">
                <a:latin typeface="+mj-lt"/>
              </a:rPr>
              <a:t>                         (</a:t>
            </a:r>
            <a:r>
              <a:rPr lang="en-US" sz="2400">
                <a:latin typeface="+mj-lt"/>
              </a:rPr>
              <a:t>and s(-2) and s(-8))</a:t>
            </a:r>
          </a:p>
        </p:txBody>
      </p:sp>
    </p:spTree>
    <p:extLst>
      <p:ext uri="{BB962C8B-B14F-4D97-AF65-F5344CB8AC3E}">
        <p14:creationId xmlns:p14="http://schemas.microsoft.com/office/powerpoint/2010/main" val="17511563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Possible Swap</a:t>
            </a:r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195736" y="1973000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7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482297" y="1974440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a(8)</a:t>
            </a:r>
          </a:p>
        </p:txBody>
      </p:sp>
      <p:sp>
        <p:nvSpPr>
          <p:cNvPr id="8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767417" y="1974440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a(-2)</a:t>
            </a:r>
          </a:p>
        </p:txBody>
      </p:sp>
      <p:sp>
        <p:nvSpPr>
          <p:cNvPr id="9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52537" y="1975881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11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195738" y="3701192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b(2)</a:t>
            </a:r>
          </a:p>
        </p:txBody>
      </p:sp>
      <p:sp>
        <p:nvSpPr>
          <p:cNvPr id="12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480858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b(8)</a:t>
            </a:r>
          </a:p>
        </p:txBody>
      </p:sp>
      <p:sp>
        <p:nvSpPr>
          <p:cNvPr id="13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765978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b(-2)</a:t>
            </a:r>
          </a:p>
        </p:txBody>
      </p:sp>
      <p:sp>
        <p:nvSpPr>
          <p:cNvPr id="14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052537" y="3704073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195737" y="2347440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s(2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16" name="Rectangle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480857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s(8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17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765977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s(-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2)</a:t>
            </a:r>
          </a:p>
        </p:txBody>
      </p:sp>
      <p:sp>
        <p:nvSpPr>
          <p:cNvPr id="18" name="Rectangle 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2536" y="2350321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s(-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8)</a:t>
            </a:r>
          </a:p>
        </p:txBody>
      </p:sp>
      <p:sp>
        <p:nvSpPr>
          <p:cNvPr id="19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195737" y="2981112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e(2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0" name="Rectangle 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480857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e(8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21" name="Rectangle 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765977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e(-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2)</a:t>
            </a:r>
          </a:p>
        </p:txBody>
      </p:sp>
      <p:sp>
        <p:nvSpPr>
          <p:cNvPr id="22" name="Rectangle 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052536" y="2983993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e(-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8)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27784" y="2564904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+</a:t>
            </a:r>
            <a:endParaRPr lang="en-US" sz="2200"/>
          </a:p>
        </p:txBody>
      </p:sp>
      <p:sp>
        <p:nvSpPr>
          <p:cNvPr id="24" name="TextBox 23"/>
          <p:cNvSpPr txBox="1"/>
          <p:nvPr/>
        </p:nvSpPr>
        <p:spPr>
          <a:xfrm>
            <a:off x="2609143" y="3282103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=</a:t>
            </a:r>
            <a:endParaRPr lang="en-US" sz="2200"/>
          </a:p>
        </p:txBody>
      </p:sp>
      <p:sp>
        <p:nvSpPr>
          <p:cNvPr id="25" name="Rectangle 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788024" y="1973000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26" name="Rectangle 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074585" y="1974440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a(-2)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7" name="Rectangle 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359705" y="1974440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a(8)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8" name="Rectangle 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644825" y="1975881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29" name="Rectangle 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788026" y="3701192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b(2)</a:t>
            </a:r>
          </a:p>
        </p:txBody>
      </p:sp>
      <p:sp>
        <p:nvSpPr>
          <p:cNvPr id="30" name="Rectangle 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073146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</a:t>
            </a:r>
            <a:r>
              <a:rPr lang="en-US" sz="1100" smtClean="0">
                <a:solidFill>
                  <a:srgbClr val="000000"/>
                </a:solidFill>
                <a:latin typeface="+mj-lt"/>
              </a:rPr>
              <a:t>(-2)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1" name="Rectangle 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358266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b(8)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2" name="Rectangle 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644825" y="3704073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33" name="Rectangle 5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788025" y="2347440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s(2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34" name="Rectangle 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073145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s(-2)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5" name="Rectangle 7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358265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s(8)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6" name="Rectangle 8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644824" y="2350321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s(-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8)</a:t>
            </a:r>
          </a:p>
        </p:txBody>
      </p:sp>
      <p:sp>
        <p:nvSpPr>
          <p:cNvPr id="37" name="Rectangle 5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788025" y="2981112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e(2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)</a:t>
            </a:r>
          </a:p>
        </p:txBody>
      </p:sp>
      <p:sp>
        <p:nvSpPr>
          <p:cNvPr id="38" name="Rectangle 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073145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e(-2)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9" name="Rectangle 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358265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e(8)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0" name="Rectangle 8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644824" y="2983993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e(-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8)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201431" y="2576517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+</a:t>
            </a:r>
            <a:endParaRPr lang="en-US" sz="2200"/>
          </a:p>
        </p:txBody>
      </p:sp>
      <p:sp>
        <p:nvSpPr>
          <p:cNvPr id="42" name="TextBox 41"/>
          <p:cNvSpPr txBox="1"/>
          <p:nvPr/>
        </p:nvSpPr>
        <p:spPr>
          <a:xfrm>
            <a:off x="5201431" y="3282103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=</a:t>
            </a:r>
            <a:endParaRPr lang="en-US" sz="2200"/>
          </a:p>
        </p:txBody>
      </p:sp>
      <p:sp>
        <p:nvSpPr>
          <p:cNvPr id="43" name="Right Arrow 42"/>
          <p:cNvSpPr/>
          <p:nvPr/>
        </p:nvSpPr>
        <p:spPr>
          <a:xfrm>
            <a:off x="3707904" y="2708920"/>
            <a:ext cx="86409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1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692721" y="5316911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a(2)</a:t>
            </a:r>
          </a:p>
        </p:txBody>
      </p:sp>
      <p:sp>
        <p:nvSpPr>
          <p:cNvPr id="54" name="Rectangle 2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979282" y="5318351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a(-2)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5" name="Rectangle 3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264402" y="5318351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a(8)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6" name="Rectangle 4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3549522" y="5319792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a(-8)</a:t>
            </a:r>
          </a:p>
        </p:txBody>
      </p:sp>
      <p:sp>
        <p:nvSpPr>
          <p:cNvPr id="57" name="Rectangle 5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4206329" y="5316911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b(2)</a:t>
            </a:r>
          </a:p>
        </p:txBody>
      </p:sp>
      <p:sp>
        <p:nvSpPr>
          <p:cNvPr id="58" name="Rectangle 6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4491449" y="5318351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</a:t>
            </a:r>
            <a:r>
              <a:rPr lang="en-US" sz="1100" smtClean="0">
                <a:solidFill>
                  <a:srgbClr val="000000"/>
                </a:solidFill>
                <a:latin typeface="+mj-lt"/>
              </a:rPr>
              <a:t>(-2)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9" name="Rectangle 7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4776569" y="5318351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 smtClean="0">
                <a:solidFill>
                  <a:srgbClr val="000000"/>
                </a:solidFill>
                <a:latin typeface="+mj-lt"/>
              </a:rPr>
              <a:t>b(8)</a:t>
            </a:r>
            <a:endParaRPr lang="en-US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0" name="Rectangle 8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063128" y="5319792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100">
                <a:solidFill>
                  <a:srgbClr val="000000"/>
                </a:solidFill>
                <a:latin typeface="+mj-lt"/>
              </a:rPr>
              <a:t>b(-8)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411760" y="5085184"/>
            <a:ext cx="360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smtClean="0"/>
              <a:t>(</a:t>
            </a:r>
            <a:endParaRPr lang="en-US" sz="4200"/>
          </a:p>
        </p:txBody>
      </p:sp>
      <p:sp>
        <p:nvSpPr>
          <p:cNvPr id="62" name="TextBox 61"/>
          <p:cNvSpPr txBox="1"/>
          <p:nvPr/>
        </p:nvSpPr>
        <p:spPr>
          <a:xfrm>
            <a:off x="3905287" y="5098074"/>
            <a:ext cx="360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smtClean="0"/>
              <a:t>,</a:t>
            </a:r>
            <a:endParaRPr lang="en-US" sz="4200"/>
          </a:p>
        </p:txBody>
      </p:sp>
      <p:sp>
        <p:nvSpPr>
          <p:cNvPr id="63" name="TextBox 62"/>
          <p:cNvSpPr txBox="1"/>
          <p:nvPr/>
        </p:nvSpPr>
        <p:spPr>
          <a:xfrm>
            <a:off x="5292080" y="5085184"/>
            <a:ext cx="360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smtClean="0"/>
              <a:t>)</a:t>
            </a:r>
            <a:endParaRPr lang="en-US" sz="4200"/>
          </a:p>
        </p:txBody>
      </p:sp>
      <p:sp>
        <p:nvSpPr>
          <p:cNvPr id="64" name="Text Box 39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467544" y="4581128"/>
            <a:ext cx="5436737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600">
                <a:latin typeface="+mj-lt"/>
              </a:rPr>
              <a:t>Send to the decision oracle</a:t>
            </a:r>
          </a:p>
        </p:txBody>
      </p:sp>
      <p:sp>
        <p:nvSpPr>
          <p:cNvPr id="65" name="Text Box 39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73796" y="5836738"/>
            <a:ext cx="5436737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600" smtClean="0">
                <a:latin typeface="+mj-lt"/>
              </a:rPr>
              <a:t>Is this a valid distribution??</a:t>
            </a:r>
            <a:endParaRPr lang="en-US" sz="26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266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/>
      <p:bldP spid="43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/>
      <p:bldP spid="62" grpId="0"/>
      <p:bldP spid="63" grpId="0"/>
      <p:bldP spid="64" grpId="0"/>
      <p:bldP spid="6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Possible Swap</a:t>
            </a:r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195736" y="1973000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482297" y="1974440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767417" y="1974440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3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52537" y="1975881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195738" y="3701192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-4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2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480858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6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765978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14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052537" y="3704073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195737" y="2347440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6" name="Rectangle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480857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765977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-1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8" name="Rectangle 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2536" y="2350321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9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195737" y="2981112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0" name="Rectangle 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480857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-2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765977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4</a:t>
            </a:r>
          </a:p>
        </p:txBody>
      </p:sp>
      <p:sp>
        <p:nvSpPr>
          <p:cNvPr id="22" name="Rectangle 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052536" y="2983993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3" name="Right Arrow 42"/>
          <p:cNvSpPr/>
          <p:nvPr/>
        </p:nvSpPr>
        <p:spPr>
          <a:xfrm>
            <a:off x="3707904" y="2708920"/>
            <a:ext cx="86409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692721" y="5316911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4" name="Rectangle 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979282" y="5318351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3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5" name="Rectangle 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264402" y="5318351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6" name="Rectangle 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549522" y="5319792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7" name="Rectangle 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206329" y="5316911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-4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8" name="Rectangle 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491449" y="5318351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1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9" name="Rectangle 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776569" y="5318351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6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0" name="Rectangle 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063128" y="5319792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411760" y="5085184"/>
            <a:ext cx="360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smtClean="0"/>
              <a:t>(</a:t>
            </a:r>
            <a:endParaRPr lang="en-US" sz="4200"/>
          </a:p>
        </p:txBody>
      </p:sp>
      <p:sp>
        <p:nvSpPr>
          <p:cNvPr id="62" name="TextBox 61"/>
          <p:cNvSpPr txBox="1"/>
          <p:nvPr/>
        </p:nvSpPr>
        <p:spPr>
          <a:xfrm>
            <a:off x="3905287" y="5098074"/>
            <a:ext cx="360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smtClean="0"/>
              <a:t>,</a:t>
            </a:r>
            <a:endParaRPr lang="en-US" sz="4200"/>
          </a:p>
        </p:txBody>
      </p:sp>
      <p:sp>
        <p:nvSpPr>
          <p:cNvPr id="63" name="TextBox 62"/>
          <p:cNvSpPr txBox="1"/>
          <p:nvPr/>
        </p:nvSpPr>
        <p:spPr>
          <a:xfrm>
            <a:off x="5292080" y="5085184"/>
            <a:ext cx="360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smtClean="0"/>
              <a:t>)</a:t>
            </a:r>
            <a:endParaRPr lang="en-US" sz="4200"/>
          </a:p>
        </p:txBody>
      </p:sp>
      <p:sp>
        <p:nvSpPr>
          <p:cNvPr id="64" name="Text Box 39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67544" y="4581128"/>
            <a:ext cx="5436737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600">
                <a:latin typeface="+mj-lt"/>
              </a:rPr>
              <a:t>Send to the decision oracle</a:t>
            </a:r>
          </a:p>
        </p:txBody>
      </p:sp>
      <p:sp>
        <p:nvSpPr>
          <p:cNvPr id="65" name="Text Box 3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73796" y="5836738"/>
            <a:ext cx="5436737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600" smtClean="0">
                <a:latin typeface="+mj-lt"/>
              </a:rPr>
              <a:t>Is this a valid distribution??</a:t>
            </a:r>
            <a:endParaRPr lang="en-US" sz="2600">
              <a:latin typeface="+mj-lt"/>
            </a:endParaRPr>
          </a:p>
        </p:txBody>
      </p:sp>
      <p:sp>
        <p:nvSpPr>
          <p:cNvPr id="66" name="Rectangle 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924967" y="1973000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7" name="Rectangle 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211528" y="1974440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3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8" name="Rectangle 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496648" y="1974440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9" name="Rectangle 4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781768" y="1975881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0" name="Rectangle 5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924969" y="3701192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-4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1" name="Rectangle 6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210089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1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2" name="Rectangle 7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495209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6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3" name="Rectangle 8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781768" y="3704073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74" name="Rectangle 5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924968" y="2347440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5" name="Rectangle 6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5210088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-1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6" name="Rectangle 7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5495208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7" name="Rectangle 8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5781767" y="2350321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8" name="Rectangle 5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4924968" y="2981112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9" name="Rectangle 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210088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4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0" name="Rectangle 7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5495208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-2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1" name="Rectangle 8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781767" y="2983993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627784" y="2564904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+</a:t>
            </a:r>
            <a:endParaRPr lang="en-US" sz="2200"/>
          </a:p>
        </p:txBody>
      </p:sp>
      <p:sp>
        <p:nvSpPr>
          <p:cNvPr id="85" name="TextBox 84"/>
          <p:cNvSpPr txBox="1"/>
          <p:nvPr/>
        </p:nvSpPr>
        <p:spPr>
          <a:xfrm>
            <a:off x="2609143" y="3282103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=</a:t>
            </a:r>
            <a:endParaRPr lang="en-US" sz="2200"/>
          </a:p>
        </p:txBody>
      </p:sp>
      <p:sp>
        <p:nvSpPr>
          <p:cNvPr id="86" name="TextBox 85"/>
          <p:cNvSpPr txBox="1"/>
          <p:nvPr/>
        </p:nvSpPr>
        <p:spPr>
          <a:xfrm>
            <a:off x="5345447" y="2576517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+</a:t>
            </a:r>
            <a:endParaRPr lang="en-US" sz="2200"/>
          </a:p>
        </p:txBody>
      </p:sp>
      <p:sp>
        <p:nvSpPr>
          <p:cNvPr id="87" name="TextBox 86"/>
          <p:cNvSpPr txBox="1"/>
          <p:nvPr/>
        </p:nvSpPr>
        <p:spPr>
          <a:xfrm>
            <a:off x="5345447" y="3282103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=</a:t>
            </a:r>
            <a:endParaRPr lang="en-US" sz="2200"/>
          </a:p>
        </p:txBody>
      </p:sp>
      <p:sp>
        <p:nvSpPr>
          <p:cNvPr id="2" name="TextBox 1"/>
          <p:cNvSpPr txBox="1"/>
          <p:nvPr/>
        </p:nvSpPr>
        <p:spPr>
          <a:xfrm>
            <a:off x="65542" y="1931960"/>
            <a:ext cx="21301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5 - 3x + 4x</a:t>
            </a:r>
            <a:r>
              <a:rPr lang="en-US" sz="2200" baseline="30000" smtClean="0"/>
              <a:t>2</a:t>
            </a:r>
            <a:r>
              <a:rPr lang="en-US" sz="2200" smtClean="0"/>
              <a:t> + 3x</a:t>
            </a:r>
            <a:r>
              <a:rPr lang="en-US" sz="2200" baseline="30000" smtClean="0"/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2" y="2285372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/>
              <a:t>1 + x + 7x</a:t>
            </a:r>
            <a:r>
              <a:rPr lang="en-US" sz="2200" baseline="30000"/>
              <a:t>2</a:t>
            </a:r>
            <a:r>
              <a:rPr lang="en-US" sz="2200"/>
              <a:t> - </a:t>
            </a:r>
            <a:r>
              <a:rPr lang="en-US" sz="2200" smtClean="0"/>
              <a:t>5x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88" name="TextBox 87"/>
          <p:cNvSpPr txBox="1"/>
          <p:nvPr/>
        </p:nvSpPr>
        <p:spPr>
          <a:xfrm>
            <a:off x="107502" y="2919044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1 </a:t>
            </a:r>
            <a:r>
              <a:rPr lang="en-US" sz="2200"/>
              <a:t>+ x </a:t>
            </a:r>
            <a:r>
              <a:rPr lang="en-US" sz="2200" smtClean="0"/>
              <a:t>- x</a:t>
            </a:r>
            <a:r>
              <a:rPr lang="en-US" sz="2200" baseline="30000" smtClean="0"/>
              <a:t>2</a:t>
            </a:r>
            <a:r>
              <a:rPr lang="en-US" sz="2200" smtClean="0"/>
              <a:t>  + 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89" name="TextBox 88"/>
          <p:cNvSpPr txBox="1"/>
          <p:nvPr/>
        </p:nvSpPr>
        <p:spPr>
          <a:xfrm>
            <a:off x="107504" y="3639124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-6 +2x - x</a:t>
            </a:r>
            <a:r>
              <a:rPr lang="en-US" sz="2200" baseline="30000" smtClean="0"/>
              <a:t>2</a:t>
            </a:r>
            <a:r>
              <a:rPr lang="en-US" sz="2200" smtClean="0"/>
              <a:t> </a:t>
            </a:r>
            <a:r>
              <a:rPr lang="en-US" sz="2200"/>
              <a:t>- 4</a:t>
            </a:r>
            <a:r>
              <a:rPr lang="en-US" sz="2200" smtClean="0"/>
              <a:t>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90" name="TextBox 89"/>
          <p:cNvSpPr txBox="1"/>
          <p:nvPr/>
        </p:nvSpPr>
        <p:spPr>
          <a:xfrm>
            <a:off x="6228184" y="1908051"/>
            <a:ext cx="21301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5 + x + 8x</a:t>
            </a:r>
            <a:r>
              <a:rPr lang="en-US" sz="2200" baseline="30000" smtClean="0"/>
              <a:t>3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228184" y="2325940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/>
              <a:t>1 </a:t>
            </a:r>
            <a:r>
              <a:rPr lang="en-US" sz="2200" smtClean="0"/>
              <a:t>- </a:t>
            </a:r>
            <a:r>
              <a:rPr lang="en-US" sz="2200"/>
              <a:t>x </a:t>
            </a:r>
            <a:r>
              <a:rPr lang="en-US" sz="2200" smtClean="0"/>
              <a:t>- 5x</a:t>
            </a:r>
            <a:r>
              <a:rPr lang="en-US" sz="2200" baseline="30000" smtClean="0"/>
              <a:t>2</a:t>
            </a:r>
            <a:r>
              <a:rPr lang="en-US" sz="2200" smtClean="0"/>
              <a:t> </a:t>
            </a:r>
            <a:r>
              <a:rPr lang="en-US" sz="2200"/>
              <a:t>- </a:t>
            </a:r>
            <a:r>
              <a:rPr lang="en-US" sz="2200" smtClean="0"/>
              <a:t>7x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92" name="TextBox 91"/>
          <p:cNvSpPr txBox="1"/>
          <p:nvPr/>
        </p:nvSpPr>
        <p:spPr>
          <a:xfrm>
            <a:off x="6228184" y="2959612"/>
            <a:ext cx="21602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1 </a:t>
            </a:r>
            <a:r>
              <a:rPr lang="en-US" sz="2200"/>
              <a:t>+ </a:t>
            </a:r>
            <a:r>
              <a:rPr lang="en-US" sz="2200" smtClean="0"/>
              <a:t>3x - 6x</a:t>
            </a:r>
            <a:r>
              <a:rPr lang="en-US" sz="2200" baseline="30000" smtClean="0"/>
              <a:t>2</a:t>
            </a:r>
            <a:r>
              <a:rPr lang="en-US" sz="2200" smtClean="0"/>
              <a:t> + 3x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93" name="TextBox 92"/>
          <p:cNvSpPr txBox="1"/>
          <p:nvPr/>
        </p:nvSpPr>
        <p:spPr>
          <a:xfrm>
            <a:off x="6300190" y="3645024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-6 +6x + 6x</a:t>
            </a:r>
            <a:r>
              <a:rPr lang="en-US" sz="2200" baseline="30000" smtClean="0"/>
              <a:t>2</a:t>
            </a:r>
            <a:endParaRPr lang="en-US" sz="2200" baseline="30000"/>
          </a:p>
        </p:txBody>
      </p:sp>
      <p:sp>
        <p:nvSpPr>
          <p:cNvPr id="5" name="Oval 4"/>
          <p:cNvSpPr/>
          <p:nvPr/>
        </p:nvSpPr>
        <p:spPr>
          <a:xfrm>
            <a:off x="6010533" y="2919044"/>
            <a:ext cx="2449899" cy="57850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724128" y="2607295"/>
            <a:ext cx="3466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C00000"/>
                </a:solidFill>
              </a:rPr>
              <a:t>WRONG DISTRIBUTION !!</a:t>
            </a:r>
            <a:endParaRPr lang="en-US" sz="2400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7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8" grpId="0"/>
      <p:bldP spid="89" grpId="0"/>
      <p:bldP spid="90" grpId="0"/>
      <p:bldP spid="91" grpId="0"/>
      <p:bldP spid="92" grpId="0"/>
      <p:bldP spid="93" grpId="0"/>
      <p:bldP spid="5" grpId="0" animBg="1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481" y="313953"/>
            <a:ext cx="8228160" cy="1062832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mtClean="0"/>
              <a:t>Automorphisms of </a:t>
            </a:r>
            <a:r>
              <a:rPr lang="en-US"/>
              <a:t>R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53760" y="1795869"/>
            <a:ext cx="8032320" cy="3673825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/>
          </a:p>
        </p:txBody>
      </p:sp>
      <p:sp>
        <p:nvSpPr>
          <p:cNvPr id="28675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12000" y="1484797"/>
            <a:ext cx="7879680" cy="960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>
              <a:lnSpc>
                <a:spcPct val="117000"/>
              </a:lnSpc>
            </a:pPr>
            <a:r>
              <a:rPr lang="en-US" sz="2900">
                <a:solidFill>
                  <a:srgbClr val="000080"/>
                </a:solidFill>
                <a:latin typeface="+mj-lt"/>
              </a:rPr>
              <a:t>x</a:t>
            </a:r>
            <a:r>
              <a:rPr lang="en-US" sz="2900" baseline="33000">
                <a:solidFill>
                  <a:srgbClr val="000080"/>
                </a:solidFill>
                <a:latin typeface="+mj-lt"/>
              </a:rPr>
              <a:t>4</a:t>
            </a:r>
            <a:r>
              <a:rPr lang="en-US" sz="2900">
                <a:solidFill>
                  <a:srgbClr val="000080"/>
                </a:solidFill>
                <a:latin typeface="+mj-lt"/>
              </a:rPr>
              <a:t>+1 = (x-2)(x-2</a:t>
            </a:r>
            <a:r>
              <a:rPr lang="en-US" sz="2900" baseline="33000">
                <a:solidFill>
                  <a:srgbClr val="000080"/>
                </a:solidFill>
                <a:latin typeface="+mj-lt"/>
              </a:rPr>
              <a:t>3</a:t>
            </a:r>
            <a:r>
              <a:rPr lang="en-US" sz="2900">
                <a:solidFill>
                  <a:srgbClr val="000080"/>
                </a:solidFill>
                <a:latin typeface="+mj-lt"/>
              </a:rPr>
              <a:t>)(x-2</a:t>
            </a:r>
            <a:r>
              <a:rPr lang="en-US" sz="2900" baseline="33000">
                <a:solidFill>
                  <a:srgbClr val="000080"/>
                </a:solidFill>
                <a:latin typeface="+mj-lt"/>
              </a:rPr>
              <a:t>5</a:t>
            </a:r>
            <a:r>
              <a:rPr lang="en-US" sz="2900">
                <a:solidFill>
                  <a:srgbClr val="000080"/>
                </a:solidFill>
                <a:latin typeface="+mj-lt"/>
              </a:rPr>
              <a:t>)(x-2</a:t>
            </a:r>
            <a:r>
              <a:rPr lang="en-US" sz="2900" baseline="33000">
                <a:solidFill>
                  <a:srgbClr val="000080"/>
                </a:solidFill>
                <a:latin typeface="+mj-lt"/>
              </a:rPr>
              <a:t>7</a:t>
            </a:r>
            <a:r>
              <a:rPr lang="en-US" sz="2900">
                <a:solidFill>
                  <a:srgbClr val="000080"/>
                </a:solidFill>
                <a:latin typeface="+mj-lt"/>
              </a:rPr>
              <a:t>) mod 17</a:t>
            </a:r>
          </a:p>
        </p:txBody>
      </p:sp>
      <p:graphicFrame>
        <p:nvGraphicFramePr>
          <p:cNvPr id="28676" name="Group 4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72556040"/>
              </p:ext>
            </p:extLst>
          </p:nvPr>
        </p:nvGraphicFramePr>
        <p:xfrm>
          <a:off x="1888832" y="2625409"/>
          <a:ext cx="4603680" cy="1880265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920160"/>
                <a:gridCol w="920160"/>
                <a:gridCol w="921600"/>
                <a:gridCol w="920160"/>
                <a:gridCol w="921600"/>
              </a:tblGrid>
              <a:tr h="376053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2944" marR="82944" marT="41476" marB="41476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1600" b="0" i="0" u="none" strike="noStrike" cap="none" normalizeH="0" baseline="3300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1600" b="0" i="0" u="none" strike="noStrike" cap="none" normalizeH="0" baseline="3300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1600" b="0" i="0" u="none" strike="noStrike" cap="none" normalizeH="0" baseline="3300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605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z(x)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</a:tr>
              <a:tr h="37605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z(x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</a:tr>
              <a:tr h="37605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z(x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</a:tr>
              <a:tr h="37605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z(x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</a:t>
                      </a:r>
                      <a:r>
                        <a:rPr kumimoji="0" lang="en-US" sz="1600" u="none" strike="noStrike" cap="none" normalizeH="0" baseline="3300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17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z(2)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mic Sans MS" pitchFamily="64" charset="0"/>
                        <a:ea typeface="MS Gothic" charset="-128"/>
                      </a:endParaRPr>
                    </a:p>
                  </a:txBody>
                  <a:tcPr marL="81638" marR="81638" marT="42456" marB="42456" horzOverflow="overflow"/>
                </a:tc>
              </a:tr>
            </a:tbl>
          </a:graphicData>
        </a:graphic>
      </p:graphicFrame>
      <p:sp>
        <p:nvSpPr>
          <p:cNvPr id="28762" name="Line 90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6561633" y="2799666"/>
            <a:ext cx="1039680" cy="14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28765" name="Text Box 9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523888" y="2592284"/>
            <a:ext cx="1547664" cy="662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>
              <a:lnSpc>
                <a:spcPct val="117000"/>
              </a:lnSpc>
            </a:pPr>
            <a:r>
              <a:rPr lang="en-US" smtClean="0">
                <a:latin typeface="+mj-lt"/>
              </a:rPr>
              <a:t>roots of </a:t>
            </a:r>
            <a:r>
              <a:rPr lang="en-US">
                <a:solidFill>
                  <a:schemeClr val="tx1"/>
                </a:solidFill>
              </a:rPr>
              <a:t>x</a:t>
            </a:r>
            <a:r>
              <a:rPr lang="en-US" baseline="33000">
                <a:solidFill>
                  <a:schemeClr val="tx1"/>
                </a:solidFill>
              </a:rPr>
              <a:t>4</a:t>
            </a:r>
            <a:r>
              <a:rPr lang="en-US">
                <a:solidFill>
                  <a:schemeClr val="tx1"/>
                </a:solidFill>
              </a:rPr>
              <a:t>+1</a:t>
            </a:r>
            <a:r>
              <a:rPr lang="en-US" smtClean="0">
                <a:latin typeface="+mj-lt"/>
              </a:rPr>
              <a:t> </a:t>
            </a:r>
            <a:endParaRPr lang="en-US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504" y="3379639"/>
            <a:ext cx="791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/>
              <a:t>z(x)</a:t>
            </a:r>
            <a:endParaRPr lang="en-US" sz="2200">
              <a:solidFill>
                <a:srgbClr val="000080"/>
              </a:solidFill>
              <a:latin typeface="Comic Sans MS" pitchFamily="64" charset="0"/>
              <a:ea typeface="MS Gothic" charset="-128"/>
            </a:endParaRPr>
          </a:p>
          <a:p>
            <a:endParaRPr lang="en-US" sz="220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683568" y="3212976"/>
            <a:ext cx="1152128" cy="43204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83568" y="3565541"/>
            <a:ext cx="1152128" cy="79484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83568" y="3645024"/>
            <a:ext cx="1152128" cy="288032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83568" y="3645024"/>
            <a:ext cx="1152128" cy="72008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9277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9311" cy="1145879"/>
          </a:xfrm>
          <a:ln/>
        </p:spPr>
        <p:txBody>
          <a:bodyPr tIns="33603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3800"/>
              <a:t>Cyclic Lattices = Ideals in </a:t>
            </a:r>
            <a:r>
              <a:rPr lang="en-US" sz="3800" b="1"/>
              <a:t>Z</a:t>
            </a:r>
            <a:r>
              <a:rPr lang="en-US" sz="3800"/>
              <a:t>[x]/(x</a:t>
            </a:r>
            <a:r>
              <a:rPr lang="en-US" sz="3800" baseline="33000"/>
              <a:t>n</a:t>
            </a:r>
            <a:r>
              <a:rPr lang="en-US" sz="3800"/>
              <a:t>-1)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829702" y="1340768"/>
            <a:ext cx="7257006" cy="321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 A set L in </a:t>
            </a:r>
            <a:r>
              <a:rPr lang="en-US" sz="2200" b="1" dirty="0">
                <a:latin typeface="+mj-lt"/>
              </a:rPr>
              <a:t>Z</a:t>
            </a:r>
            <a:r>
              <a:rPr lang="en-US" sz="2200" baseline="33000" dirty="0">
                <a:latin typeface="+mj-lt"/>
              </a:rPr>
              <a:t>n</a:t>
            </a:r>
            <a:r>
              <a:rPr lang="en-US" sz="2200" dirty="0">
                <a:latin typeface="+mj-lt"/>
              </a:rPr>
              <a:t> is a </a:t>
            </a:r>
            <a:r>
              <a:rPr lang="en-US" sz="2200" i="1" dirty="0">
                <a:latin typeface="+mj-lt"/>
              </a:rPr>
              <a:t>cyclic lattice </a:t>
            </a:r>
            <a:r>
              <a:rPr lang="en-US" sz="2200" dirty="0">
                <a:latin typeface="+mj-lt"/>
              </a:rPr>
              <a:t>if L is an </a:t>
            </a:r>
            <a:r>
              <a:rPr lang="en-US" sz="2200" i="1" dirty="0">
                <a:latin typeface="+mj-lt"/>
              </a:rPr>
              <a:t>ideal </a:t>
            </a:r>
            <a:r>
              <a:rPr lang="en-US" sz="2200" dirty="0">
                <a:latin typeface="+mj-lt"/>
              </a:rPr>
              <a:t>in </a:t>
            </a:r>
            <a:r>
              <a:rPr lang="en-US" sz="2200" b="1" dirty="0">
                <a:latin typeface="+mj-lt"/>
              </a:rPr>
              <a:t>Z</a:t>
            </a:r>
            <a:r>
              <a:rPr lang="en-US" sz="2200" dirty="0">
                <a:latin typeface="+mj-lt"/>
              </a:rPr>
              <a:t>[x]/(x</a:t>
            </a:r>
            <a:r>
              <a:rPr lang="en-US" sz="2200" baseline="33000" dirty="0">
                <a:latin typeface="+mj-lt"/>
              </a:rPr>
              <a:t>n</a:t>
            </a:r>
            <a:r>
              <a:rPr lang="en-US" sz="2200" dirty="0">
                <a:latin typeface="+mj-lt"/>
              </a:rPr>
              <a:t>-1)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829702" y="1772816"/>
            <a:ext cx="4354492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1.)  For all </a:t>
            </a:r>
            <a:r>
              <a:rPr lang="en-US" sz="2200" dirty="0" err="1">
                <a:latin typeface="+mj-lt"/>
              </a:rPr>
              <a:t>v,w</a:t>
            </a:r>
            <a:r>
              <a:rPr lang="en-US" sz="2200" dirty="0">
                <a:latin typeface="+mj-lt"/>
              </a:rPr>
              <a:t> in L, </a:t>
            </a:r>
            <a:r>
              <a:rPr lang="en-US" sz="2200" dirty="0" err="1">
                <a:latin typeface="+mj-lt"/>
              </a:rPr>
              <a:t>v+w</a:t>
            </a:r>
            <a:r>
              <a:rPr lang="en-US" sz="2200" dirty="0">
                <a:latin typeface="+mj-lt"/>
              </a:rPr>
              <a:t> is also in L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683568" y="2924944"/>
            <a:ext cx="4354492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2.)  For all v in L, -v is also in L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829702" y="4109907"/>
            <a:ext cx="7049580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3.)  For all v in L, </a:t>
            </a:r>
            <a:r>
              <a:rPr lang="en-US" sz="2200" strike="sngStrike" dirty="0">
                <a:latin typeface="+mj-lt"/>
              </a:rPr>
              <a:t>a cyclic shift of v is also in L </a:t>
            </a:r>
            <a:r>
              <a:rPr lang="en-US" sz="2200" dirty="0" err="1">
                <a:latin typeface="+mj-lt"/>
              </a:rPr>
              <a:t>vx</a:t>
            </a:r>
            <a:r>
              <a:rPr lang="en-US" sz="2200" dirty="0">
                <a:latin typeface="+mj-lt"/>
              </a:rPr>
              <a:t> is also in L</a:t>
            </a:r>
          </a:p>
        </p:txBody>
      </p:sp>
      <p:grpSp>
        <p:nvGrpSpPr>
          <p:cNvPr id="6177" name="Group 33"/>
          <p:cNvGrpSpPr>
            <a:grpSpLocks/>
          </p:cNvGrpSpPr>
          <p:nvPr/>
        </p:nvGrpSpPr>
        <p:grpSpPr bwMode="auto">
          <a:xfrm>
            <a:off x="721565" y="5063345"/>
            <a:ext cx="1588820" cy="413149"/>
            <a:chOff x="885" y="3503"/>
            <a:chExt cx="1103" cy="287"/>
          </a:xfrm>
        </p:grpSpPr>
        <p:sp>
          <p:nvSpPr>
            <p:cNvPr id="6178" name="AutoShape 34"/>
            <p:cNvSpPr>
              <a:spLocks noChangeArrowheads="1"/>
            </p:cNvSpPr>
            <p:nvPr/>
          </p:nvSpPr>
          <p:spPr bwMode="auto">
            <a:xfrm>
              <a:off x="1701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79" name="AutoShape 35"/>
            <p:cNvSpPr>
              <a:spLocks noChangeArrowheads="1"/>
            </p:cNvSpPr>
            <p:nvPr/>
          </p:nvSpPr>
          <p:spPr bwMode="auto">
            <a:xfrm>
              <a:off x="1429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80" name="AutoShape 36"/>
            <p:cNvSpPr>
              <a:spLocks noChangeArrowheads="1"/>
            </p:cNvSpPr>
            <p:nvPr/>
          </p:nvSpPr>
          <p:spPr bwMode="auto">
            <a:xfrm>
              <a:off x="1157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81" name="AutoShape 37"/>
            <p:cNvSpPr>
              <a:spLocks noChangeArrowheads="1"/>
            </p:cNvSpPr>
            <p:nvPr/>
          </p:nvSpPr>
          <p:spPr bwMode="auto">
            <a:xfrm>
              <a:off x="885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</p:grpSp>
      <p:grpSp>
        <p:nvGrpSpPr>
          <p:cNvPr id="6182" name="Group 38"/>
          <p:cNvGrpSpPr>
            <a:grpSpLocks/>
          </p:cNvGrpSpPr>
          <p:nvPr/>
        </p:nvGrpSpPr>
        <p:grpSpPr bwMode="auto">
          <a:xfrm>
            <a:off x="721565" y="4600026"/>
            <a:ext cx="1588820" cy="413150"/>
            <a:chOff x="885" y="3118"/>
            <a:chExt cx="1103" cy="287"/>
          </a:xfrm>
        </p:grpSpPr>
        <p:sp>
          <p:nvSpPr>
            <p:cNvPr id="6183" name="AutoShape 39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84" name="AutoShape 40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85" name="AutoShape 41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86" name="AutoShape 42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87" name="AutoShape 43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88" name="AutoShape 44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89" name="AutoShape 45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90" name="AutoShape 46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91" name="AutoShape 47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92" name="AutoShape 48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93" name="AutoShape 49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94" name="AutoShape 50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95" name="AutoShape 51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96" name="AutoShape 52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97" name="AutoShape 53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98" name="AutoShape 54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99" name="AutoShape 55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00" name="AutoShape 56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01" name="AutoShape 57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02" name="AutoShape 58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03" name="AutoShape 59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04" name="AutoShape 60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05" name="AutoShape 61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06" name="AutoShape 62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</p:grpSp>
      <p:grpSp>
        <p:nvGrpSpPr>
          <p:cNvPr id="6207" name="Group 63"/>
          <p:cNvGrpSpPr>
            <a:grpSpLocks/>
          </p:cNvGrpSpPr>
          <p:nvPr/>
        </p:nvGrpSpPr>
        <p:grpSpPr bwMode="auto">
          <a:xfrm>
            <a:off x="721565" y="5517232"/>
            <a:ext cx="1588820" cy="413149"/>
            <a:chOff x="885" y="3889"/>
            <a:chExt cx="1103" cy="287"/>
          </a:xfrm>
        </p:grpSpPr>
        <p:sp>
          <p:nvSpPr>
            <p:cNvPr id="6208" name="AutoShape 64"/>
            <p:cNvSpPr>
              <a:spLocks noChangeArrowheads="1"/>
            </p:cNvSpPr>
            <p:nvPr/>
          </p:nvSpPr>
          <p:spPr bwMode="auto">
            <a:xfrm>
              <a:off x="1701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09" name="AutoShape 65"/>
            <p:cNvSpPr>
              <a:spLocks noChangeArrowheads="1"/>
            </p:cNvSpPr>
            <p:nvPr/>
          </p:nvSpPr>
          <p:spPr bwMode="auto">
            <a:xfrm>
              <a:off x="1429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10" name="AutoShape 66"/>
            <p:cNvSpPr>
              <a:spLocks noChangeArrowheads="1"/>
            </p:cNvSpPr>
            <p:nvPr/>
          </p:nvSpPr>
          <p:spPr bwMode="auto">
            <a:xfrm>
              <a:off x="1157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11" name="AutoShape 67"/>
            <p:cNvSpPr>
              <a:spLocks noChangeArrowheads="1"/>
            </p:cNvSpPr>
            <p:nvPr/>
          </p:nvSpPr>
          <p:spPr bwMode="auto">
            <a:xfrm>
              <a:off x="885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12" name="AutoShape 68"/>
            <p:cNvSpPr>
              <a:spLocks noChangeArrowheads="1"/>
            </p:cNvSpPr>
            <p:nvPr/>
          </p:nvSpPr>
          <p:spPr bwMode="auto">
            <a:xfrm>
              <a:off x="1701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13" name="AutoShape 69"/>
            <p:cNvSpPr>
              <a:spLocks noChangeArrowheads="1"/>
            </p:cNvSpPr>
            <p:nvPr/>
          </p:nvSpPr>
          <p:spPr bwMode="auto">
            <a:xfrm>
              <a:off x="1429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14" name="AutoShape 70"/>
            <p:cNvSpPr>
              <a:spLocks noChangeArrowheads="1"/>
            </p:cNvSpPr>
            <p:nvPr/>
          </p:nvSpPr>
          <p:spPr bwMode="auto">
            <a:xfrm>
              <a:off x="1157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15" name="AutoShape 71"/>
            <p:cNvSpPr>
              <a:spLocks noChangeArrowheads="1"/>
            </p:cNvSpPr>
            <p:nvPr/>
          </p:nvSpPr>
          <p:spPr bwMode="auto">
            <a:xfrm>
              <a:off x="885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16" name="AutoShape 72"/>
            <p:cNvSpPr>
              <a:spLocks noChangeArrowheads="1"/>
            </p:cNvSpPr>
            <p:nvPr/>
          </p:nvSpPr>
          <p:spPr bwMode="auto">
            <a:xfrm>
              <a:off x="1701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17" name="AutoShape 73"/>
            <p:cNvSpPr>
              <a:spLocks noChangeArrowheads="1"/>
            </p:cNvSpPr>
            <p:nvPr/>
          </p:nvSpPr>
          <p:spPr bwMode="auto">
            <a:xfrm>
              <a:off x="1429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18" name="AutoShape 74"/>
            <p:cNvSpPr>
              <a:spLocks noChangeArrowheads="1"/>
            </p:cNvSpPr>
            <p:nvPr/>
          </p:nvSpPr>
          <p:spPr bwMode="auto">
            <a:xfrm>
              <a:off x="1157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19" name="AutoShape 75"/>
            <p:cNvSpPr>
              <a:spLocks noChangeArrowheads="1"/>
            </p:cNvSpPr>
            <p:nvPr/>
          </p:nvSpPr>
          <p:spPr bwMode="auto">
            <a:xfrm>
              <a:off x="885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</p:grpSp>
      <p:grpSp>
        <p:nvGrpSpPr>
          <p:cNvPr id="6220" name="Group 76"/>
          <p:cNvGrpSpPr>
            <a:grpSpLocks/>
          </p:cNvGrpSpPr>
          <p:nvPr/>
        </p:nvGrpSpPr>
        <p:grpSpPr bwMode="auto">
          <a:xfrm>
            <a:off x="721565" y="5968179"/>
            <a:ext cx="1588820" cy="413149"/>
            <a:chOff x="885" y="4275"/>
            <a:chExt cx="1103" cy="287"/>
          </a:xfrm>
        </p:grpSpPr>
        <p:sp>
          <p:nvSpPr>
            <p:cNvPr id="6221" name="AutoShape 77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22" name="AutoShape 78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23" name="AutoShape 79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24" name="AutoShape 80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25" name="AutoShape 81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26" name="AutoShape 82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27" name="AutoShape 83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28" name="AutoShape 84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29" name="AutoShape 85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30" name="AutoShape 86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31" name="AutoShape 87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32" name="AutoShape 88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33" name="AutoShape 89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34" name="AutoShape 90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35" name="AutoShape 91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36" name="AutoShape 92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37" name="AutoShape 93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38" name="AutoShape 94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39" name="AutoShape 95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40" name="AutoShape 96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41" name="AutoShape 97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42" name="AutoShape 98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43" name="AutoShape 99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44" name="AutoShape 100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</p:grpSp>
      <p:sp>
        <p:nvSpPr>
          <p:cNvPr id="6245" name="Text Box 101"/>
          <p:cNvSpPr txBox="1">
            <a:spLocks noChangeArrowheads="1"/>
          </p:cNvSpPr>
          <p:nvPr/>
        </p:nvSpPr>
        <p:spPr bwMode="auto">
          <a:xfrm>
            <a:off x="1172544" y="2568121"/>
            <a:ext cx="7359896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 smtClean="0">
                <a:latin typeface="+mj-lt"/>
              </a:rPr>
              <a:t>) +  (-</a:t>
            </a:r>
            <a:r>
              <a:rPr lang="en-US" sz="2200" dirty="0">
                <a:latin typeface="+mj-lt"/>
              </a:rPr>
              <a:t>7-2x+3x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+6x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 smtClean="0">
                <a:latin typeface="+mj-lt"/>
              </a:rPr>
              <a:t>)=  (-</a:t>
            </a:r>
            <a:r>
              <a:rPr lang="en-US" sz="2200" dirty="0">
                <a:latin typeface="+mj-lt"/>
              </a:rPr>
              <a:t>8+0x+6x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+2x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</a:t>
            </a:r>
          </a:p>
        </p:txBody>
      </p:sp>
      <p:sp>
        <p:nvSpPr>
          <p:cNvPr id="6246" name="Text Box 102"/>
          <p:cNvSpPr txBox="1">
            <a:spLocks noChangeArrowheads="1"/>
          </p:cNvSpPr>
          <p:nvPr/>
        </p:nvSpPr>
        <p:spPr bwMode="auto">
          <a:xfrm>
            <a:off x="1115616" y="3717032"/>
            <a:ext cx="4335560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       (1-2x-3x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+4x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</a:t>
            </a:r>
          </a:p>
        </p:txBody>
      </p:sp>
      <p:sp>
        <p:nvSpPr>
          <p:cNvPr id="6247" name="Text Box 103"/>
          <p:cNvSpPr txBox="1">
            <a:spLocks noChangeArrowheads="1"/>
          </p:cNvSpPr>
          <p:nvPr/>
        </p:nvSpPr>
        <p:spPr bwMode="auto">
          <a:xfrm>
            <a:off x="2449757" y="4582537"/>
            <a:ext cx="2074253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</a:p>
        </p:txBody>
      </p:sp>
      <p:sp>
        <p:nvSpPr>
          <p:cNvPr id="6248" name="Text Box 104"/>
          <p:cNvSpPr txBox="1">
            <a:spLocks noChangeArrowheads="1"/>
          </p:cNvSpPr>
          <p:nvPr/>
        </p:nvSpPr>
        <p:spPr bwMode="auto">
          <a:xfrm>
            <a:off x="2449757" y="5085184"/>
            <a:ext cx="435449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)x=-4-x+2x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+3x</a:t>
            </a:r>
            <a:r>
              <a:rPr lang="en-US" sz="2200" baseline="33000" dirty="0">
                <a:latin typeface="+mj-lt"/>
              </a:rPr>
              <a:t>3</a:t>
            </a:r>
          </a:p>
        </p:txBody>
      </p:sp>
      <p:sp>
        <p:nvSpPr>
          <p:cNvPr id="6249" name="Text Box 105"/>
          <p:cNvSpPr txBox="1">
            <a:spLocks noChangeArrowheads="1"/>
          </p:cNvSpPr>
          <p:nvPr/>
        </p:nvSpPr>
        <p:spPr bwMode="auto">
          <a:xfrm>
            <a:off x="2449757" y="5517232"/>
            <a:ext cx="435449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 =3-4x-x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+2x</a:t>
            </a:r>
            <a:r>
              <a:rPr lang="en-US" sz="2200" baseline="33000" dirty="0">
                <a:latin typeface="+mj-lt"/>
              </a:rPr>
              <a:t>3</a:t>
            </a:r>
          </a:p>
        </p:txBody>
      </p:sp>
      <p:sp>
        <p:nvSpPr>
          <p:cNvPr id="6250" name="Text Box 106"/>
          <p:cNvSpPr txBox="1">
            <a:spLocks noChangeArrowheads="1"/>
          </p:cNvSpPr>
          <p:nvPr/>
        </p:nvSpPr>
        <p:spPr bwMode="auto">
          <a:xfrm>
            <a:off x="2415745" y="5995499"/>
            <a:ext cx="4354492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 =2+3x-4x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-x</a:t>
            </a:r>
            <a:r>
              <a:rPr lang="en-US" sz="2200" baseline="33000" dirty="0">
                <a:latin typeface="+mj-lt"/>
              </a:rPr>
              <a:t>3</a:t>
            </a:r>
          </a:p>
        </p:txBody>
      </p:sp>
      <p:sp>
        <p:nvSpPr>
          <p:cNvPr id="108" name="AutoShape 19"/>
          <p:cNvSpPr>
            <a:spLocks noChangeArrowheads="1"/>
          </p:cNvSpPr>
          <p:nvPr/>
        </p:nvSpPr>
        <p:spPr bwMode="auto">
          <a:xfrm>
            <a:off x="2435042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-4</a:t>
            </a:r>
          </a:p>
        </p:txBody>
      </p:sp>
      <p:sp>
        <p:nvSpPr>
          <p:cNvPr id="109" name="AutoShape 20"/>
          <p:cNvSpPr>
            <a:spLocks noChangeArrowheads="1"/>
          </p:cNvSpPr>
          <p:nvPr/>
        </p:nvSpPr>
        <p:spPr bwMode="auto">
          <a:xfrm>
            <a:off x="2043239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10" name="AutoShape 21"/>
          <p:cNvSpPr>
            <a:spLocks noChangeArrowheads="1"/>
          </p:cNvSpPr>
          <p:nvPr/>
        </p:nvSpPr>
        <p:spPr bwMode="auto">
          <a:xfrm>
            <a:off x="1651435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11" name="AutoShape 22"/>
          <p:cNvSpPr>
            <a:spLocks noChangeArrowheads="1"/>
          </p:cNvSpPr>
          <p:nvPr/>
        </p:nvSpPr>
        <p:spPr bwMode="auto">
          <a:xfrm>
            <a:off x="1259632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-1</a:t>
            </a:r>
          </a:p>
        </p:txBody>
      </p:sp>
      <p:sp>
        <p:nvSpPr>
          <p:cNvPr id="112" name="AutoShape 23"/>
          <p:cNvSpPr>
            <a:spLocks noChangeArrowheads="1"/>
          </p:cNvSpPr>
          <p:nvPr/>
        </p:nvSpPr>
        <p:spPr bwMode="auto">
          <a:xfrm>
            <a:off x="4492010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4</a:t>
            </a:r>
          </a:p>
        </p:txBody>
      </p:sp>
      <p:sp>
        <p:nvSpPr>
          <p:cNvPr id="113" name="AutoShape 24"/>
          <p:cNvSpPr>
            <a:spLocks noChangeArrowheads="1"/>
          </p:cNvSpPr>
          <p:nvPr/>
        </p:nvSpPr>
        <p:spPr bwMode="auto">
          <a:xfrm>
            <a:off x="4100206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-3</a:t>
            </a:r>
          </a:p>
        </p:txBody>
      </p:sp>
      <p:sp>
        <p:nvSpPr>
          <p:cNvPr id="114" name="AutoShape 25"/>
          <p:cNvSpPr>
            <a:spLocks noChangeArrowheads="1"/>
          </p:cNvSpPr>
          <p:nvPr/>
        </p:nvSpPr>
        <p:spPr bwMode="auto">
          <a:xfrm>
            <a:off x="3708403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-2</a:t>
            </a:r>
          </a:p>
        </p:txBody>
      </p:sp>
      <p:sp>
        <p:nvSpPr>
          <p:cNvPr id="115" name="AutoShape 26"/>
          <p:cNvSpPr>
            <a:spLocks noChangeArrowheads="1"/>
          </p:cNvSpPr>
          <p:nvPr/>
        </p:nvSpPr>
        <p:spPr bwMode="auto">
          <a:xfrm>
            <a:off x="3316600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116" name="AutoShape 2"/>
          <p:cNvSpPr>
            <a:spLocks noChangeArrowheads="1"/>
          </p:cNvSpPr>
          <p:nvPr/>
        </p:nvSpPr>
        <p:spPr bwMode="auto">
          <a:xfrm>
            <a:off x="2410172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-4</a:t>
            </a:r>
          </a:p>
        </p:txBody>
      </p:sp>
      <p:sp>
        <p:nvSpPr>
          <p:cNvPr id="117" name="AutoShape 3"/>
          <p:cNvSpPr>
            <a:spLocks noChangeArrowheads="1"/>
          </p:cNvSpPr>
          <p:nvPr/>
        </p:nvSpPr>
        <p:spPr bwMode="auto">
          <a:xfrm>
            <a:off x="2018369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18" name="AutoShape 4"/>
          <p:cNvSpPr>
            <a:spLocks noChangeArrowheads="1"/>
          </p:cNvSpPr>
          <p:nvPr/>
        </p:nvSpPr>
        <p:spPr bwMode="auto">
          <a:xfrm>
            <a:off x="1626565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19" name="AutoShape 5"/>
          <p:cNvSpPr>
            <a:spLocks noChangeArrowheads="1"/>
          </p:cNvSpPr>
          <p:nvPr/>
        </p:nvSpPr>
        <p:spPr bwMode="auto">
          <a:xfrm>
            <a:off x="1234762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-1</a:t>
            </a:r>
          </a:p>
        </p:txBody>
      </p:sp>
      <p:sp>
        <p:nvSpPr>
          <p:cNvPr id="120" name="AutoShape 6"/>
          <p:cNvSpPr>
            <a:spLocks noChangeArrowheads="1"/>
          </p:cNvSpPr>
          <p:nvPr/>
        </p:nvSpPr>
        <p:spPr bwMode="auto">
          <a:xfrm>
            <a:off x="4467140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6</a:t>
            </a:r>
          </a:p>
        </p:txBody>
      </p:sp>
      <p:sp>
        <p:nvSpPr>
          <p:cNvPr id="121" name="AutoShape 7"/>
          <p:cNvSpPr>
            <a:spLocks noChangeArrowheads="1"/>
          </p:cNvSpPr>
          <p:nvPr/>
        </p:nvSpPr>
        <p:spPr bwMode="auto">
          <a:xfrm>
            <a:off x="4075336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22" name="AutoShape 8"/>
          <p:cNvSpPr>
            <a:spLocks noChangeArrowheads="1"/>
          </p:cNvSpPr>
          <p:nvPr/>
        </p:nvSpPr>
        <p:spPr bwMode="auto">
          <a:xfrm>
            <a:off x="3683533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-2</a:t>
            </a:r>
          </a:p>
        </p:txBody>
      </p:sp>
      <p:sp>
        <p:nvSpPr>
          <p:cNvPr id="123" name="AutoShape 9"/>
          <p:cNvSpPr>
            <a:spLocks noChangeArrowheads="1"/>
          </p:cNvSpPr>
          <p:nvPr/>
        </p:nvSpPr>
        <p:spPr bwMode="auto">
          <a:xfrm>
            <a:off x="3291730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-7</a:t>
            </a:r>
          </a:p>
        </p:txBody>
      </p:sp>
      <p:sp>
        <p:nvSpPr>
          <p:cNvPr id="124" name="Text Box 12"/>
          <p:cNvSpPr txBox="1">
            <a:spLocks noChangeArrowheads="1"/>
          </p:cNvSpPr>
          <p:nvPr/>
        </p:nvSpPr>
        <p:spPr bwMode="auto">
          <a:xfrm>
            <a:off x="2960425" y="2189182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+</a:t>
            </a:r>
          </a:p>
        </p:txBody>
      </p:sp>
      <p:sp>
        <p:nvSpPr>
          <p:cNvPr id="125" name="Text Box 13"/>
          <p:cNvSpPr txBox="1">
            <a:spLocks noChangeArrowheads="1"/>
          </p:cNvSpPr>
          <p:nvPr/>
        </p:nvSpPr>
        <p:spPr bwMode="auto">
          <a:xfrm>
            <a:off x="4920882" y="2189182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=</a:t>
            </a:r>
          </a:p>
        </p:txBody>
      </p:sp>
      <p:sp>
        <p:nvSpPr>
          <p:cNvPr id="126" name="AutoShape 14"/>
          <p:cNvSpPr>
            <a:spLocks noChangeArrowheads="1"/>
          </p:cNvSpPr>
          <p:nvPr/>
        </p:nvSpPr>
        <p:spPr bwMode="auto">
          <a:xfrm>
            <a:off x="6459287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27" name="AutoShape 15"/>
          <p:cNvSpPr>
            <a:spLocks noChangeArrowheads="1"/>
          </p:cNvSpPr>
          <p:nvPr/>
        </p:nvSpPr>
        <p:spPr bwMode="auto">
          <a:xfrm>
            <a:off x="6067483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6</a:t>
            </a:r>
          </a:p>
        </p:txBody>
      </p:sp>
      <p:sp>
        <p:nvSpPr>
          <p:cNvPr id="128" name="AutoShape 16"/>
          <p:cNvSpPr>
            <a:spLocks noChangeArrowheads="1"/>
          </p:cNvSpPr>
          <p:nvPr/>
        </p:nvSpPr>
        <p:spPr bwMode="auto">
          <a:xfrm>
            <a:off x="5675680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0</a:t>
            </a:r>
          </a:p>
        </p:txBody>
      </p:sp>
      <p:sp>
        <p:nvSpPr>
          <p:cNvPr id="129" name="AutoShape 17"/>
          <p:cNvSpPr>
            <a:spLocks noChangeArrowheads="1"/>
          </p:cNvSpPr>
          <p:nvPr/>
        </p:nvSpPr>
        <p:spPr bwMode="auto">
          <a:xfrm>
            <a:off x="5283877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-8</a:t>
            </a:r>
          </a:p>
        </p:txBody>
      </p:sp>
    </p:spTree>
    <p:extLst>
      <p:ext uri="{BB962C8B-B14F-4D97-AF65-F5344CB8AC3E}">
        <p14:creationId xmlns:p14="http://schemas.microsoft.com/office/powerpoint/2010/main" val="30939169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65" grpId="0"/>
      <p:bldP spid="6176" grpId="0"/>
      <p:bldP spid="6245" grpId="0"/>
      <p:bldP spid="6246" grpId="0"/>
      <p:bldP spid="6247" grpId="0"/>
      <p:bldP spid="6248" grpId="0"/>
      <p:bldP spid="6249" grpId="0"/>
      <p:bldP spid="6250" grpId="0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/>
      <p:bldP spid="125" grpId="0"/>
      <p:bldP spid="126" grpId="0" animBg="1"/>
      <p:bldP spid="127" grpId="0" animBg="1"/>
      <p:bldP spid="128" grpId="0" animBg="1"/>
      <p:bldP spid="129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481" y="139696"/>
            <a:ext cx="8228160" cy="1412788"/>
          </a:xfrm>
          <a:ln/>
        </p:spPr>
        <p:txBody>
          <a:bodyPr/>
          <a:lstStyle/>
          <a:p>
            <a:pPr>
              <a:lnSpc>
                <a:spcPct val="117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mtClean="0"/>
              <a:t>Automorphisms of R</a:t>
            </a:r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53760" y="1795869"/>
            <a:ext cx="8032320" cy="4879232"/>
          </a:xfrm>
          <a:ln/>
        </p:spPr>
        <p:txBody>
          <a:bodyPr tIns="0">
            <a:normAutofit/>
          </a:bodyPr>
          <a:lstStyle/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latin typeface="+mj-lt"/>
              </a:rPr>
              <a:t>z(x</a:t>
            </a:r>
            <a:r>
              <a:rPr lang="en-US" sz="2200">
                <a:latin typeface="+mj-lt"/>
              </a:rPr>
              <a:t>) =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0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1</a:t>
            </a:r>
            <a:r>
              <a:rPr lang="en-US" sz="2200" smtClean="0">
                <a:latin typeface="+mj-lt"/>
              </a:rPr>
              <a:t>x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2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3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3</a:t>
            </a:r>
            <a:endParaRPr lang="en-US" sz="2200" baseline="33000">
              <a:latin typeface="+mj-lt"/>
            </a:endParaRP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latin typeface="+mj-lt"/>
              </a:rPr>
              <a:t>z(x</a:t>
            </a:r>
            <a:r>
              <a:rPr lang="en-US" sz="2200" baseline="33000" smtClean="0">
                <a:latin typeface="+mj-lt"/>
              </a:rPr>
              <a:t>3</a:t>
            </a:r>
            <a:r>
              <a:rPr lang="en-US" sz="2200">
                <a:latin typeface="+mj-lt"/>
              </a:rPr>
              <a:t>) =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0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1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3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6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3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9  </a:t>
            </a:r>
            <a:r>
              <a:rPr lang="en-US" sz="2200">
                <a:latin typeface="+mj-lt"/>
              </a:rPr>
              <a:t>=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0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3</a:t>
            </a:r>
            <a:r>
              <a:rPr lang="en-US" sz="2200" smtClean="0">
                <a:latin typeface="+mj-lt"/>
              </a:rPr>
              <a:t>x - z</a:t>
            </a:r>
            <a:r>
              <a:rPr lang="en-US" sz="2200" baseline="-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1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3</a:t>
            </a:r>
            <a:endParaRPr lang="en-US" sz="2200" baseline="33000">
              <a:latin typeface="+mj-lt"/>
            </a:endParaRP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latin typeface="+mj-lt"/>
              </a:rPr>
              <a:t>z(x</a:t>
            </a:r>
            <a:r>
              <a:rPr lang="en-US" sz="2200" baseline="33000" smtClean="0">
                <a:latin typeface="+mj-lt"/>
              </a:rPr>
              <a:t>5</a:t>
            </a:r>
            <a:r>
              <a:rPr lang="en-US" sz="2200">
                <a:latin typeface="+mj-lt"/>
              </a:rPr>
              <a:t>) =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0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1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5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10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3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15  </a:t>
            </a:r>
            <a:r>
              <a:rPr lang="en-US" sz="2200">
                <a:latin typeface="+mj-lt"/>
              </a:rPr>
              <a:t>=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0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-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1</a:t>
            </a:r>
            <a:r>
              <a:rPr lang="en-US" sz="2200" smtClean="0">
                <a:latin typeface="+mj-lt"/>
              </a:rPr>
              <a:t>x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 - z</a:t>
            </a:r>
            <a:r>
              <a:rPr lang="en-US" sz="2200" baseline="-33000" smtClean="0">
                <a:latin typeface="+mj-lt"/>
              </a:rPr>
              <a:t>3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3</a:t>
            </a:r>
            <a:endParaRPr lang="en-US" sz="2200" baseline="33000">
              <a:latin typeface="+mj-lt"/>
            </a:endParaRP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smtClean="0">
                <a:latin typeface="+mj-lt"/>
              </a:rPr>
              <a:t>z(x</a:t>
            </a:r>
            <a:r>
              <a:rPr lang="en-US" sz="2200" baseline="33000" smtClean="0">
                <a:latin typeface="+mj-lt"/>
              </a:rPr>
              <a:t>7</a:t>
            </a:r>
            <a:r>
              <a:rPr lang="en-US" sz="2200">
                <a:latin typeface="+mj-lt"/>
              </a:rPr>
              <a:t>) =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0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1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7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14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+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3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21  </a:t>
            </a:r>
            <a:r>
              <a:rPr lang="en-US" sz="2200">
                <a:latin typeface="+mj-lt"/>
              </a:rPr>
              <a:t>=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0</a:t>
            </a:r>
            <a:r>
              <a:rPr lang="en-US" sz="2200" smtClean="0">
                <a:latin typeface="+mj-lt"/>
              </a:rPr>
              <a:t> </a:t>
            </a:r>
            <a:r>
              <a:rPr lang="en-US" sz="2200">
                <a:latin typeface="+mj-lt"/>
              </a:rPr>
              <a:t>- </a:t>
            </a:r>
            <a:r>
              <a:rPr lang="en-US" sz="2200" smtClean="0">
                <a:latin typeface="+mj-lt"/>
              </a:rPr>
              <a:t>z</a:t>
            </a:r>
            <a:r>
              <a:rPr lang="en-US" sz="2200" baseline="-33000" smtClean="0">
                <a:latin typeface="+mj-lt"/>
              </a:rPr>
              <a:t>3</a:t>
            </a:r>
            <a:r>
              <a:rPr lang="en-US" sz="2200" smtClean="0">
                <a:latin typeface="+mj-lt"/>
              </a:rPr>
              <a:t>x - z</a:t>
            </a:r>
            <a:r>
              <a:rPr lang="en-US" sz="2200" baseline="-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2</a:t>
            </a:r>
            <a:r>
              <a:rPr lang="en-US" sz="2200" smtClean="0">
                <a:latin typeface="+mj-lt"/>
              </a:rPr>
              <a:t> - z</a:t>
            </a:r>
            <a:r>
              <a:rPr lang="en-US" sz="2200" baseline="-33000" smtClean="0">
                <a:latin typeface="+mj-lt"/>
              </a:rPr>
              <a:t>1</a:t>
            </a:r>
            <a:r>
              <a:rPr lang="en-US" sz="2200" smtClean="0">
                <a:latin typeface="+mj-lt"/>
              </a:rPr>
              <a:t>x</a:t>
            </a:r>
            <a:r>
              <a:rPr lang="en-US" sz="2200" baseline="33000" smtClean="0">
                <a:latin typeface="+mj-lt"/>
              </a:rPr>
              <a:t>3</a:t>
            </a:r>
            <a:endParaRPr lang="en-US" sz="2200" baseline="33000">
              <a:latin typeface="+mj-lt"/>
            </a:endParaRP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200" baseline="3300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4128575"/>
            <a:ext cx="8784976" cy="884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/>
              <a:t>If coefficients of </a:t>
            </a:r>
            <a:r>
              <a:rPr lang="en-US" sz="2200" smtClean="0"/>
              <a:t>z(x</a:t>
            </a:r>
            <a:r>
              <a:rPr lang="en-US" sz="2200"/>
              <a:t>) have distribution D symmetric around 0, then so do </a:t>
            </a:r>
            <a:r>
              <a:rPr lang="en-US" sz="2200" smtClean="0"/>
              <a:t>the coefficients </a:t>
            </a:r>
            <a:r>
              <a:rPr lang="en-US" sz="2200"/>
              <a:t>of </a:t>
            </a:r>
            <a:r>
              <a:rPr lang="en-US" sz="2200" smtClean="0"/>
              <a:t>z(x</a:t>
            </a:r>
            <a:r>
              <a:rPr lang="en-US" sz="2200" baseline="33000" smtClean="0"/>
              <a:t>3</a:t>
            </a:r>
            <a:r>
              <a:rPr lang="en-US" sz="2200"/>
              <a:t>), </a:t>
            </a:r>
            <a:r>
              <a:rPr lang="en-US" sz="2200" smtClean="0"/>
              <a:t>z(x</a:t>
            </a:r>
            <a:r>
              <a:rPr lang="en-US" sz="2200" baseline="33000" smtClean="0"/>
              <a:t>5</a:t>
            </a:r>
            <a:r>
              <a:rPr lang="en-US" sz="2200"/>
              <a:t>), </a:t>
            </a:r>
            <a:r>
              <a:rPr lang="en-US" sz="2200" smtClean="0"/>
              <a:t>z(x</a:t>
            </a:r>
            <a:r>
              <a:rPr lang="en-US" sz="2200" baseline="33000" smtClean="0"/>
              <a:t>7</a:t>
            </a:r>
            <a:r>
              <a:rPr lang="en-US" sz="2200"/>
              <a:t>) </a:t>
            </a:r>
            <a:r>
              <a:rPr lang="en-US" sz="2200" smtClean="0"/>
              <a:t>!!</a:t>
            </a: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665924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Correct Swap</a:t>
            </a:r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195736" y="1973000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482297" y="1974440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767417" y="1974440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3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52537" y="1975881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195738" y="3701192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-4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2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480858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6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765978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14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052537" y="3704073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195737" y="2347440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6" name="Rectangle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480857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7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765977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-1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8" name="Rectangle 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052536" y="2350321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9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195737" y="2981112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0" name="Rectangle 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480857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-2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765977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>
                <a:solidFill>
                  <a:srgbClr val="000000"/>
                </a:solidFill>
                <a:latin typeface="+mj-lt"/>
              </a:rPr>
              <a:t>4</a:t>
            </a:r>
          </a:p>
        </p:txBody>
      </p:sp>
      <p:sp>
        <p:nvSpPr>
          <p:cNvPr id="22" name="Rectangle 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052536" y="2983993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3" name="Right Arrow 42"/>
          <p:cNvSpPr/>
          <p:nvPr/>
        </p:nvSpPr>
        <p:spPr>
          <a:xfrm>
            <a:off x="3707904" y="2708920"/>
            <a:ext cx="86409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692721" y="5069413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4" name="Rectangle 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979282" y="5070853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5" name="Rectangle 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264402" y="5070853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6" name="Rectangle 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549522" y="5072294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3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7" name="Rectangle 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206329" y="5069413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6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8" name="Rectangle 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491449" y="5070853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-4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9" name="Rectangle 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776569" y="5070853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0" name="Rectangle 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063128" y="5072294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1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411760" y="4837686"/>
            <a:ext cx="360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smtClean="0"/>
              <a:t>(</a:t>
            </a:r>
            <a:endParaRPr lang="en-US" sz="4200"/>
          </a:p>
        </p:txBody>
      </p:sp>
      <p:sp>
        <p:nvSpPr>
          <p:cNvPr id="62" name="TextBox 61"/>
          <p:cNvSpPr txBox="1"/>
          <p:nvPr/>
        </p:nvSpPr>
        <p:spPr>
          <a:xfrm>
            <a:off x="3905287" y="4850576"/>
            <a:ext cx="360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smtClean="0"/>
              <a:t>,</a:t>
            </a:r>
            <a:endParaRPr lang="en-US" sz="4200"/>
          </a:p>
        </p:txBody>
      </p:sp>
      <p:sp>
        <p:nvSpPr>
          <p:cNvPr id="63" name="TextBox 62"/>
          <p:cNvSpPr txBox="1"/>
          <p:nvPr/>
        </p:nvSpPr>
        <p:spPr>
          <a:xfrm>
            <a:off x="5292080" y="4837686"/>
            <a:ext cx="360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smtClean="0"/>
              <a:t>)</a:t>
            </a:r>
            <a:endParaRPr lang="en-US" sz="4200"/>
          </a:p>
        </p:txBody>
      </p:sp>
      <p:sp>
        <p:nvSpPr>
          <p:cNvPr id="64" name="Text Box 39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67544" y="4333630"/>
            <a:ext cx="5436737" cy="37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>
              <a:lnSpc>
                <a:spcPct val="117000"/>
              </a:lnSpc>
            </a:pPr>
            <a:r>
              <a:rPr lang="en-US" sz="2600">
                <a:latin typeface="+mj-lt"/>
              </a:rPr>
              <a:t>Send to the decision oracle</a:t>
            </a:r>
          </a:p>
        </p:txBody>
      </p:sp>
      <p:sp>
        <p:nvSpPr>
          <p:cNvPr id="66" name="Rectangle 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924967" y="1973000"/>
            <a:ext cx="30096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7" name="Rectangle 2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211528" y="1974440"/>
            <a:ext cx="30096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8" name="Rectangle 3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496648" y="1974440"/>
            <a:ext cx="302400" cy="300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9" name="Rectangle 4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781768" y="1975881"/>
            <a:ext cx="302400" cy="30099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3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0" name="Rectangle 5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924969" y="3701192"/>
            <a:ext cx="30240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6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1" name="Rectangle 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210089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-4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2" name="Rectangle 7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495209" y="3702632"/>
            <a:ext cx="302400" cy="30099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3" name="Rectangle 8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781768" y="3704073"/>
            <a:ext cx="300960" cy="300991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1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4" name="Rectangle 5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4924968" y="2347440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5" name="Rectangle 6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210088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6" name="Rectangle 7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5495208" y="2348880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-8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7" name="Rectangle 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5781767" y="2350321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-1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8" name="Rectangle 5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4924968" y="2981112"/>
            <a:ext cx="30240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-2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9" name="Rectangle 6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5210088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7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0" name="Rectangle 7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495208" y="2982552"/>
            <a:ext cx="302400" cy="3009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-5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1" name="Rectangle 8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5781767" y="2983993"/>
            <a:ext cx="300960" cy="30099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1639" tIns="40820" rIns="81639" bIns="40820" anchor="ctr"/>
          <a:lstStyle/>
          <a:p>
            <a:pPr algn="ctr">
              <a:lnSpc>
                <a:spcPct val="117000"/>
              </a:lnSpc>
            </a:pPr>
            <a:r>
              <a:rPr lang="en-US" sz="1400" smtClean="0">
                <a:solidFill>
                  <a:srgbClr val="000000"/>
                </a:solidFill>
                <a:latin typeface="+mj-lt"/>
              </a:rPr>
              <a:t>4</a:t>
            </a: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627784" y="2564904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+</a:t>
            </a:r>
            <a:endParaRPr lang="en-US" sz="2200"/>
          </a:p>
        </p:txBody>
      </p:sp>
      <p:sp>
        <p:nvSpPr>
          <p:cNvPr id="85" name="TextBox 84"/>
          <p:cNvSpPr txBox="1"/>
          <p:nvPr/>
        </p:nvSpPr>
        <p:spPr>
          <a:xfrm>
            <a:off x="2609143" y="3282103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=</a:t>
            </a:r>
            <a:endParaRPr lang="en-US" sz="2200"/>
          </a:p>
        </p:txBody>
      </p:sp>
      <p:sp>
        <p:nvSpPr>
          <p:cNvPr id="86" name="TextBox 85"/>
          <p:cNvSpPr txBox="1"/>
          <p:nvPr/>
        </p:nvSpPr>
        <p:spPr>
          <a:xfrm>
            <a:off x="5345447" y="2576517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+</a:t>
            </a:r>
            <a:endParaRPr lang="en-US" sz="2200"/>
          </a:p>
        </p:txBody>
      </p:sp>
      <p:sp>
        <p:nvSpPr>
          <p:cNvPr id="87" name="TextBox 86"/>
          <p:cNvSpPr txBox="1"/>
          <p:nvPr/>
        </p:nvSpPr>
        <p:spPr>
          <a:xfrm>
            <a:off x="5345447" y="3282103"/>
            <a:ext cx="3786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=</a:t>
            </a:r>
            <a:endParaRPr lang="en-US" sz="2200"/>
          </a:p>
        </p:txBody>
      </p:sp>
      <p:sp>
        <p:nvSpPr>
          <p:cNvPr id="2" name="TextBox 1"/>
          <p:cNvSpPr txBox="1"/>
          <p:nvPr/>
        </p:nvSpPr>
        <p:spPr>
          <a:xfrm>
            <a:off x="65542" y="1931960"/>
            <a:ext cx="21301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5 - 3x + 4x</a:t>
            </a:r>
            <a:r>
              <a:rPr lang="en-US" sz="2200" baseline="30000" smtClean="0"/>
              <a:t>2</a:t>
            </a:r>
            <a:r>
              <a:rPr lang="en-US" sz="2200" smtClean="0"/>
              <a:t> + 3x</a:t>
            </a:r>
            <a:r>
              <a:rPr lang="en-US" sz="2200" baseline="30000" smtClean="0"/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2" y="2285372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/>
              <a:t>1 + x + 7x</a:t>
            </a:r>
            <a:r>
              <a:rPr lang="en-US" sz="2200" baseline="30000"/>
              <a:t>2</a:t>
            </a:r>
            <a:r>
              <a:rPr lang="en-US" sz="2200"/>
              <a:t> - </a:t>
            </a:r>
            <a:r>
              <a:rPr lang="en-US" sz="2200" smtClean="0"/>
              <a:t>5x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88" name="TextBox 87"/>
          <p:cNvSpPr txBox="1"/>
          <p:nvPr/>
        </p:nvSpPr>
        <p:spPr>
          <a:xfrm>
            <a:off x="107502" y="2919044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1 </a:t>
            </a:r>
            <a:r>
              <a:rPr lang="en-US" sz="2200"/>
              <a:t>+ x </a:t>
            </a:r>
            <a:r>
              <a:rPr lang="en-US" sz="2200" smtClean="0"/>
              <a:t>- x</a:t>
            </a:r>
            <a:r>
              <a:rPr lang="en-US" sz="2200" baseline="30000" smtClean="0"/>
              <a:t>2</a:t>
            </a:r>
            <a:r>
              <a:rPr lang="en-US" sz="2200" smtClean="0"/>
              <a:t>  + 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89" name="TextBox 88"/>
          <p:cNvSpPr txBox="1"/>
          <p:nvPr/>
        </p:nvSpPr>
        <p:spPr>
          <a:xfrm>
            <a:off x="107504" y="3639124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-6 + 2x - x</a:t>
            </a:r>
            <a:r>
              <a:rPr lang="en-US" sz="2200" baseline="30000" smtClean="0"/>
              <a:t>2</a:t>
            </a:r>
            <a:r>
              <a:rPr lang="en-US" sz="2200" smtClean="0"/>
              <a:t> </a:t>
            </a:r>
            <a:r>
              <a:rPr lang="en-US" sz="2200"/>
              <a:t>- 4</a:t>
            </a:r>
            <a:r>
              <a:rPr lang="en-US" sz="2200" smtClean="0"/>
              <a:t>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90" name="TextBox 89"/>
          <p:cNvSpPr txBox="1"/>
          <p:nvPr/>
        </p:nvSpPr>
        <p:spPr>
          <a:xfrm>
            <a:off x="6228184" y="1908051"/>
            <a:ext cx="21301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5 + 3x - 4x</a:t>
            </a:r>
            <a:r>
              <a:rPr lang="en-US" sz="2200" baseline="30000" smtClean="0"/>
              <a:t>2</a:t>
            </a:r>
            <a:r>
              <a:rPr lang="en-US" sz="2200" smtClean="0"/>
              <a:t> - 3x</a:t>
            </a:r>
            <a:r>
              <a:rPr lang="en-US" sz="2200" baseline="30000" smtClean="0"/>
              <a:t>3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228184" y="2325940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/>
              <a:t>1 </a:t>
            </a:r>
            <a:r>
              <a:rPr lang="en-US" sz="2200" smtClean="0"/>
              <a:t>- 5x - 7x</a:t>
            </a:r>
            <a:r>
              <a:rPr lang="en-US" sz="2200" baseline="30000" smtClean="0"/>
              <a:t>2</a:t>
            </a:r>
            <a:r>
              <a:rPr lang="en-US" sz="2200" smtClean="0"/>
              <a:t> + 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92" name="TextBox 91"/>
          <p:cNvSpPr txBox="1"/>
          <p:nvPr/>
        </p:nvSpPr>
        <p:spPr>
          <a:xfrm>
            <a:off x="6228184" y="2959612"/>
            <a:ext cx="21602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1 </a:t>
            </a:r>
            <a:r>
              <a:rPr lang="en-US" sz="2200"/>
              <a:t>+ </a:t>
            </a:r>
            <a:r>
              <a:rPr lang="en-US" sz="2200" smtClean="0"/>
              <a:t>x + x</a:t>
            </a:r>
            <a:r>
              <a:rPr lang="en-US" sz="2200" baseline="30000" smtClean="0"/>
              <a:t>2</a:t>
            </a:r>
            <a:r>
              <a:rPr lang="en-US" sz="2200" smtClean="0"/>
              <a:t> + 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93" name="TextBox 92"/>
          <p:cNvSpPr txBox="1"/>
          <p:nvPr/>
        </p:nvSpPr>
        <p:spPr>
          <a:xfrm>
            <a:off x="6300190" y="3645024"/>
            <a:ext cx="2088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/>
              <a:t>-6 -4x + x</a:t>
            </a:r>
            <a:r>
              <a:rPr lang="en-US" sz="2200" baseline="30000" smtClean="0"/>
              <a:t>2 </a:t>
            </a:r>
            <a:r>
              <a:rPr lang="en-US" sz="2200" smtClean="0"/>
              <a:t>+2x</a:t>
            </a:r>
            <a:r>
              <a:rPr lang="en-US" sz="2200" baseline="30000" smtClean="0"/>
              <a:t>3</a:t>
            </a:r>
            <a:endParaRPr lang="en-US" sz="2200" baseline="30000"/>
          </a:p>
        </p:txBody>
      </p:sp>
      <p:sp>
        <p:nvSpPr>
          <p:cNvPr id="23" name="Oval 22"/>
          <p:cNvSpPr/>
          <p:nvPr/>
        </p:nvSpPr>
        <p:spPr>
          <a:xfrm>
            <a:off x="5098881" y="1639252"/>
            <a:ext cx="493132" cy="27363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098648" y="1612960"/>
            <a:ext cx="493132" cy="27363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480857" y="1772816"/>
            <a:ext cx="2746512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5496" y="5589240"/>
            <a:ext cx="61206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smtClean="0"/>
              <a:t>This will recover s(2).  </a:t>
            </a:r>
          </a:p>
          <a:p>
            <a:pPr algn="ctr"/>
            <a:r>
              <a:rPr lang="en-US" sz="2100" smtClean="0"/>
              <a:t>Repeat the analogous procedure to recover s(-2), s(-8)</a:t>
            </a:r>
            <a:endParaRPr lang="en-US" sz="2100"/>
          </a:p>
        </p:txBody>
      </p:sp>
    </p:spTree>
    <p:extLst>
      <p:ext uri="{BB962C8B-B14F-4D97-AF65-F5344CB8AC3E}">
        <p14:creationId xmlns:p14="http://schemas.microsoft.com/office/powerpoint/2010/main" val="228974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Caveat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en-US" sz="2400" smtClean="0"/>
              <a:t>The adversary is not worst-case, so he is not guaranteed to always work on all secrets s(x), s(x</a:t>
            </a:r>
            <a:r>
              <a:rPr lang="en-US" sz="2400" baseline="30000" smtClean="0"/>
              <a:t>3</a:t>
            </a:r>
            <a:r>
              <a:rPr lang="en-US" sz="2400" smtClean="0"/>
              <a:t>), s(x</a:t>
            </a:r>
            <a:r>
              <a:rPr lang="en-US" sz="2400" baseline="30000" smtClean="0"/>
              <a:t>5</a:t>
            </a:r>
            <a:r>
              <a:rPr lang="en-US" sz="2400" smtClean="0"/>
              <a:t>), s(x</a:t>
            </a:r>
            <a:r>
              <a:rPr lang="en-US" sz="2400" baseline="30000" smtClean="0"/>
              <a:t>7</a:t>
            </a:r>
            <a:r>
              <a:rPr lang="en-US" sz="2400" smtClean="0"/>
              <a:t>)</a:t>
            </a:r>
          </a:p>
          <a:p>
            <a:endParaRPr lang="en-US" sz="2400"/>
          </a:p>
          <a:p>
            <a:r>
              <a:rPr lang="en-US" sz="2400" smtClean="0"/>
              <a:t>But … Ring-LWE (just like LWE) is random self-reducible </a:t>
            </a:r>
          </a:p>
          <a:p>
            <a:endParaRPr lang="en-US" sz="2400"/>
          </a:p>
          <a:p>
            <a:pPr marL="0" indent="0">
              <a:buNone/>
            </a:pPr>
            <a:r>
              <a:rPr lang="en-US" sz="2400" smtClean="0"/>
              <a:t>given (a, b=as+e), we can pick a random s’ and output </a:t>
            </a:r>
          </a:p>
          <a:p>
            <a:pPr marL="0" indent="0">
              <a:buNone/>
            </a:pPr>
            <a:r>
              <a:rPr lang="en-US" sz="2400"/>
              <a:t> </a:t>
            </a:r>
            <a:r>
              <a:rPr lang="en-US" sz="2400" smtClean="0"/>
              <a:t>          (a, b’= b+as’ = a(s+s’)+e)</a:t>
            </a:r>
          </a:p>
          <a:p>
            <a:pPr marL="0" indent="0">
              <a:buNone/>
            </a:pPr>
            <a:r>
              <a:rPr lang="en-US" sz="2400"/>
              <a:t>s</a:t>
            </a:r>
            <a:r>
              <a:rPr lang="en-US" sz="2400" smtClean="0"/>
              <a:t>o the new secret is the uniformly-random s+s’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 smtClean="0"/>
              <a:t>thus to recover every position, we always re-randomize the secret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79300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Another Caveat … 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268760"/>
            <a:ext cx="9144000" cy="550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dirty="0" smtClean="0">
                <a:solidFill>
                  <a:srgbClr val="0070C0"/>
                </a:solidFill>
              </a:rPr>
              <a:t>“If </a:t>
            </a:r>
            <a:r>
              <a:rPr lang="en-US" sz="2200" dirty="0">
                <a:solidFill>
                  <a:srgbClr val="0070C0"/>
                </a:solidFill>
              </a:rPr>
              <a:t>coefficients of </a:t>
            </a:r>
            <a:r>
              <a:rPr lang="en-US" sz="2200" dirty="0" smtClean="0">
                <a:solidFill>
                  <a:srgbClr val="0070C0"/>
                </a:solidFill>
              </a:rPr>
              <a:t>z(x</a:t>
            </a:r>
            <a:r>
              <a:rPr lang="en-US" sz="2200" dirty="0">
                <a:solidFill>
                  <a:srgbClr val="0070C0"/>
                </a:solidFill>
              </a:rPr>
              <a:t>) have distribution D symmetric around 0, then so do </a:t>
            </a:r>
            <a:r>
              <a:rPr lang="en-US" sz="2200" dirty="0" smtClean="0">
                <a:solidFill>
                  <a:srgbClr val="0070C0"/>
                </a:solidFill>
              </a:rPr>
              <a:t>the coefficients </a:t>
            </a:r>
            <a:r>
              <a:rPr lang="en-US" sz="2200" dirty="0">
                <a:solidFill>
                  <a:srgbClr val="0070C0"/>
                </a:solidFill>
              </a:rPr>
              <a:t>of </a:t>
            </a:r>
            <a:r>
              <a:rPr lang="en-US" sz="2200" dirty="0" smtClean="0">
                <a:solidFill>
                  <a:srgbClr val="0070C0"/>
                </a:solidFill>
              </a:rPr>
              <a:t>z(x</a:t>
            </a:r>
            <a:r>
              <a:rPr lang="en-US" sz="2200" baseline="33000" dirty="0" smtClean="0">
                <a:solidFill>
                  <a:srgbClr val="0070C0"/>
                </a:solidFill>
              </a:rPr>
              <a:t>3</a:t>
            </a:r>
            <a:r>
              <a:rPr lang="en-US" sz="2200" dirty="0">
                <a:solidFill>
                  <a:srgbClr val="0070C0"/>
                </a:solidFill>
              </a:rPr>
              <a:t>), </a:t>
            </a:r>
            <a:r>
              <a:rPr lang="en-US" sz="2200" dirty="0" smtClean="0">
                <a:solidFill>
                  <a:srgbClr val="0070C0"/>
                </a:solidFill>
              </a:rPr>
              <a:t>z(x</a:t>
            </a:r>
            <a:r>
              <a:rPr lang="en-US" sz="2200" baseline="33000" dirty="0" smtClean="0">
                <a:solidFill>
                  <a:srgbClr val="0070C0"/>
                </a:solidFill>
              </a:rPr>
              <a:t>5</a:t>
            </a:r>
            <a:r>
              <a:rPr lang="en-US" sz="2200" dirty="0">
                <a:solidFill>
                  <a:srgbClr val="0070C0"/>
                </a:solidFill>
              </a:rPr>
              <a:t>), </a:t>
            </a:r>
            <a:r>
              <a:rPr lang="en-US" sz="2200" dirty="0" smtClean="0">
                <a:solidFill>
                  <a:srgbClr val="0070C0"/>
                </a:solidFill>
              </a:rPr>
              <a:t>z(x</a:t>
            </a:r>
            <a:r>
              <a:rPr lang="en-US" sz="2200" baseline="33000" dirty="0" smtClean="0">
                <a:solidFill>
                  <a:srgbClr val="0070C0"/>
                </a:solidFill>
              </a:rPr>
              <a:t>7</a:t>
            </a:r>
            <a:r>
              <a:rPr lang="en-US" sz="2200" dirty="0">
                <a:solidFill>
                  <a:srgbClr val="0070C0"/>
                </a:solidFill>
              </a:rPr>
              <a:t>) </a:t>
            </a:r>
            <a:r>
              <a:rPr lang="en-US" sz="2200" dirty="0" smtClean="0">
                <a:solidFill>
                  <a:srgbClr val="0070C0"/>
                </a:solidFill>
              </a:rPr>
              <a:t>!! ”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200" dirty="0"/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dirty="0" smtClean="0"/>
              <a:t>This only holds true for Z[x]/(x</a:t>
            </a:r>
            <a:r>
              <a:rPr lang="en-US" sz="2200" baseline="30000" dirty="0" smtClean="0"/>
              <a:t>n</a:t>
            </a:r>
            <a:r>
              <a:rPr lang="en-US" sz="2200" dirty="0" smtClean="0"/>
              <a:t>+1)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200" dirty="0"/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dirty="0" smtClean="0"/>
              <a:t>Can work with all </a:t>
            </a:r>
            <a:r>
              <a:rPr lang="en-US" sz="2200" i="1" dirty="0" err="1" smtClean="0"/>
              <a:t>cyclotomic</a:t>
            </a:r>
            <a:r>
              <a:rPr lang="en-US" sz="2200" i="1" dirty="0" smtClean="0"/>
              <a:t> </a:t>
            </a:r>
            <a:r>
              <a:rPr lang="en-US" sz="2200" dirty="0" smtClean="0"/>
              <a:t>polynomials by representing elements differently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200" dirty="0"/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dirty="0" smtClean="0"/>
              <a:t>In a ring of integers R=Z[x]/(</a:t>
            </a:r>
            <a:r>
              <a:rPr lang="el-GR" sz="2200" dirty="0" smtClean="0"/>
              <a:t>Φ</a:t>
            </a:r>
            <a:r>
              <a:rPr lang="en-US" sz="2200" baseline="-25000" dirty="0" smtClean="0"/>
              <a:t>m</a:t>
            </a:r>
            <a:r>
              <a:rPr lang="en-US" sz="2200" dirty="0" smtClean="0"/>
              <a:t>(x)), z </a:t>
            </a:r>
            <a:r>
              <a:rPr lang="en-US" sz="2200" dirty="0" smtClean="0"/>
              <a:t>is thought of as</a:t>
            </a:r>
            <a:r>
              <a:rPr lang="el-GR" sz="2200" dirty="0" smtClean="0"/>
              <a:t> σ</a:t>
            </a:r>
            <a:r>
              <a:rPr lang="en-US" sz="2200" dirty="0" smtClean="0"/>
              <a:t>(z) :=</a:t>
            </a:r>
            <a:r>
              <a:rPr lang="en-US" sz="2200" dirty="0" smtClean="0"/>
              <a:t> (</a:t>
            </a:r>
            <a:r>
              <a:rPr lang="el-GR" sz="2200" dirty="0" smtClean="0"/>
              <a:t>σ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(z</a:t>
            </a:r>
            <a:r>
              <a:rPr lang="en-US" sz="2200" dirty="0" smtClean="0"/>
              <a:t>), … , </a:t>
            </a:r>
            <a:r>
              <a:rPr lang="el-GR" sz="2200" dirty="0" smtClean="0"/>
              <a:t>σ</a:t>
            </a:r>
            <a:r>
              <a:rPr lang="el-GR" sz="2200" baseline="-25000" dirty="0" smtClean="0"/>
              <a:t>φ</a:t>
            </a:r>
            <a:r>
              <a:rPr lang="en-US" sz="2200" baseline="-25000" dirty="0" smtClean="0"/>
              <a:t>(m)</a:t>
            </a:r>
            <a:r>
              <a:rPr lang="en-US" sz="2200" dirty="0" smtClean="0"/>
              <a:t>(z)) 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dirty="0" smtClean="0"/>
              <a:t>where </a:t>
            </a:r>
            <a:r>
              <a:rPr lang="el-GR" sz="2200" dirty="0" smtClean="0"/>
              <a:t>σ</a:t>
            </a:r>
            <a:r>
              <a:rPr lang="en-US" sz="2200" baseline="-25000" dirty="0" err="1" smtClean="0"/>
              <a:t>i</a:t>
            </a:r>
            <a:r>
              <a:rPr lang="en-US" sz="2200" dirty="0"/>
              <a:t> </a:t>
            </a:r>
            <a:r>
              <a:rPr lang="en-US" sz="2200" dirty="0" smtClean="0"/>
              <a:t>is the </a:t>
            </a:r>
            <a:r>
              <a:rPr lang="en-US" sz="2200" dirty="0" err="1" smtClean="0"/>
              <a:t>i</a:t>
            </a:r>
            <a:r>
              <a:rPr lang="en-US" sz="2200" baseline="30000" dirty="0" err="1" smtClean="0"/>
              <a:t>th</a:t>
            </a:r>
            <a:r>
              <a:rPr lang="en-US" sz="2200" dirty="0" smtClean="0"/>
              <a:t> canonical embedding (i.e. </a:t>
            </a:r>
            <a:r>
              <a:rPr lang="el-GR" sz="2200" dirty="0" smtClean="0"/>
              <a:t>σ</a:t>
            </a:r>
            <a:r>
              <a:rPr lang="en-US" sz="2200" baseline="-25000" dirty="0" err="1" smtClean="0"/>
              <a:t>i</a:t>
            </a:r>
            <a:r>
              <a:rPr lang="en-US" sz="2200" dirty="0" smtClean="0"/>
              <a:t>(z) = z(</a:t>
            </a:r>
            <a:r>
              <a:rPr lang="el-GR" sz="2200" dirty="0" smtClean="0"/>
              <a:t>ζ</a:t>
            </a:r>
            <a:r>
              <a:rPr lang="en-US" sz="2200" baseline="-25000" dirty="0" err="1" smtClean="0"/>
              <a:t>i</a:t>
            </a:r>
            <a:r>
              <a:rPr lang="en-US" sz="2200" dirty="0" smtClean="0"/>
              <a:t>) where </a:t>
            </a:r>
            <a:r>
              <a:rPr lang="el-GR" sz="2200" dirty="0"/>
              <a:t>ζ</a:t>
            </a:r>
            <a:r>
              <a:rPr lang="en-US" sz="2200" baseline="-25000" dirty="0" err="1"/>
              <a:t>i</a:t>
            </a:r>
            <a:r>
              <a:rPr lang="en-US" sz="2200" dirty="0" smtClean="0"/>
              <a:t> is the </a:t>
            </a:r>
            <a:r>
              <a:rPr lang="en-US" sz="2200" dirty="0" err="1" smtClean="0"/>
              <a:t>i</a:t>
            </a:r>
            <a:r>
              <a:rPr lang="en-US" sz="2200" baseline="30000" dirty="0" err="1" smtClean="0"/>
              <a:t>th</a:t>
            </a:r>
            <a:r>
              <a:rPr lang="en-US" sz="2200" dirty="0" smtClean="0"/>
              <a:t> root of </a:t>
            </a:r>
            <a:r>
              <a:rPr lang="el-GR" sz="2200" dirty="0" smtClean="0"/>
              <a:t>Φ</a:t>
            </a:r>
            <a:r>
              <a:rPr lang="en-US" sz="2200" baseline="-25000" dirty="0"/>
              <a:t>m</a:t>
            </a:r>
            <a:r>
              <a:rPr lang="en-US" sz="2200" dirty="0"/>
              <a:t>(x</a:t>
            </a:r>
            <a:r>
              <a:rPr lang="en-US" sz="2200" dirty="0" smtClean="0"/>
              <a:t>))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200" dirty="0" smtClean="0"/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dirty="0" smtClean="0"/>
              <a:t>So for all </a:t>
            </a:r>
            <a:r>
              <a:rPr lang="en-US" sz="2200" dirty="0" err="1" smtClean="0"/>
              <a:t>i</a:t>
            </a:r>
            <a:r>
              <a:rPr lang="en-US" sz="2200" dirty="0" smtClean="0"/>
              <a:t> and </a:t>
            </a:r>
            <a:r>
              <a:rPr lang="en-US" sz="2200" dirty="0" smtClean="0"/>
              <a:t>j relatively prime to m, z(x</a:t>
            </a:r>
            <a:r>
              <a:rPr lang="en-US" sz="2200" baseline="30000" dirty="0" smtClean="0"/>
              <a:t>i</a:t>
            </a:r>
            <a:r>
              <a:rPr lang="en-US" sz="2200" dirty="0" smtClean="0"/>
              <a:t>) </a:t>
            </a:r>
            <a:r>
              <a:rPr lang="en-US" sz="2200" dirty="0" smtClean="0"/>
              <a:t>is a permutation of </a:t>
            </a:r>
            <a:r>
              <a:rPr lang="en-US" sz="2200" dirty="0" smtClean="0"/>
              <a:t>z(</a:t>
            </a:r>
            <a:r>
              <a:rPr lang="en-US" sz="2200" dirty="0" err="1" smtClean="0"/>
              <a:t>x</a:t>
            </a:r>
            <a:r>
              <a:rPr lang="en-US" sz="2200" baseline="30000" dirty="0" err="1" smtClean="0"/>
              <a:t>j</a:t>
            </a:r>
            <a:r>
              <a:rPr lang="en-US" sz="2200" dirty="0" smtClean="0"/>
              <a:t>)</a:t>
            </a:r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200" dirty="0" smtClean="0"/>
              <a:t>                                                        i.e. </a:t>
            </a:r>
            <a:r>
              <a:rPr lang="el-GR" sz="2200" dirty="0"/>
              <a:t>σ</a:t>
            </a:r>
            <a:r>
              <a:rPr lang="en-US" sz="2200" dirty="0" smtClean="0"/>
              <a:t>(z(x</a:t>
            </a:r>
            <a:r>
              <a:rPr lang="en-US" sz="2200" baseline="30000" dirty="0" smtClean="0"/>
              <a:t>i</a:t>
            </a:r>
            <a:r>
              <a:rPr lang="en-US" sz="2200" dirty="0" smtClean="0"/>
              <a:t>)) is a permutation of </a:t>
            </a:r>
            <a:r>
              <a:rPr lang="el-GR" sz="2200" dirty="0"/>
              <a:t>σ</a:t>
            </a:r>
            <a:r>
              <a:rPr lang="en-US" sz="2200" dirty="0" smtClean="0"/>
              <a:t>(z(</a:t>
            </a:r>
            <a:r>
              <a:rPr lang="en-US" sz="2200" dirty="0" err="1" smtClean="0"/>
              <a:t>x</a:t>
            </a:r>
            <a:r>
              <a:rPr lang="en-US" sz="2200" baseline="30000" dirty="0" err="1" smtClean="0"/>
              <a:t>j</a:t>
            </a:r>
            <a:r>
              <a:rPr lang="en-US" sz="2200" dirty="0" smtClean="0"/>
              <a:t>))</a:t>
            </a:r>
            <a:endParaRPr lang="en-US" sz="2200" dirty="0" smtClean="0"/>
          </a:p>
          <a:p>
            <a:pPr marL="391686" indent="-293764">
              <a:lnSpc>
                <a:spcPct val="117000"/>
              </a:lnSpc>
              <a:buClr>
                <a:srgbClr val="FF6633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200" baseline="-25000" dirty="0"/>
          </a:p>
        </p:txBody>
      </p:sp>
    </p:spTree>
    <p:extLst>
      <p:ext uri="{BB962C8B-B14F-4D97-AF65-F5344CB8AC3E}">
        <p14:creationId xmlns:p14="http://schemas.microsoft.com/office/powerpoint/2010/main" val="267745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229600" cy="1143000"/>
          </a:xfrm>
        </p:spPr>
        <p:txBody>
          <a:bodyPr/>
          <a:lstStyle/>
          <a:p>
            <a:r>
              <a:rPr lang="en-US" smtClean="0"/>
              <a:t>Thanks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9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9311" cy="1145879"/>
          </a:xfrm>
          <a:ln/>
        </p:spPr>
        <p:txBody>
          <a:bodyPr tIns="35203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Why Cyclic Lattices?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625" y="1605095"/>
            <a:ext cx="8229311" cy="4600791"/>
          </a:xfrm>
          <a:ln/>
        </p:spPr>
        <p:txBody>
          <a:bodyPr>
            <a:normAutofit fontScale="85000" lnSpcReduction="20000"/>
          </a:bodyPr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latin typeface="+mj-lt"/>
              </a:rPr>
              <a:t>Succinct representations</a:t>
            </a:r>
          </a:p>
          <a:p>
            <a:pPr marL="783372" lvl="1" indent="-260644">
              <a:buSzPct val="75000"/>
              <a:buFont typeface="Symbol" charset="2"/>
              <a:buChar char="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latin typeface="+mj-lt"/>
              </a:rPr>
              <a:t>Can represent an n-dimensional lattice with 1 vector</a:t>
            </a:r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 smtClean="0">
              <a:latin typeface="+mj-lt"/>
            </a:endParaRPr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>
                <a:latin typeface="+mj-lt"/>
              </a:rPr>
              <a:t>Algebraic </a:t>
            </a:r>
            <a:r>
              <a:rPr lang="en-US" dirty="0">
                <a:latin typeface="+mj-lt"/>
              </a:rPr>
              <a:t>structure</a:t>
            </a:r>
          </a:p>
          <a:p>
            <a:pPr marL="783372" lvl="1" indent="-260644">
              <a:buSzPct val="75000"/>
              <a:buFont typeface="Symbol" charset="2"/>
              <a:buChar char="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latin typeface="+mj-lt"/>
              </a:rPr>
              <a:t>Allows for fast arithmetic (using FFT)</a:t>
            </a:r>
          </a:p>
          <a:p>
            <a:pPr marL="783372" lvl="1" indent="-260644">
              <a:buSzPct val="75000"/>
              <a:buFont typeface="Symbol" charset="2"/>
              <a:buChar char="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latin typeface="+mj-lt"/>
              </a:rPr>
              <a:t>Makes proofs possible</a:t>
            </a:r>
          </a:p>
          <a:p>
            <a:pPr marL="391686" indent="-293764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dirty="0">
              <a:latin typeface="+mj-lt"/>
            </a:endParaRPr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latin typeface="+mj-lt"/>
              </a:rPr>
              <a:t>NTRU cryptosystem  </a:t>
            </a:r>
            <a:endParaRPr lang="en-US" dirty="0" smtClean="0">
              <a:latin typeface="+mj-lt"/>
            </a:endParaRPr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 smtClean="0">
                <a:latin typeface="+mj-lt"/>
              </a:rPr>
              <a:t>One-way </a:t>
            </a:r>
            <a:r>
              <a:rPr lang="en-US" dirty="0">
                <a:latin typeface="+mj-lt"/>
              </a:rPr>
              <a:t>functions based on </a:t>
            </a:r>
            <a:endParaRPr lang="en-US" dirty="0" smtClean="0">
              <a:latin typeface="+mj-lt"/>
            </a:endParaRPr>
          </a:p>
          <a:p>
            <a:pPr marL="97922" indent="0"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worst-case hardness of SVP in </a:t>
            </a:r>
          </a:p>
          <a:p>
            <a:pPr marL="97922" indent="0"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ideal lattices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[Mic02</a:t>
            </a:r>
            <a:r>
              <a:rPr lang="en-US" dirty="0">
                <a:solidFill>
                  <a:srgbClr val="00B050"/>
                </a:solidFill>
                <a:latin typeface="+mj-lt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2923624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9311" cy="1145879"/>
          </a:xfrm>
          <a:ln/>
        </p:spPr>
        <p:txBody>
          <a:bodyPr tIns="35203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Is </a:t>
            </a:r>
            <a:r>
              <a:rPr lang="en-US" dirty="0" err="1"/>
              <a:t>SVP</a:t>
            </a:r>
            <a:r>
              <a:rPr lang="en-US" baseline="-33000" dirty="0" err="1"/>
              <a:t>poly</a:t>
            </a:r>
            <a:r>
              <a:rPr lang="en-US" baseline="-33000" dirty="0"/>
              <a:t>(n)</a:t>
            </a:r>
            <a:r>
              <a:rPr lang="en-US" dirty="0"/>
              <a:t> Hard for Cyclic Lattices?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5377" y="1605095"/>
            <a:ext cx="8838624" cy="4297046"/>
          </a:xfrm>
          <a:ln/>
        </p:spPr>
        <p:txBody>
          <a:bodyPr>
            <a:norm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600" dirty="0">
                <a:latin typeface="+mj-lt"/>
              </a:rPr>
              <a:t>Short answer: we don't know but conjecture it is.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600" dirty="0" smtClean="0">
                <a:latin typeface="+mj-lt"/>
              </a:rPr>
              <a:t>What's </a:t>
            </a:r>
            <a:r>
              <a:rPr lang="en-US" sz="2600" dirty="0">
                <a:latin typeface="+mj-lt"/>
              </a:rPr>
              <a:t>wrong with the following argument that </a:t>
            </a:r>
            <a:r>
              <a:rPr lang="en-US" sz="2600" dirty="0" err="1">
                <a:latin typeface="+mj-lt"/>
              </a:rPr>
              <a:t>SVP</a:t>
            </a:r>
            <a:r>
              <a:rPr lang="en-US" sz="2600" baseline="-33000" dirty="0" err="1">
                <a:latin typeface="+mj-lt"/>
              </a:rPr>
              <a:t>n</a:t>
            </a:r>
            <a:r>
              <a:rPr lang="en-US" sz="2600" dirty="0">
                <a:latin typeface="+mj-lt"/>
              </a:rPr>
              <a:t> is easy?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600" dirty="0">
                <a:latin typeface="+mj-lt"/>
              </a:rPr>
              <a:t>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600" dirty="0">
              <a:latin typeface="+mj-lt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600" dirty="0">
              <a:latin typeface="+mj-lt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600" dirty="0">
              <a:latin typeface="+mj-lt"/>
            </a:endParaRP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US" sz="2600" dirty="0">
              <a:latin typeface="+mj-lt"/>
            </a:endParaRP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689978" y="2708920"/>
            <a:ext cx="1588820" cy="413149"/>
            <a:chOff x="479" y="2199"/>
            <a:chExt cx="1103" cy="287"/>
          </a:xfrm>
        </p:grpSpPr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1296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197" name="AutoShape 5"/>
            <p:cNvSpPr>
              <a:spLocks noChangeArrowheads="1"/>
            </p:cNvSpPr>
            <p:nvPr/>
          </p:nvSpPr>
          <p:spPr bwMode="auto">
            <a:xfrm>
              <a:off x="1023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198" name="AutoShape 6"/>
            <p:cNvSpPr>
              <a:spLocks noChangeArrowheads="1"/>
            </p:cNvSpPr>
            <p:nvPr/>
          </p:nvSpPr>
          <p:spPr bwMode="auto">
            <a:xfrm>
              <a:off x="752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199" name="AutoShape 7"/>
            <p:cNvSpPr>
              <a:spLocks noChangeArrowheads="1"/>
            </p:cNvSpPr>
            <p:nvPr/>
          </p:nvSpPr>
          <p:spPr bwMode="auto">
            <a:xfrm>
              <a:off x="479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00" name="AutoShape 8"/>
            <p:cNvSpPr>
              <a:spLocks noChangeArrowheads="1"/>
            </p:cNvSpPr>
            <p:nvPr/>
          </p:nvSpPr>
          <p:spPr bwMode="auto">
            <a:xfrm>
              <a:off x="1296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01" name="AutoShape 9"/>
            <p:cNvSpPr>
              <a:spLocks noChangeArrowheads="1"/>
            </p:cNvSpPr>
            <p:nvPr/>
          </p:nvSpPr>
          <p:spPr bwMode="auto">
            <a:xfrm>
              <a:off x="1023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02" name="AutoShape 10"/>
            <p:cNvSpPr>
              <a:spLocks noChangeArrowheads="1"/>
            </p:cNvSpPr>
            <p:nvPr/>
          </p:nvSpPr>
          <p:spPr bwMode="auto">
            <a:xfrm>
              <a:off x="752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03" name="AutoShape 11"/>
            <p:cNvSpPr>
              <a:spLocks noChangeArrowheads="1"/>
            </p:cNvSpPr>
            <p:nvPr/>
          </p:nvSpPr>
          <p:spPr bwMode="auto">
            <a:xfrm>
              <a:off x="479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04" name="AutoShape 12"/>
            <p:cNvSpPr>
              <a:spLocks noChangeArrowheads="1"/>
            </p:cNvSpPr>
            <p:nvPr/>
          </p:nvSpPr>
          <p:spPr bwMode="auto">
            <a:xfrm>
              <a:off x="1296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auto">
            <a:xfrm>
              <a:off x="1023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06" name="AutoShape 14"/>
            <p:cNvSpPr>
              <a:spLocks noChangeArrowheads="1"/>
            </p:cNvSpPr>
            <p:nvPr/>
          </p:nvSpPr>
          <p:spPr bwMode="auto">
            <a:xfrm>
              <a:off x="752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07" name="AutoShape 15"/>
            <p:cNvSpPr>
              <a:spLocks noChangeArrowheads="1"/>
            </p:cNvSpPr>
            <p:nvPr/>
          </p:nvSpPr>
          <p:spPr bwMode="auto">
            <a:xfrm>
              <a:off x="479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08" name="AutoShape 16"/>
            <p:cNvSpPr>
              <a:spLocks noChangeArrowheads="1"/>
            </p:cNvSpPr>
            <p:nvPr/>
          </p:nvSpPr>
          <p:spPr bwMode="auto">
            <a:xfrm>
              <a:off x="1296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09" name="AutoShape 17"/>
            <p:cNvSpPr>
              <a:spLocks noChangeArrowheads="1"/>
            </p:cNvSpPr>
            <p:nvPr/>
          </p:nvSpPr>
          <p:spPr bwMode="auto">
            <a:xfrm>
              <a:off x="1023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10" name="AutoShape 18"/>
            <p:cNvSpPr>
              <a:spLocks noChangeArrowheads="1"/>
            </p:cNvSpPr>
            <p:nvPr/>
          </p:nvSpPr>
          <p:spPr bwMode="auto">
            <a:xfrm>
              <a:off x="752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11" name="AutoShape 19"/>
            <p:cNvSpPr>
              <a:spLocks noChangeArrowheads="1"/>
            </p:cNvSpPr>
            <p:nvPr/>
          </p:nvSpPr>
          <p:spPr bwMode="auto">
            <a:xfrm>
              <a:off x="479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12" name="AutoShape 20"/>
            <p:cNvSpPr>
              <a:spLocks noChangeArrowheads="1"/>
            </p:cNvSpPr>
            <p:nvPr/>
          </p:nvSpPr>
          <p:spPr bwMode="auto">
            <a:xfrm>
              <a:off x="1296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13" name="AutoShape 21"/>
            <p:cNvSpPr>
              <a:spLocks noChangeArrowheads="1"/>
            </p:cNvSpPr>
            <p:nvPr/>
          </p:nvSpPr>
          <p:spPr bwMode="auto">
            <a:xfrm>
              <a:off x="1023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14" name="AutoShape 22"/>
            <p:cNvSpPr>
              <a:spLocks noChangeArrowheads="1"/>
            </p:cNvSpPr>
            <p:nvPr/>
          </p:nvSpPr>
          <p:spPr bwMode="auto">
            <a:xfrm>
              <a:off x="752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15" name="AutoShape 23"/>
            <p:cNvSpPr>
              <a:spLocks noChangeArrowheads="1"/>
            </p:cNvSpPr>
            <p:nvPr/>
          </p:nvSpPr>
          <p:spPr bwMode="auto">
            <a:xfrm>
              <a:off x="479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16" name="AutoShape 24"/>
            <p:cNvSpPr>
              <a:spLocks noChangeArrowheads="1"/>
            </p:cNvSpPr>
            <p:nvPr/>
          </p:nvSpPr>
          <p:spPr bwMode="auto">
            <a:xfrm>
              <a:off x="1296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4</a:t>
              </a:r>
            </a:p>
          </p:txBody>
        </p:sp>
        <p:sp>
          <p:nvSpPr>
            <p:cNvPr id="8217" name="AutoShape 25"/>
            <p:cNvSpPr>
              <a:spLocks noChangeArrowheads="1"/>
            </p:cNvSpPr>
            <p:nvPr/>
          </p:nvSpPr>
          <p:spPr bwMode="auto">
            <a:xfrm>
              <a:off x="1023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18" name="AutoShape 26"/>
            <p:cNvSpPr>
              <a:spLocks noChangeArrowheads="1"/>
            </p:cNvSpPr>
            <p:nvPr/>
          </p:nvSpPr>
          <p:spPr bwMode="auto">
            <a:xfrm>
              <a:off x="752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19" name="AutoShape 27"/>
            <p:cNvSpPr>
              <a:spLocks noChangeArrowheads="1"/>
            </p:cNvSpPr>
            <p:nvPr/>
          </p:nvSpPr>
          <p:spPr bwMode="auto">
            <a:xfrm>
              <a:off x="479" y="219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</a:t>
              </a:r>
            </a:p>
          </p:txBody>
        </p:sp>
      </p:grp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2977418" y="2773699"/>
            <a:ext cx="2695088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>
                <a:latin typeface="+mj-lt"/>
              </a:rPr>
              <a:t>v is a shortest vector in L </a:t>
            </a:r>
          </a:p>
        </p:txBody>
      </p:sp>
      <p:grpSp>
        <p:nvGrpSpPr>
          <p:cNvPr id="8221" name="Group 29"/>
          <p:cNvGrpSpPr>
            <a:grpSpLocks/>
          </p:cNvGrpSpPr>
          <p:nvPr/>
        </p:nvGrpSpPr>
        <p:grpSpPr bwMode="auto">
          <a:xfrm>
            <a:off x="689978" y="3198365"/>
            <a:ext cx="1588820" cy="413149"/>
            <a:chOff x="479" y="2539"/>
            <a:chExt cx="1103" cy="287"/>
          </a:xfrm>
        </p:grpSpPr>
        <p:sp>
          <p:nvSpPr>
            <p:cNvPr id="8222" name="AutoShape 30"/>
            <p:cNvSpPr>
              <a:spLocks noChangeArrowheads="1"/>
            </p:cNvSpPr>
            <p:nvPr/>
          </p:nvSpPr>
          <p:spPr bwMode="auto">
            <a:xfrm>
              <a:off x="1296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23" name="AutoShape 31"/>
            <p:cNvSpPr>
              <a:spLocks noChangeArrowheads="1"/>
            </p:cNvSpPr>
            <p:nvPr/>
          </p:nvSpPr>
          <p:spPr bwMode="auto">
            <a:xfrm>
              <a:off x="1023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24" name="AutoShape 32"/>
            <p:cNvSpPr>
              <a:spLocks noChangeArrowheads="1"/>
            </p:cNvSpPr>
            <p:nvPr/>
          </p:nvSpPr>
          <p:spPr bwMode="auto">
            <a:xfrm>
              <a:off x="752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25" name="AutoShape 33"/>
            <p:cNvSpPr>
              <a:spLocks noChangeArrowheads="1"/>
            </p:cNvSpPr>
            <p:nvPr/>
          </p:nvSpPr>
          <p:spPr bwMode="auto">
            <a:xfrm>
              <a:off x="479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26" name="AutoShape 34"/>
            <p:cNvSpPr>
              <a:spLocks noChangeArrowheads="1"/>
            </p:cNvSpPr>
            <p:nvPr/>
          </p:nvSpPr>
          <p:spPr bwMode="auto">
            <a:xfrm>
              <a:off x="1296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27" name="AutoShape 35"/>
            <p:cNvSpPr>
              <a:spLocks noChangeArrowheads="1"/>
            </p:cNvSpPr>
            <p:nvPr/>
          </p:nvSpPr>
          <p:spPr bwMode="auto">
            <a:xfrm>
              <a:off x="1023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28" name="AutoShape 36"/>
            <p:cNvSpPr>
              <a:spLocks noChangeArrowheads="1"/>
            </p:cNvSpPr>
            <p:nvPr/>
          </p:nvSpPr>
          <p:spPr bwMode="auto">
            <a:xfrm>
              <a:off x="752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29" name="AutoShape 37"/>
            <p:cNvSpPr>
              <a:spLocks noChangeArrowheads="1"/>
            </p:cNvSpPr>
            <p:nvPr/>
          </p:nvSpPr>
          <p:spPr bwMode="auto">
            <a:xfrm>
              <a:off x="479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30" name="AutoShape 38"/>
            <p:cNvSpPr>
              <a:spLocks noChangeArrowheads="1"/>
            </p:cNvSpPr>
            <p:nvPr/>
          </p:nvSpPr>
          <p:spPr bwMode="auto">
            <a:xfrm>
              <a:off x="1296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31" name="AutoShape 39"/>
            <p:cNvSpPr>
              <a:spLocks noChangeArrowheads="1"/>
            </p:cNvSpPr>
            <p:nvPr/>
          </p:nvSpPr>
          <p:spPr bwMode="auto">
            <a:xfrm>
              <a:off x="1023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32" name="AutoShape 40"/>
            <p:cNvSpPr>
              <a:spLocks noChangeArrowheads="1"/>
            </p:cNvSpPr>
            <p:nvPr/>
          </p:nvSpPr>
          <p:spPr bwMode="auto">
            <a:xfrm>
              <a:off x="752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33" name="AutoShape 41"/>
            <p:cNvSpPr>
              <a:spLocks noChangeArrowheads="1"/>
            </p:cNvSpPr>
            <p:nvPr/>
          </p:nvSpPr>
          <p:spPr bwMode="auto">
            <a:xfrm>
              <a:off x="479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34" name="AutoShape 42"/>
            <p:cNvSpPr>
              <a:spLocks noChangeArrowheads="1"/>
            </p:cNvSpPr>
            <p:nvPr/>
          </p:nvSpPr>
          <p:spPr bwMode="auto">
            <a:xfrm>
              <a:off x="1296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35" name="AutoShape 43"/>
            <p:cNvSpPr>
              <a:spLocks noChangeArrowheads="1"/>
            </p:cNvSpPr>
            <p:nvPr/>
          </p:nvSpPr>
          <p:spPr bwMode="auto">
            <a:xfrm>
              <a:off x="1023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36" name="AutoShape 44"/>
            <p:cNvSpPr>
              <a:spLocks noChangeArrowheads="1"/>
            </p:cNvSpPr>
            <p:nvPr/>
          </p:nvSpPr>
          <p:spPr bwMode="auto">
            <a:xfrm>
              <a:off x="752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37" name="AutoShape 45"/>
            <p:cNvSpPr>
              <a:spLocks noChangeArrowheads="1"/>
            </p:cNvSpPr>
            <p:nvPr/>
          </p:nvSpPr>
          <p:spPr bwMode="auto">
            <a:xfrm>
              <a:off x="479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38" name="AutoShape 46"/>
            <p:cNvSpPr>
              <a:spLocks noChangeArrowheads="1"/>
            </p:cNvSpPr>
            <p:nvPr/>
          </p:nvSpPr>
          <p:spPr bwMode="auto">
            <a:xfrm>
              <a:off x="1296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39" name="AutoShape 47"/>
            <p:cNvSpPr>
              <a:spLocks noChangeArrowheads="1"/>
            </p:cNvSpPr>
            <p:nvPr/>
          </p:nvSpPr>
          <p:spPr bwMode="auto">
            <a:xfrm>
              <a:off x="1023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40" name="AutoShape 48"/>
            <p:cNvSpPr>
              <a:spLocks noChangeArrowheads="1"/>
            </p:cNvSpPr>
            <p:nvPr/>
          </p:nvSpPr>
          <p:spPr bwMode="auto">
            <a:xfrm>
              <a:off x="752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41" name="AutoShape 49"/>
            <p:cNvSpPr>
              <a:spLocks noChangeArrowheads="1"/>
            </p:cNvSpPr>
            <p:nvPr/>
          </p:nvSpPr>
          <p:spPr bwMode="auto">
            <a:xfrm>
              <a:off x="479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42" name="AutoShape 50"/>
            <p:cNvSpPr>
              <a:spLocks noChangeArrowheads="1"/>
            </p:cNvSpPr>
            <p:nvPr/>
          </p:nvSpPr>
          <p:spPr bwMode="auto">
            <a:xfrm>
              <a:off x="1296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43" name="AutoShape 51"/>
            <p:cNvSpPr>
              <a:spLocks noChangeArrowheads="1"/>
            </p:cNvSpPr>
            <p:nvPr/>
          </p:nvSpPr>
          <p:spPr bwMode="auto">
            <a:xfrm>
              <a:off x="1023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44" name="AutoShape 52"/>
            <p:cNvSpPr>
              <a:spLocks noChangeArrowheads="1"/>
            </p:cNvSpPr>
            <p:nvPr/>
          </p:nvSpPr>
          <p:spPr bwMode="auto">
            <a:xfrm>
              <a:off x="752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8245" name="AutoShape 53"/>
            <p:cNvSpPr>
              <a:spLocks noChangeArrowheads="1"/>
            </p:cNvSpPr>
            <p:nvPr/>
          </p:nvSpPr>
          <p:spPr bwMode="auto">
            <a:xfrm>
              <a:off x="479" y="253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4</a:t>
              </a:r>
            </a:p>
          </p:txBody>
        </p:sp>
      </p:grpSp>
      <p:grpSp>
        <p:nvGrpSpPr>
          <p:cNvPr id="8246" name="Group 54"/>
          <p:cNvGrpSpPr>
            <a:grpSpLocks/>
          </p:cNvGrpSpPr>
          <p:nvPr/>
        </p:nvGrpSpPr>
        <p:grpSpPr bwMode="auto">
          <a:xfrm>
            <a:off x="689978" y="3689251"/>
            <a:ext cx="1588820" cy="413150"/>
            <a:chOff x="479" y="2880"/>
            <a:chExt cx="1103" cy="287"/>
          </a:xfrm>
        </p:grpSpPr>
        <p:sp>
          <p:nvSpPr>
            <p:cNvPr id="8247" name="AutoShape 55"/>
            <p:cNvSpPr>
              <a:spLocks noChangeArrowheads="1"/>
            </p:cNvSpPr>
            <p:nvPr/>
          </p:nvSpPr>
          <p:spPr bwMode="auto">
            <a:xfrm>
              <a:off x="1296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48" name="AutoShape 56"/>
            <p:cNvSpPr>
              <a:spLocks noChangeArrowheads="1"/>
            </p:cNvSpPr>
            <p:nvPr/>
          </p:nvSpPr>
          <p:spPr bwMode="auto">
            <a:xfrm>
              <a:off x="1023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49" name="AutoShape 57"/>
            <p:cNvSpPr>
              <a:spLocks noChangeArrowheads="1"/>
            </p:cNvSpPr>
            <p:nvPr/>
          </p:nvSpPr>
          <p:spPr bwMode="auto">
            <a:xfrm>
              <a:off x="752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50" name="AutoShape 58"/>
            <p:cNvSpPr>
              <a:spLocks noChangeArrowheads="1"/>
            </p:cNvSpPr>
            <p:nvPr/>
          </p:nvSpPr>
          <p:spPr bwMode="auto">
            <a:xfrm>
              <a:off x="479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51" name="AutoShape 59"/>
            <p:cNvSpPr>
              <a:spLocks noChangeArrowheads="1"/>
            </p:cNvSpPr>
            <p:nvPr/>
          </p:nvSpPr>
          <p:spPr bwMode="auto">
            <a:xfrm>
              <a:off x="1296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52" name="AutoShape 60"/>
            <p:cNvSpPr>
              <a:spLocks noChangeArrowheads="1"/>
            </p:cNvSpPr>
            <p:nvPr/>
          </p:nvSpPr>
          <p:spPr bwMode="auto">
            <a:xfrm>
              <a:off x="1023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53" name="AutoShape 61"/>
            <p:cNvSpPr>
              <a:spLocks noChangeArrowheads="1"/>
            </p:cNvSpPr>
            <p:nvPr/>
          </p:nvSpPr>
          <p:spPr bwMode="auto">
            <a:xfrm>
              <a:off x="752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54" name="AutoShape 62"/>
            <p:cNvSpPr>
              <a:spLocks noChangeArrowheads="1"/>
            </p:cNvSpPr>
            <p:nvPr/>
          </p:nvSpPr>
          <p:spPr bwMode="auto">
            <a:xfrm>
              <a:off x="479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55" name="AutoShape 63"/>
            <p:cNvSpPr>
              <a:spLocks noChangeArrowheads="1"/>
            </p:cNvSpPr>
            <p:nvPr/>
          </p:nvSpPr>
          <p:spPr bwMode="auto">
            <a:xfrm>
              <a:off x="1296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56" name="AutoShape 64"/>
            <p:cNvSpPr>
              <a:spLocks noChangeArrowheads="1"/>
            </p:cNvSpPr>
            <p:nvPr/>
          </p:nvSpPr>
          <p:spPr bwMode="auto">
            <a:xfrm>
              <a:off x="1023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57" name="AutoShape 65"/>
            <p:cNvSpPr>
              <a:spLocks noChangeArrowheads="1"/>
            </p:cNvSpPr>
            <p:nvPr/>
          </p:nvSpPr>
          <p:spPr bwMode="auto">
            <a:xfrm>
              <a:off x="752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58" name="AutoShape 66"/>
            <p:cNvSpPr>
              <a:spLocks noChangeArrowheads="1"/>
            </p:cNvSpPr>
            <p:nvPr/>
          </p:nvSpPr>
          <p:spPr bwMode="auto">
            <a:xfrm>
              <a:off x="479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59" name="AutoShape 67"/>
            <p:cNvSpPr>
              <a:spLocks noChangeArrowheads="1"/>
            </p:cNvSpPr>
            <p:nvPr/>
          </p:nvSpPr>
          <p:spPr bwMode="auto">
            <a:xfrm>
              <a:off x="1296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60" name="AutoShape 68"/>
            <p:cNvSpPr>
              <a:spLocks noChangeArrowheads="1"/>
            </p:cNvSpPr>
            <p:nvPr/>
          </p:nvSpPr>
          <p:spPr bwMode="auto">
            <a:xfrm>
              <a:off x="1023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61" name="AutoShape 69"/>
            <p:cNvSpPr>
              <a:spLocks noChangeArrowheads="1"/>
            </p:cNvSpPr>
            <p:nvPr/>
          </p:nvSpPr>
          <p:spPr bwMode="auto">
            <a:xfrm>
              <a:off x="752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62" name="AutoShape 70"/>
            <p:cNvSpPr>
              <a:spLocks noChangeArrowheads="1"/>
            </p:cNvSpPr>
            <p:nvPr/>
          </p:nvSpPr>
          <p:spPr bwMode="auto">
            <a:xfrm>
              <a:off x="479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63" name="AutoShape 71"/>
            <p:cNvSpPr>
              <a:spLocks noChangeArrowheads="1"/>
            </p:cNvSpPr>
            <p:nvPr/>
          </p:nvSpPr>
          <p:spPr bwMode="auto">
            <a:xfrm>
              <a:off x="1296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64" name="AutoShape 72"/>
            <p:cNvSpPr>
              <a:spLocks noChangeArrowheads="1"/>
            </p:cNvSpPr>
            <p:nvPr/>
          </p:nvSpPr>
          <p:spPr bwMode="auto">
            <a:xfrm>
              <a:off x="1023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65" name="AutoShape 73"/>
            <p:cNvSpPr>
              <a:spLocks noChangeArrowheads="1"/>
            </p:cNvSpPr>
            <p:nvPr/>
          </p:nvSpPr>
          <p:spPr bwMode="auto">
            <a:xfrm>
              <a:off x="752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66" name="AutoShape 74"/>
            <p:cNvSpPr>
              <a:spLocks noChangeArrowheads="1"/>
            </p:cNvSpPr>
            <p:nvPr/>
          </p:nvSpPr>
          <p:spPr bwMode="auto">
            <a:xfrm>
              <a:off x="479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67" name="AutoShape 75"/>
            <p:cNvSpPr>
              <a:spLocks noChangeArrowheads="1"/>
            </p:cNvSpPr>
            <p:nvPr/>
          </p:nvSpPr>
          <p:spPr bwMode="auto">
            <a:xfrm>
              <a:off x="1296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68" name="AutoShape 76"/>
            <p:cNvSpPr>
              <a:spLocks noChangeArrowheads="1"/>
            </p:cNvSpPr>
            <p:nvPr/>
          </p:nvSpPr>
          <p:spPr bwMode="auto">
            <a:xfrm>
              <a:off x="1023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8269" name="AutoShape 77"/>
            <p:cNvSpPr>
              <a:spLocks noChangeArrowheads="1"/>
            </p:cNvSpPr>
            <p:nvPr/>
          </p:nvSpPr>
          <p:spPr bwMode="auto">
            <a:xfrm>
              <a:off x="752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4</a:t>
              </a:r>
            </a:p>
          </p:txBody>
        </p:sp>
        <p:sp>
          <p:nvSpPr>
            <p:cNvPr id="8270" name="AutoShape 78"/>
            <p:cNvSpPr>
              <a:spLocks noChangeArrowheads="1"/>
            </p:cNvSpPr>
            <p:nvPr/>
          </p:nvSpPr>
          <p:spPr bwMode="auto">
            <a:xfrm>
              <a:off x="479" y="288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</p:grpSp>
      <p:grpSp>
        <p:nvGrpSpPr>
          <p:cNvPr id="8271" name="Group 79"/>
          <p:cNvGrpSpPr>
            <a:grpSpLocks/>
          </p:cNvGrpSpPr>
          <p:nvPr/>
        </p:nvGrpSpPr>
        <p:grpSpPr bwMode="auto">
          <a:xfrm>
            <a:off x="689978" y="4178697"/>
            <a:ext cx="1588820" cy="413150"/>
            <a:chOff x="479" y="3220"/>
            <a:chExt cx="1103" cy="287"/>
          </a:xfrm>
        </p:grpSpPr>
        <p:sp>
          <p:nvSpPr>
            <p:cNvPr id="8272" name="AutoShape 80"/>
            <p:cNvSpPr>
              <a:spLocks noChangeArrowheads="1"/>
            </p:cNvSpPr>
            <p:nvPr/>
          </p:nvSpPr>
          <p:spPr bwMode="auto">
            <a:xfrm>
              <a:off x="1296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73" name="AutoShape 81"/>
            <p:cNvSpPr>
              <a:spLocks noChangeArrowheads="1"/>
            </p:cNvSpPr>
            <p:nvPr/>
          </p:nvSpPr>
          <p:spPr bwMode="auto">
            <a:xfrm>
              <a:off x="1023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74" name="AutoShape 82"/>
            <p:cNvSpPr>
              <a:spLocks noChangeArrowheads="1"/>
            </p:cNvSpPr>
            <p:nvPr/>
          </p:nvSpPr>
          <p:spPr bwMode="auto">
            <a:xfrm>
              <a:off x="752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75" name="AutoShape 83"/>
            <p:cNvSpPr>
              <a:spLocks noChangeArrowheads="1"/>
            </p:cNvSpPr>
            <p:nvPr/>
          </p:nvSpPr>
          <p:spPr bwMode="auto">
            <a:xfrm>
              <a:off x="479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76" name="AutoShape 84"/>
            <p:cNvSpPr>
              <a:spLocks noChangeArrowheads="1"/>
            </p:cNvSpPr>
            <p:nvPr/>
          </p:nvSpPr>
          <p:spPr bwMode="auto">
            <a:xfrm>
              <a:off x="1296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77" name="AutoShape 85"/>
            <p:cNvSpPr>
              <a:spLocks noChangeArrowheads="1"/>
            </p:cNvSpPr>
            <p:nvPr/>
          </p:nvSpPr>
          <p:spPr bwMode="auto">
            <a:xfrm>
              <a:off x="1023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78" name="AutoShape 86"/>
            <p:cNvSpPr>
              <a:spLocks noChangeArrowheads="1"/>
            </p:cNvSpPr>
            <p:nvPr/>
          </p:nvSpPr>
          <p:spPr bwMode="auto">
            <a:xfrm>
              <a:off x="752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79" name="AutoShape 87"/>
            <p:cNvSpPr>
              <a:spLocks noChangeArrowheads="1"/>
            </p:cNvSpPr>
            <p:nvPr/>
          </p:nvSpPr>
          <p:spPr bwMode="auto">
            <a:xfrm>
              <a:off x="479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80" name="AutoShape 88"/>
            <p:cNvSpPr>
              <a:spLocks noChangeArrowheads="1"/>
            </p:cNvSpPr>
            <p:nvPr/>
          </p:nvSpPr>
          <p:spPr bwMode="auto">
            <a:xfrm>
              <a:off x="1296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81" name="AutoShape 89"/>
            <p:cNvSpPr>
              <a:spLocks noChangeArrowheads="1"/>
            </p:cNvSpPr>
            <p:nvPr/>
          </p:nvSpPr>
          <p:spPr bwMode="auto">
            <a:xfrm>
              <a:off x="1023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82" name="AutoShape 90"/>
            <p:cNvSpPr>
              <a:spLocks noChangeArrowheads="1"/>
            </p:cNvSpPr>
            <p:nvPr/>
          </p:nvSpPr>
          <p:spPr bwMode="auto">
            <a:xfrm>
              <a:off x="752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83" name="AutoShape 91"/>
            <p:cNvSpPr>
              <a:spLocks noChangeArrowheads="1"/>
            </p:cNvSpPr>
            <p:nvPr/>
          </p:nvSpPr>
          <p:spPr bwMode="auto">
            <a:xfrm>
              <a:off x="479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84" name="AutoShape 92"/>
            <p:cNvSpPr>
              <a:spLocks noChangeArrowheads="1"/>
            </p:cNvSpPr>
            <p:nvPr/>
          </p:nvSpPr>
          <p:spPr bwMode="auto">
            <a:xfrm>
              <a:off x="1296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85" name="AutoShape 93"/>
            <p:cNvSpPr>
              <a:spLocks noChangeArrowheads="1"/>
            </p:cNvSpPr>
            <p:nvPr/>
          </p:nvSpPr>
          <p:spPr bwMode="auto">
            <a:xfrm>
              <a:off x="1023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86" name="AutoShape 94"/>
            <p:cNvSpPr>
              <a:spLocks noChangeArrowheads="1"/>
            </p:cNvSpPr>
            <p:nvPr/>
          </p:nvSpPr>
          <p:spPr bwMode="auto">
            <a:xfrm>
              <a:off x="752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87" name="AutoShape 95"/>
            <p:cNvSpPr>
              <a:spLocks noChangeArrowheads="1"/>
            </p:cNvSpPr>
            <p:nvPr/>
          </p:nvSpPr>
          <p:spPr bwMode="auto">
            <a:xfrm>
              <a:off x="479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88" name="AutoShape 96"/>
            <p:cNvSpPr>
              <a:spLocks noChangeArrowheads="1"/>
            </p:cNvSpPr>
            <p:nvPr/>
          </p:nvSpPr>
          <p:spPr bwMode="auto">
            <a:xfrm>
              <a:off x="1296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89" name="AutoShape 97"/>
            <p:cNvSpPr>
              <a:spLocks noChangeArrowheads="1"/>
            </p:cNvSpPr>
            <p:nvPr/>
          </p:nvSpPr>
          <p:spPr bwMode="auto">
            <a:xfrm>
              <a:off x="1023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90" name="AutoShape 98"/>
            <p:cNvSpPr>
              <a:spLocks noChangeArrowheads="1"/>
            </p:cNvSpPr>
            <p:nvPr/>
          </p:nvSpPr>
          <p:spPr bwMode="auto">
            <a:xfrm>
              <a:off x="752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291" name="AutoShape 99"/>
            <p:cNvSpPr>
              <a:spLocks noChangeArrowheads="1"/>
            </p:cNvSpPr>
            <p:nvPr/>
          </p:nvSpPr>
          <p:spPr bwMode="auto">
            <a:xfrm>
              <a:off x="479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292" name="AutoShape 100"/>
            <p:cNvSpPr>
              <a:spLocks noChangeArrowheads="1"/>
            </p:cNvSpPr>
            <p:nvPr/>
          </p:nvSpPr>
          <p:spPr bwMode="auto">
            <a:xfrm>
              <a:off x="1296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8293" name="AutoShape 101"/>
            <p:cNvSpPr>
              <a:spLocks noChangeArrowheads="1"/>
            </p:cNvSpPr>
            <p:nvPr/>
          </p:nvSpPr>
          <p:spPr bwMode="auto">
            <a:xfrm>
              <a:off x="1023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4</a:t>
              </a:r>
            </a:p>
          </p:txBody>
        </p:sp>
        <p:sp>
          <p:nvSpPr>
            <p:cNvPr id="8294" name="AutoShape 102"/>
            <p:cNvSpPr>
              <a:spLocks noChangeArrowheads="1"/>
            </p:cNvSpPr>
            <p:nvPr/>
          </p:nvSpPr>
          <p:spPr bwMode="auto">
            <a:xfrm>
              <a:off x="752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95" name="AutoShape 103"/>
            <p:cNvSpPr>
              <a:spLocks noChangeArrowheads="1"/>
            </p:cNvSpPr>
            <p:nvPr/>
          </p:nvSpPr>
          <p:spPr bwMode="auto">
            <a:xfrm>
              <a:off x="479" y="3220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</p:grpSp>
      <p:grpSp>
        <p:nvGrpSpPr>
          <p:cNvPr id="8296" name="Group 104"/>
          <p:cNvGrpSpPr>
            <a:grpSpLocks/>
          </p:cNvGrpSpPr>
          <p:nvPr/>
        </p:nvGrpSpPr>
        <p:grpSpPr bwMode="auto">
          <a:xfrm>
            <a:off x="689978" y="4830811"/>
            <a:ext cx="1588820" cy="413149"/>
            <a:chOff x="479" y="3673"/>
            <a:chExt cx="1103" cy="287"/>
          </a:xfrm>
        </p:grpSpPr>
        <p:sp>
          <p:nvSpPr>
            <p:cNvPr id="8297" name="AutoShape 105"/>
            <p:cNvSpPr>
              <a:spLocks noChangeArrowheads="1"/>
            </p:cNvSpPr>
            <p:nvPr/>
          </p:nvSpPr>
          <p:spPr bwMode="auto">
            <a:xfrm>
              <a:off x="1296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298" name="AutoShape 106"/>
            <p:cNvSpPr>
              <a:spLocks noChangeArrowheads="1"/>
            </p:cNvSpPr>
            <p:nvPr/>
          </p:nvSpPr>
          <p:spPr bwMode="auto">
            <a:xfrm>
              <a:off x="1023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299" name="AutoShape 107"/>
            <p:cNvSpPr>
              <a:spLocks noChangeArrowheads="1"/>
            </p:cNvSpPr>
            <p:nvPr/>
          </p:nvSpPr>
          <p:spPr bwMode="auto">
            <a:xfrm>
              <a:off x="752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300" name="AutoShape 108"/>
            <p:cNvSpPr>
              <a:spLocks noChangeArrowheads="1"/>
            </p:cNvSpPr>
            <p:nvPr/>
          </p:nvSpPr>
          <p:spPr bwMode="auto">
            <a:xfrm>
              <a:off x="479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301" name="AutoShape 109"/>
            <p:cNvSpPr>
              <a:spLocks noChangeArrowheads="1"/>
            </p:cNvSpPr>
            <p:nvPr/>
          </p:nvSpPr>
          <p:spPr bwMode="auto">
            <a:xfrm>
              <a:off x="1296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302" name="AutoShape 110"/>
            <p:cNvSpPr>
              <a:spLocks noChangeArrowheads="1"/>
            </p:cNvSpPr>
            <p:nvPr/>
          </p:nvSpPr>
          <p:spPr bwMode="auto">
            <a:xfrm>
              <a:off x="1023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303" name="AutoShape 111"/>
            <p:cNvSpPr>
              <a:spLocks noChangeArrowheads="1"/>
            </p:cNvSpPr>
            <p:nvPr/>
          </p:nvSpPr>
          <p:spPr bwMode="auto">
            <a:xfrm>
              <a:off x="752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304" name="AutoShape 112"/>
            <p:cNvSpPr>
              <a:spLocks noChangeArrowheads="1"/>
            </p:cNvSpPr>
            <p:nvPr/>
          </p:nvSpPr>
          <p:spPr bwMode="auto">
            <a:xfrm>
              <a:off x="479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305" name="AutoShape 113"/>
            <p:cNvSpPr>
              <a:spLocks noChangeArrowheads="1"/>
            </p:cNvSpPr>
            <p:nvPr/>
          </p:nvSpPr>
          <p:spPr bwMode="auto">
            <a:xfrm>
              <a:off x="1296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306" name="AutoShape 114"/>
            <p:cNvSpPr>
              <a:spLocks noChangeArrowheads="1"/>
            </p:cNvSpPr>
            <p:nvPr/>
          </p:nvSpPr>
          <p:spPr bwMode="auto">
            <a:xfrm>
              <a:off x="1023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307" name="AutoShape 115"/>
            <p:cNvSpPr>
              <a:spLocks noChangeArrowheads="1"/>
            </p:cNvSpPr>
            <p:nvPr/>
          </p:nvSpPr>
          <p:spPr bwMode="auto">
            <a:xfrm>
              <a:off x="752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308" name="AutoShape 116"/>
            <p:cNvSpPr>
              <a:spLocks noChangeArrowheads="1"/>
            </p:cNvSpPr>
            <p:nvPr/>
          </p:nvSpPr>
          <p:spPr bwMode="auto">
            <a:xfrm>
              <a:off x="479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309" name="AutoShape 117"/>
            <p:cNvSpPr>
              <a:spLocks noChangeArrowheads="1"/>
            </p:cNvSpPr>
            <p:nvPr/>
          </p:nvSpPr>
          <p:spPr bwMode="auto">
            <a:xfrm>
              <a:off x="1296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310" name="AutoShape 118"/>
            <p:cNvSpPr>
              <a:spLocks noChangeArrowheads="1"/>
            </p:cNvSpPr>
            <p:nvPr/>
          </p:nvSpPr>
          <p:spPr bwMode="auto">
            <a:xfrm>
              <a:off x="1023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311" name="AutoShape 119"/>
            <p:cNvSpPr>
              <a:spLocks noChangeArrowheads="1"/>
            </p:cNvSpPr>
            <p:nvPr/>
          </p:nvSpPr>
          <p:spPr bwMode="auto">
            <a:xfrm>
              <a:off x="752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312" name="AutoShape 120"/>
            <p:cNvSpPr>
              <a:spLocks noChangeArrowheads="1"/>
            </p:cNvSpPr>
            <p:nvPr/>
          </p:nvSpPr>
          <p:spPr bwMode="auto">
            <a:xfrm>
              <a:off x="479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313" name="AutoShape 121"/>
            <p:cNvSpPr>
              <a:spLocks noChangeArrowheads="1"/>
            </p:cNvSpPr>
            <p:nvPr/>
          </p:nvSpPr>
          <p:spPr bwMode="auto">
            <a:xfrm>
              <a:off x="1296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8314" name="AutoShape 122"/>
            <p:cNvSpPr>
              <a:spLocks noChangeArrowheads="1"/>
            </p:cNvSpPr>
            <p:nvPr/>
          </p:nvSpPr>
          <p:spPr bwMode="auto">
            <a:xfrm>
              <a:off x="1023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8315" name="AutoShape 123"/>
            <p:cNvSpPr>
              <a:spLocks noChangeArrowheads="1"/>
            </p:cNvSpPr>
            <p:nvPr/>
          </p:nvSpPr>
          <p:spPr bwMode="auto">
            <a:xfrm>
              <a:off x="752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8316" name="AutoShape 124"/>
            <p:cNvSpPr>
              <a:spLocks noChangeArrowheads="1"/>
            </p:cNvSpPr>
            <p:nvPr/>
          </p:nvSpPr>
          <p:spPr bwMode="auto">
            <a:xfrm>
              <a:off x="479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8317" name="AutoShape 125"/>
            <p:cNvSpPr>
              <a:spLocks noChangeArrowheads="1"/>
            </p:cNvSpPr>
            <p:nvPr/>
          </p:nvSpPr>
          <p:spPr bwMode="auto">
            <a:xfrm>
              <a:off x="1296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10</a:t>
              </a:r>
            </a:p>
          </p:txBody>
        </p:sp>
        <p:sp>
          <p:nvSpPr>
            <p:cNvPr id="8318" name="AutoShape 126"/>
            <p:cNvSpPr>
              <a:spLocks noChangeArrowheads="1"/>
            </p:cNvSpPr>
            <p:nvPr/>
          </p:nvSpPr>
          <p:spPr bwMode="auto">
            <a:xfrm>
              <a:off x="1023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10</a:t>
              </a:r>
            </a:p>
          </p:txBody>
        </p:sp>
        <p:sp>
          <p:nvSpPr>
            <p:cNvPr id="8319" name="AutoShape 127"/>
            <p:cNvSpPr>
              <a:spLocks noChangeArrowheads="1"/>
            </p:cNvSpPr>
            <p:nvPr/>
          </p:nvSpPr>
          <p:spPr bwMode="auto">
            <a:xfrm>
              <a:off x="752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10</a:t>
              </a:r>
            </a:p>
          </p:txBody>
        </p:sp>
        <p:sp>
          <p:nvSpPr>
            <p:cNvPr id="8320" name="AutoShape 128"/>
            <p:cNvSpPr>
              <a:spLocks noChangeArrowheads="1"/>
            </p:cNvSpPr>
            <p:nvPr/>
          </p:nvSpPr>
          <p:spPr bwMode="auto">
            <a:xfrm>
              <a:off x="479" y="367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+mj-lt"/>
                </a:rPr>
                <a:t>10</a:t>
              </a:r>
            </a:p>
          </p:txBody>
        </p:sp>
      </p:grpSp>
      <p:sp>
        <p:nvSpPr>
          <p:cNvPr id="8321" name="Freeform 129"/>
          <p:cNvSpPr>
            <a:spLocks noChangeArrowheads="1"/>
          </p:cNvSpPr>
          <p:nvPr/>
        </p:nvSpPr>
        <p:spPr bwMode="auto">
          <a:xfrm>
            <a:off x="414851" y="4705570"/>
            <a:ext cx="2074253" cy="1440"/>
          </a:xfrm>
          <a:custGeom>
            <a:avLst/>
            <a:gdLst>
              <a:gd name="T0" fmla="*/ 0 w 6349"/>
              <a:gd name="T1" fmla="*/ 0 h 1"/>
              <a:gd name="T2" fmla="*/ 6348 w 6349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349" h="1">
                <a:moveTo>
                  <a:pt x="0" y="0"/>
                </a:moveTo>
                <a:lnTo>
                  <a:pt x="6348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8322" name="Text Box 130"/>
          <p:cNvSpPr txBox="1">
            <a:spLocks noChangeArrowheads="1"/>
          </p:cNvSpPr>
          <p:nvPr/>
        </p:nvSpPr>
        <p:spPr bwMode="auto">
          <a:xfrm>
            <a:off x="97951" y="4226202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>
                <a:solidFill>
                  <a:srgbClr val="000000"/>
                </a:solidFill>
                <a:latin typeface="+mj-lt"/>
              </a:rPr>
              <a:t>+</a:t>
            </a:r>
          </a:p>
        </p:txBody>
      </p:sp>
      <p:sp>
        <p:nvSpPr>
          <p:cNvPr id="8323" name="AutoShape 131"/>
          <p:cNvSpPr>
            <a:spLocks/>
          </p:cNvSpPr>
          <p:nvPr/>
        </p:nvSpPr>
        <p:spPr bwMode="auto">
          <a:xfrm>
            <a:off x="2487664" y="3189728"/>
            <a:ext cx="414851" cy="2072947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>
              <a:latin typeface="+mj-lt"/>
            </a:endParaRPr>
          </a:p>
        </p:txBody>
      </p:sp>
      <p:sp>
        <p:nvSpPr>
          <p:cNvPr id="8324" name="Text Box 132"/>
          <p:cNvSpPr txBox="1">
            <a:spLocks noChangeArrowheads="1"/>
          </p:cNvSpPr>
          <p:nvPr/>
        </p:nvSpPr>
        <p:spPr bwMode="auto">
          <a:xfrm>
            <a:off x="2902514" y="4018907"/>
            <a:ext cx="1037127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>
                <a:latin typeface="+mj-lt"/>
              </a:rPr>
              <a:t>Also in L</a:t>
            </a:r>
          </a:p>
        </p:txBody>
      </p:sp>
      <p:sp>
        <p:nvSpPr>
          <p:cNvPr id="8325" name="Freeform 133"/>
          <p:cNvSpPr>
            <a:spLocks/>
          </p:cNvSpPr>
          <p:nvPr/>
        </p:nvSpPr>
        <p:spPr bwMode="auto">
          <a:xfrm>
            <a:off x="2814646" y="5055381"/>
            <a:ext cx="502719" cy="1439"/>
          </a:xfrm>
          <a:custGeom>
            <a:avLst/>
            <a:gdLst>
              <a:gd name="T0" fmla="*/ 1540 w 1541"/>
              <a:gd name="T1" fmla="*/ 0 h 1"/>
              <a:gd name="T2" fmla="*/ 0 w 1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41" h="1">
                <a:moveTo>
                  <a:pt x="1540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8326" name="Text Box 134"/>
          <p:cNvSpPr txBox="1">
            <a:spLocks noChangeArrowheads="1"/>
          </p:cNvSpPr>
          <p:nvPr/>
        </p:nvSpPr>
        <p:spPr bwMode="auto">
          <a:xfrm>
            <a:off x="3363460" y="4879756"/>
            <a:ext cx="2360668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dirty="0">
                <a:latin typeface="+mj-lt"/>
              </a:rPr>
              <a:t>Length at most n</a:t>
            </a:r>
            <a:r>
              <a:rPr lang="en-US" dirty="0">
                <a:latin typeface="Arial" pitchFamily="34" charset="0"/>
                <a:cs typeface="Arial" pitchFamily="34" charset="0"/>
              </a:rPr>
              <a:t>||v||</a:t>
            </a:r>
          </a:p>
        </p:txBody>
      </p:sp>
      <p:sp>
        <p:nvSpPr>
          <p:cNvPr id="8327" name="Freeform 135"/>
          <p:cNvSpPr>
            <a:spLocks/>
          </p:cNvSpPr>
          <p:nvPr/>
        </p:nvSpPr>
        <p:spPr bwMode="auto">
          <a:xfrm>
            <a:off x="2389714" y="2932049"/>
            <a:ext cx="502718" cy="1440"/>
          </a:xfrm>
          <a:custGeom>
            <a:avLst/>
            <a:gdLst>
              <a:gd name="T0" fmla="*/ 1540 w 1541"/>
              <a:gd name="T1" fmla="*/ 0 h 1"/>
              <a:gd name="T2" fmla="*/ 0 w 154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41" h="1">
                <a:moveTo>
                  <a:pt x="1540" y="0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>
              <a:latin typeface="+mj-lt"/>
            </a:endParaRPr>
          </a:p>
        </p:txBody>
      </p:sp>
      <p:sp>
        <p:nvSpPr>
          <p:cNvPr id="8328" name="Text Box 136"/>
          <p:cNvSpPr txBox="1">
            <a:spLocks noChangeArrowheads="1"/>
          </p:cNvSpPr>
          <p:nvPr/>
        </p:nvSpPr>
        <p:spPr bwMode="auto">
          <a:xfrm>
            <a:off x="207426" y="5488870"/>
            <a:ext cx="8708983" cy="1036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dirty="0">
                <a:latin typeface="+mj-lt"/>
              </a:rPr>
              <a:t>Algorithm for solving </a:t>
            </a:r>
            <a:r>
              <a:rPr lang="en-US" dirty="0" err="1">
                <a:latin typeface="+mj-lt"/>
              </a:rPr>
              <a:t>SVP</a:t>
            </a:r>
            <a:r>
              <a:rPr lang="en-US" baseline="-33000" dirty="0" err="1">
                <a:latin typeface="+mj-lt"/>
              </a:rPr>
              <a:t>n</a:t>
            </a:r>
            <a:r>
              <a:rPr lang="en-US" dirty="0">
                <a:latin typeface="+mj-lt"/>
              </a:rPr>
              <a:t>(L) for a cyclic lattice L:</a:t>
            </a:r>
          </a:p>
          <a:p>
            <a:r>
              <a:rPr lang="en-US" dirty="0">
                <a:latin typeface="+mj-lt"/>
              </a:rPr>
              <a:t>1.  Construct 1-dimensional lattice L'=L </a:t>
            </a:r>
            <a:r>
              <a:rPr lang="en-US" dirty="0">
                <a:latin typeface="+mj-lt"/>
                <a:cs typeface="Arial" charset="0"/>
              </a:rPr>
              <a:t>∩ {1</a:t>
            </a:r>
            <a:r>
              <a:rPr lang="en-US" baseline="33000" dirty="0">
                <a:latin typeface="+mj-lt"/>
                <a:cs typeface="Arial" charset="0"/>
              </a:rPr>
              <a:t>n</a:t>
            </a:r>
            <a:r>
              <a:rPr lang="en-US" dirty="0">
                <a:latin typeface="+mj-lt"/>
                <a:cs typeface="Arial" charset="0"/>
              </a:rPr>
              <a:t>}</a:t>
            </a:r>
          </a:p>
          <a:p>
            <a:r>
              <a:rPr lang="en-US" dirty="0">
                <a:latin typeface="+mj-lt"/>
                <a:cs typeface="Arial" charset="0"/>
              </a:rPr>
              <a:t>2.  Find and output the shortest vector in L'</a:t>
            </a:r>
          </a:p>
        </p:txBody>
      </p:sp>
    </p:spTree>
    <p:extLst>
      <p:ext uri="{BB962C8B-B14F-4D97-AF65-F5344CB8AC3E}">
        <p14:creationId xmlns:p14="http://schemas.microsoft.com/office/powerpoint/2010/main" val="3256731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1" grpId="0" animBg="1"/>
      <p:bldP spid="8323" grpId="0" animBg="1"/>
      <p:bldP spid="8325" grpId="0" animBg="1"/>
      <p:bldP spid="83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9311" cy="1145879"/>
          </a:xfrm>
          <a:ln/>
        </p:spPr>
        <p:txBody>
          <a:bodyPr tIns="35203"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The Hard Cyclic Lattice Instances</a:t>
            </a:r>
          </a:p>
        </p:txBody>
      </p:sp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691418" y="1566227"/>
            <a:ext cx="1588821" cy="413150"/>
            <a:chOff x="480" y="1088"/>
            <a:chExt cx="1103" cy="287"/>
          </a:xfrm>
        </p:grpSpPr>
        <p:sp>
          <p:nvSpPr>
            <p:cNvPr id="9219" name="AutoShape 3"/>
            <p:cNvSpPr>
              <a:spLocks noChangeArrowheads="1"/>
            </p:cNvSpPr>
            <p:nvPr/>
          </p:nvSpPr>
          <p:spPr bwMode="auto">
            <a:xfrm>
              <a:off x="1296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1024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752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22" name="AutoShape 6"/>
            <p:cNvSpPr>
              <a:spLocks noChangeArrowheads="1"/>
            </p:cNvSpPr>
            <p:nvPr/>
          </p:nvSpPr>
          <p:spPr bwMode="auto">
            <a:xfrm>
              <a:off x="480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1296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24" name="AutoShape 8"/>
            <p:cNvSpPr>
              <a:spLocks noChangeArrowheads="1"/>
            </p:cNvSpPr>
            <p:nvPr/>
          </p:nvSpPr>
          <p:spPr bwMode="auto">
            <a:xfrm>
              <a:off x="1024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25" name="AutoShape 9"/>
            <p:cNvSpPr>
              <a:spLocks noChangeArrowheads="1"/>
            </p:cNvSpPr>
            <p:nvPr/>
          </p:nvSpPr>
          <p:spPr bwMode="auto">
            <a:xfrm>
              <a:off x="752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26" name="AutoShape 10"/>
            <p:cNvSpPr>
              <a:spLocks noChangeArrowheads="1"/>
            </p:cNvSpPr>
            <p:nvPr/>
          </p:nvSpPr>
          <p:spPr bwMode="auto">
            <a:xfrm>
              <a:off x="480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27" name="AutoShape 11"/>
            <p:cNvSpPr>
              <a:spLocks noChangeArrowheads="1"/>
            </p:cNvSpPr>
            <p:nvPr/>
          </p:nvSpPr>
          <p:spPr bwMode="auto">
            <a:xfrm>
              <a:off x="1296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28" name="AutoShape 12"/>
            <p:cNvSpPr>
              <a:spLocks noChangeArrowheads="1"/>
            </p:cNvSpPr>
            <p:nvPr/>
          </p:nvSpPr>
          <p:spPr bwMode="auto">
            <a:xfrm>
              <a:off x="1024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29" name="AutoShape 13"/>
            <p:cNvSpPr>
              <a:spLocks noChangeArrowheads="1"/>
            </p:cNvSpPr>
            <p:nvPr/>
          </p:nvSpPr>
          <p:spPr bwMode="auto">
            <a:xfrm>
              <a:off x="752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30" name="AutoShape 14"/>
            <p:cNvSpPr>
              <a:spLocks noChangeArrowheads="1"/>
            </p:cNvSpPr>
            <p:nvPr/>
          </p:nvSpPr>
          <p:spPr bwMode="auto">
            <a:xfrm>
              <a:off x="480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31" name="AutoShape 15"/>
            <p:cNvSpPr>
              <a:spLocks noChangeArrowheads="1"/>
            </p:cNvSpPr>
            <p:nvPr/>
          </p:nvSpPr>
          <p:spPr bwMode="auto">
            <a:xfrm>
              <a:off x="1296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32" name="AutoShape 16"/>
            <p:cNvSpPr>
              <a:spLocks noChangeArrowheads="1"/>
            </p:cNvSpPr>
            <p:nvPr/>
          </p:nvSpPr>
          <p:spPr bwMode="auto">
            <a:xfrm>
              <a:off x="1024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33" name="AutoShape 17"/>
            <p:cNvSpPr>
              <a:spLocks noChangeArrowheads="1"/>
            </p:cNvSpPr>
            <p:nvPr/>
          </p:nvSpPr>
          <p:spPr bwMode="auto">
            <a:xfrm>
              <a:off x="752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34" name="AutoShape 18"/>
            <p:cNvSpPr>
              <a:spLocks noChangeArrowheads="1"/>
            </p:cNvSpPr>
            <p:nvPr/>
          </p:nvSpPr>
          <p:spPr bwMode="auto">
            <a:xfrm>
              <a:off x="480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35" name="AutoShape 19"/>
            <p:cNvSpPr>
              <a:spLocks noChangeArrowheads="1"/>
            </p:cNvSpPr>
            <p:nvPr/>
          </p:nvSpPr>
          <p:spPr bwMode="auto">
            <a:xfrm>
              <a:off x="1296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36" name="AutoShape 20"/>
            <p:cNvSpPr>
              <a:spLocks noChangeArrowheads="1"/>
            </p:cNvSpPr>
            <p:nvPr/>
          </p:nvSpPr>
          <p:spPr bwMode="auto">
            <a:xfrm>
              <a:off x="1024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37" name="AutoShape 21"/>
            <p:cNvSpPr>
              <a:spLocks noChangeArrowheads="1"/>
            </p:cNvSpPr>
            <p:nvPr/>
          </p:nvSpPr>
          <p:spPr bwMode="auto">
            <a:xfrm>
              <a:off x="752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38" name="AutoShape 22"/>
            <p:cNvSpPr>
              <a:spLocks noChangeArrowheads="1"/>
            </p:cNvSpPr>
            <p:nvPr/>
          </p:nvSpPr>
          <p:spPr bwMode="auto">
            <a:xfrm>
              <a:off x="480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39" name="AutoShape 23"/>
            <p:cNvSpPr>
              <a:spLocks noChangeArrowheads="1"/>
            </p:cNvSpPr>
            <p:nvPr/>
          </p:nvSpPr>
          <p:spPr bwMode="auto">
            <a:xfrm>
              <a:off x="1296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40" name="AutoShape 24"/>
            <p:cNvSpPr>
              <a:spLocks noChangeArrowheads="1"/>
            </p:cNvSpPr>
            <p:nvPr/>
          </p:nvSpPr>
          <p:spPr bwMode="auto">
            <a:xfrm>
              <a:off x="1024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41" name="AutoShape 25"/>
            <p:cNvSpPr>
              <a:spLocks noChangeArrowheads="1"/>
            </p:cNvSpPr>
            <p:nvPr/>
          </p:nvSpPr>
          <p:spPr bwMode="auto">
            <a:xfrm>
              <a:off x="752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42" name="AutoShape 26"/>
            <p:cNvSpPr>
              <a:spLocks noChangeArrowheads="1"/>
            </p:cNvSpPr>
            <p:nvPr/>
          </p:nvSpPr>
          <p:spPr bwMode="auto">
            <a:xfrm>
              <a:off x="480" y="108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</p:grp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2978859" y="1631007"/>
            <a:ext cx="3105309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v is a shortest vector in L </a:t>
            </a:r>
          </a:p>
        </p:txBody>
      </p:sp>
      <p:grpSp>
        <p:nvGrpSpPr>
          <p:cNvPr id="9244" name="Group 28"/>
          <p:cNvGrpSpPr>
            <a:grpSpLocks/>
          </p:cNvGrpSpPr>
          <p:nvPr/>
        </p:nvGrpSpPr>
        <p:grpSpPr bwMode="auto">
          <a:xfrm>
            <a:off x="691418" y="2055673"/>
            <a:ext cx="1588821" cy="413150"/>
            <a:chOff x="480" y="1428"/>
            <a:chExt cx="1103" cy="287"/>
          </a:xfrm>
        </p:grpSpPr>
        <p:sp>
          <p:nvSpPr>
            <p:cNvPr id="9245" name="AutoShape 29"/>
            <p:cNvSpPr>
              <a:spLocks noChangeArrowheads="1"/>
            </p:cNvSpPr>
            <p:nvPr/>
          </p:nvSpPr>
          <p:spPr bwMode="auto">
            <a:xfrm>
              <a:off x="1296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46" name="AutoShape 30"/>
            <p:cNvSpPr>
              <a:spLocks noChangeArrowheads="1"/>
            </p:cNvSpPr>
            <p:nvPr/>
          </p:nvSpPr>
          <p:spPr bwMode="auto">
            <a:xfrm>
              <a:off x="1024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47" name="AutoShape 31"/>
            <p:cNvSpPr>
              <a:spLocks noChangeArrowheads="1"/>
            </p:cNvSpPr>
            <p:nvPr/>
          </p:nvSpPr>
          <p:spPr bwMode="auto">
            <a:xfrm>
              <a:off x="752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48" name="AutoShape 32"/>
            <p:cNvSpPr>
              <a:spLocks noChangeArrowheads="1"/>
            </p:cNvSpPr>
            <p:nvPr/>
          </p:nvSpPr>
          <p:spPr bwMode="auto">
            <a:xfrm>
              <a:off x="480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49" name="AutoShape 33"/>
            <p:cNvSpPr>
              <a:spLocks noChangeArrowheads="1"/>
            </p:cNvSpPr>
            <p:nvPr/>
          </p:nvSpPr>
          <p:spPr bwMode="auto">
            <a:xfrm>
              <a:off x="1296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50" name="AutoShape 34"/>
            <p:cNvSpPr>
              <a:spLocks noChangeArrowheads="1"/>
            </p:cNvSpPr>
            <p:nvPr/>
          </p:nvSpPr>
          <p:spPr bwMode="auto">
            <a:xfrm>
              <a:off x="1024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51" name="AutoShape 35"/>
            <p:cNvSpPr>
              <a:spLocks noChangeArrowheads="1"/>
            </p:cNvSpPr>
            <p:nvPr/>
          </p:nvSpPr>
          <p:spPr bwMode="auto">
            <a:xfrm>
              <a:off x="752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52" name="AutoShape 36"/>
            <p:cNvSpPr>
              <a:spLocks noChangeArrowheads="1"/>
            </p:cNvSpPr>
            <p:nvPr/>
          </p:nvSpPr>
          <p:spPr bwMode="auto">
            <a:xfrm>
              <a:off x="480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53" name="AutoShape 37"/>
            <p:cNvSpPr>
              <a:spLocks noChangeArrowheads="1"/>
            </p:cNvSpPr>
            <p:nvPr/>
          </p:nvSpPr>
          <p:spPr bwMode="auto">
            <a:xfrm>
              <a:off x="1296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54" name="AutoShape 38"/>
            <p:cNvSpPr>
              <a:spLocks noChangeArrowheads="1"/>
            </p:cNvSpPr>
            <p:nvPr/>
          </p:nvSpPr>
          <p:spPr bwMode="auto">
            <a:xfrm>
              <a:off x="1024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55" name="AutoShape 39"/>
            <p:cNvSpPr>
              <a:spLocks noChangeArrowheads="1"/>
            </p:cNvSpPr>
            <p:nvPr/>
          </p:nvSpPr>
          <p:spPr bwMode="auto">
            <a:xfrm>
              <a:off x="752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56" name="AutoShape 40"/>
            <p:cNvSpPr>
              <a:spLocks noChangeArrowheads="1"/>
            </p:cNvSpPr>
            <p:nvPr/>
          </p:nvSpPr>
          <p:spPr bwMode="auto">
            <a:xfrm>
              <a:off x="480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57" name="AutoShape 41"/>
            <p:cNvSpPr>
              <a:spLocks noChangeArrowheads="1"/>
            </p:cNvSpPr>
            <p:nvPr/>
          </p:nvSpPr>
          <p:spPr bwMode="auto">
            <a:xfrm>
              <a:off x="1296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58" name="AutoShape 42"/>
            <p:cNvSpPr>
              <a:spLocks noChangeArrowheads="1"/>
            </p:cNvSpPr>
            <p:nvPr/>
          </p:nvSpPr>
          <p:spPr bwMode="auto">
            <a:xfrm>
              <a:off x="1024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59" name="AutoShape 43"/>
            <p:cNvSpPr>
              <a:spLocks noChangeArrowheads="1"/>
            </p:cNvSpPr>
            <p:nvPr/>
          </p:nvSpPr>
          <p:spPr bwMode="auto">
            <a:xfrm>
              <a:off x="752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60" name="AutoShape 44"/>
            <p:cNvSpPr>
              <a:spLocks noChangeArrowheads="1"/>
            </p:cNvSpPr>
            <p:nvPr/>
          </p:nvSpPr>
          <p:spPr bwMode="auto">
            <a:xfrm>
              <a:off x="480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61" name="AutoShape 45"/>
            <p:cNvSpPr>
              <a:spLocks noChangeArrowheads="1"/>
            </p:cNvSpPr>
            <p:nvPr/>
          </p:nvSpPr>
          <p:spPr bwMode="auto">
            <a:xfrm>
              <a:off x="1296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62" name="AutoShape 46"/>
            <p:cNvSpPr>
              <a:spLocks noChangeArrowheads="1"/>
            </p:cNvSpPr>
            <p:nvPr/>
          </p:nvSpPr>
          <p:spPr bwMode="auto">
            <a:xfrm>
              <a:off x="1024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63" name="AutoShape 47"/>
            <p:cNvSpPr>
              <a:spLocks noChangeArrowheads="1"/>
            </p:cNvSpPr>
            <p:nvPr/>
          </p:nvSpPr>
          <p:spPr bwMode="auto">
            <a:xfrm>
              <a:off x="752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64" name="AutoShape 48"/>
            <p:cNvSpPr>
              <a:spLocks noChangeArrowheads="1"/>
            </p:cNvSpPr>
            <p:nvPr/>
          </p:nvSpPr>
          <p:spPr bwMode="auto">
            <a:xfrm>
              <a:off x="480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65" name="AutoShape 49"/>
            <p:cNvSpPr>
              <a:spLocks noChangeArrowheads="1"/>
            </p:cNvSpPr>
            <p:nvPr/>
          </p:nvSpPr>
          <p:spPr bwMode="auto">
            <a:xfrm>
              <a:off x="1296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66" name="AutoShape 50"/>
            <p:cNvSpPr>
              <a:spLocks noChangeArrowheads="1"/>
            </p:cNvSpPr>
            <p:nvPr/>
          </p:nvSpPr>
          <p:spPr bwMode="auto">
            <a:xfrm>
              <a:off x="1024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67" name="AutoShape 51"/>
            <p:cNvSpPr>
              <a:spLocks noChangeArrowheads="1"/>
            </p:cNvSpPr>
            <p:nvPr/>
          </p:nvSpPr>
          <p:spPr bwMode="auto">
            <a:xfrm>
              <a:off x="752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68" name="AutoShape 52"/>
            <p:cNvSpPr>
              <a:spLocks noChangeArrowheads="1"/>
            </p:cNvSpPr>
            <p:nvPr/>
          </p:nvSpPr>
          <p:spPr bwMode="auto">
            <a:xfrm>
              <a:off x="480" y="142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</p:grpSp>
      <p:grpSp>
        <p:nvGrpSpPr>
          <p:cNvPr id="9269" name="Group 53"/>
          <p:cNvGrpSpPr>
            <a:grpSpLocks/>
          </p:cNvGrpSpPr>
          <p:nvPr/>
        </p:nvGrpSpPr>
        <p:grpSpPr bwMode="auto">
          <a:xfrm>
            <a:off x="691418" y="2545119"/>
            <a:ext cx="1588821" cy="413150"/>
            <a:chOff x="480" y="1768"/>
            <a:chExt cx="1103" cy="287"/>
          </a:xfrm>
        </p:grpSpPr>
        <p:sp>
          <p:nvSpPr>
            <p:cNvPr id="9270" name="AutoShape 54"/>
            <p:cNvSpPr>
              <a:spLocks noChangeArrowheads="1"/>
            </p:cNvSpPr>
            <p:nvPr/>
          </p:nvSpPr>
          <p:spPr bwMode="auto">
            <a:xfrm>
              <a:off x="1296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71" name="AutoShape 55"/>
            <p:cNvSpPr>
              <a:spLocks noChangeArrowheads="1"/>
            </p:cNvSpPr>
            <p:nvPr/>
          </p:nvSpPr>
          <p:spPr bwMode="auto">
            <a:xfrm>
              <a:off x="1024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72" name="AutoShape 56"/>
            <p:cNvSpPr>
              <a:spLocks noChangeArrowheads="1"/>
            </p:cNvSpPr>
            <p:nvPr/>
          </p:nvSpPr>
          <p:spPr bwMode="auto">
            <a:xfrm>
              <a:off x="752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73" name="AutoShape 57"/>
            <p:cNvSpPr>
              <a:spLocks noChangeArrowheads="1"/>
            </p:cNvSpPr>
            <p:nvPr/>
          </p:nvSpPr>
          <p:spPr bwMode="auto">
            <a:xfrm>
              <a:off x="480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74" name="AutoShape 58"/>
            <p:cNvSpPr>
              <a:spLocks noChangeArrowheads="1"/>
            </p:cNvSpPr>
            <p:nvPr/>
          </p:nvSpPr>
          <p:spPr bwMode="auto">
            <a:xfrm>
              <a:off x="1296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75" name="AutoShape 59"/>
            <p:cNvSpPr>
              <a:spLocks noChangeArrowheads="1"/>
            </p:cNvSpPr>
            <p:nvPr/>
          </p:nvSpPr>
          <p:spPr bwMode="auto">
            <a:xfrm>
              <a:off x="1024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76" name="AutoShape 60"/>
            <p:cNvSpPr>
              <a:spLocks noChangeArrowheads="1"/>
            </p:cNvSpPr>
            <p:nvPr/>
          </p:nvSpPr>
          <p:spPr bwMode="auto">
            <a:xfrm>
              <a:off x="752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77" name="AutoShape 61"/>
            <p:cNvSpPr>
              <a:spLocks noChangeArrowheads="1"/>
            </p:cNvSpPr>
            <p:nvPr/>
          </p:nvSpPr>
          <p:spPr bwMode="auto">
            <a:xfrm>
              <a:off x="480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78" name="AutoShape 62"/>
            <p:cNvSpPr>
              <a:spLocks noChangeArrowheads="1"/>
            </p:cNvSpPr>
            <p:nvPr/>
          </p:nvSpPr>
          <p:spPr bwMode="auto">
            <a:xfrm>
              <a:off x="1296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79" name="AutoShape 63"/>
            <p:cNvSpPr>
              <a:spLocks noChangeArrowheads="1"/>
            </p:cNvSpPr>
            <p:nvPr/>
          </p:nvSpPr>
          <p:spPr bwMode="auto">
            <a:xfrm>
              <a:off x="1024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80" name="AutoShape 64"/>
            <p:cNvSpPr>
              <a:spLocks noChangeArrowheads="1"/>
            </p:cNvSpPr>
            <p:nvPr/>
          </p:nvSpPr>
          <p:spPr bwMode="auto">
            <a:xfrm>
              <a:off x="752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81" name="AutoShape 65"/>
            <p:cNvSpPr>
              <a:spLocks noChangeArrowheads="1"/>
            </p:cNvSpPr>
            <p:nvPr/>
          </p:nvSpPr>
          <p:spPr bwMode="auto">
            <a:xfrm>
              <a:off x="480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82" name="AutoShape 66"/>
            <p:cNvSpPr>
              <a:spLocks noChangeArrowheads="1"/>
            </p:cNvSpPr>
            <p:nvPr/>
          </p:nvSpPr>
          <p:spPr bwMode="auto">
            <a:xfrm>
              <a:off x="1296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83" name="AutoShape 67"/>
            <p:cNvSpPr>
              <a:spLocks noChangeArrowheads="1"/>
            </p:cNvSpPr>
            <p:nvPr/>
          </p:nvSpPr>
          <p:spPr bwMode="auto">
            <a:xfrm>
              <a:off x="1024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84" name="AutoShape 68"/>
            <p:cNvSpPr>
              <a:spLocks noChangeArrowheads="1"/>
            </p:cNvSpPr>
            <p:nvPr/>
          </p:nvSpPr>
          <p:spPr bwMode="auto">
            <a:xfrm>
              <a:off x="752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85" name="AutoShape 69"/>
            <p:cNvSpPr>
              <a:spLocks noChangeArrowheads="1"/>
            </p:cNvSpPr>
            <p:nvPr/>
          </p:nvSpPr>
          <p:spPr bwMode="auto">
            <a:xfrm>
              <a:off x="480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86" name="AutoShape 70"/>
            <p:cNvSpPr>
              <a:spLocks noChangeArrowheads="1"/>
            </p:cNvSpPr>
            <p:nvPr/>
          </p:nvSpPr>
          <p:spPr bwMode="auto">
            <a:xfrm>
              <a:off x="1296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87" name="AutoShape 71"/>
            <p:cNvSpPr>
              <a:spLocks noChangeArrowheads="1"/>
            </p:cNvSpPr>
            <p:nvPr/>
          </p:nvSpPr>
          <p:spPr bwMode="auto">
            <a:xfrm>
              <a:off x="1024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88" name="AutoShape 72"/>
            <p:cNvSpPr>
              <a:spLocks noChangeArrowheads="1"/>
            </p:cNvSpPr>
            <p:nvPr/>
          </p:nvSpPr>
          <p:spPr bwMode="auto">
            <a:xfrm>
              <a:off x="752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89" name="AutoShape 73"/>
            <p:cNvSpPr>
              <a:spLocks noChangeArrowheads="1"/>
            </p:cNvSpPr>
            <p:nvPr/>
          </p:nvSpPr>
          <p:spPr bwMode="auto">
            <a:xfrm>
              <a:off x="480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90" name="AutoShape 74"/>
            <p:cNvSpPr>
              <a:spLocks noChangeArrowheads="1"/>
            </p:cNvSpPr>
            <p:nvPr/>
          </p:nvSpPr>
          <p:spPr bwMode="auto">
            <a:xfrm>
              <a:off x="1296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91" name="AutoShape 75"/>
            <p:cNvSpPr>
              <a:spLocks noChangeArrowheads="1"/>
            </p:cNvSpPr>
            <p:nvPr/>
          </p:nvSpPr>
          <p:spPr bwMode="auto">
            <a:xfrm>
              <a:off x="1024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92" name="AutoShape 76"/>
            <p:cNvSpPr>
              <a:spLocks noChangeArrowheads="1"/>
            </p:cNvSpPr>
            <p:nvPr/>
          </p:nvSpPr>
          <p:spPr bwMode="auto">
            <a:xfrm>
              <a:off x="752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93" name="AutoShape 77"/>
            <p:cNvSpPr>
              <a:spLocks noChangeArrowheads="1"/>
            </p:cNvSpPr>
            <p:nvPr/>
          </p:nvSpPr>
          <p:spPr bwMode="auto">
            <a:xfrm>
              <a:off x="480" y="176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</p:grpSp>
      <p:grpSp>
        <p:nvGrpSpPr>
          <p:cNvPr id="9294" name="Group 78"/>
          <p:cNvGrpSpPr>
            <a:grpSpLocks/>
          </p:cNvGrpSpPr>
          <p:nvPr/>
        </p:nvGrpSpPr>
        <p:grpSpPr bwMode="auto">
          <a:xfrm>
            <a:off x="691418" y="3034565"/>
            <a:ext cx="1588821" cy="413150"/>
            <a:chOff x="480" y="2108"/>
            <a:chExt cx="1103" cy="287"/>
          </a:xfrm>
        </p:grpSpPr>
        <p:sp>
          <p:nvSpPr>
            <p:cNvPr id="9295" name="AutoShape 79"/>
            <p:cNvSpPr>
              <a:spLocks noChangeArrowheads="1"/>
            </p:cNvSpPr>
            <p:nvPr/>
          </p:nvSpPr>
          <p:spPr bwMode="auto">
            <a:xfrm>
              <a:off x="1296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296" name="AutoShape 80"/>
            <p:cNvSpPr>
              <a:spLocks noChangeArrowheads="1"/>
            </p:cNvSpPr>
            <p:nvPr/>
          </p:nvSpPr>
          <p:spPr bwMode="auto">
            <a:xfrm>
              <a:off x="1024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297" name="AutoShape 81"/>
            <p:cNvSpPr>
              <a:spLocks noChangeArrowheads="1"/>
            </p:cNvSpPr>
            <p:nvPr/>
          </p:nvSpPr>
          <p:spPr bwMode="auto">
            <a:xfrm>
              <a:off x="752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298" name="AutoShape 82"/>
            <p:cNvSpPr>
              <a:spLocks noChangeArrowheads="1"/>
            </p:cNvSpPr>
            <p:nvPr/>
          </p:nvSpPr>
          <p:spPr bwMode="auto">
            <a:xfrm>
              <a:off x="480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299" name="AutoShape 83"/>
            <p:cNvSpPr>
              <a:spLocks noChangeArrowheads="1"/>
            </p:cNvSpPr>
            <p:nvPr/>
          </p:nvSpPr>
          <p:spPr bwMode="auto">
            <a:xfrm>
              <a:off x="1296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00" name="AutoShape 84"/>
            <p:cNvSpPr>
              <a:spLocks noChangeArrowheads="1"/>
            </p:cNvSpPr>
            <p:nvPr/>
          </p:nvSpPr>
          <p:spPr bwMode="auto">
            <a:xfrm>
              <a:off x="1024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01" name="AutoShape 85"/>
            <p:cNvSpPr>
              <a:spLocks noChangeArrowheads="1"/>
            </p:cNvSpPr>
            <p:nvPr/>
          </p:nvSpPr>
          <p:spPr bwMode="auto">
            <a:xfrm>
              <a:off x="752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302" name="AutoShape 86"/>
            <p:cNvSpPr>
              <a:spLocks noChangeArrowheads="1"/>
            </p:cNvSpPr>
            <p:nvPr/>
          </p:nvSpPr>
          <p:spPr bwMode="auto">
            <a:xfrm>
              <a:off x="480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03" name="AutoShape 87"/>
            <p:cNvSpPr>
              <a:spLocks noChangeArrowheads="1"/>
            </p:cNvSpPr>
            <p:nvPr/>
          </p:nvSpPr>
          <p:spPr bwMode="auto">
            <a:xfrm>
              <a:off x="1296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04" name="AutoShape 88"/>
            <p:cNvSpPr>
              <a:spLocks noChangeArrowheads="1"/>
            </p:cNvSpPr>
            <p:nvPr/>
          </p:nvSpPr>
          <p:spPr bwMode="auto">
            <a:xfrm>
              <a:off x="1024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05" name="AutoShape 89"/>
            <p:cNvSpPr>
              <a:spLocks noChangeArrowheads="1"/>
            </p:cNvSpPr>
            <p:nvPr/>
          </p:nvSpPr>
          <p:spPr bwMode="auto">
            <a:xfrm>
              <a:off x="752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306" name="AutoShape 90"/>
            <p:cNvSpPr>
              <a:spLocks noChangeArrowheads="1"/>
            </p:cNvSpPr>
            <p:nvPr/>
          </p:nvSpPr>
          <p:spPr bwMode="auto">
            <a:xfrm>
              <a:off x="480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07" name="AutoShape 91"/>
            <p:cNvSpPr>
              <a:spLocks noChangeArrowheads="1"/>
            </p:cNvSpPr>
            <p:nvPr/>
          </p:nvSpPr>
          <p:spPr bwMode="auto">
            <a:xfrm>
              <a:off x="1296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08" name="AutoShape 92"/>
            <p:cNvSpPr>
              <a:spLocks noChangeArrowheads="1"/>
            </p:cNvSpPr>
            <p:nvPr/>
          </p:nvSpPr>
          <p:spPr bwMode="auto">
            <a:xfrm>
              <a:off x="1024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09" name="AutoShape 93"/>
            <p:cNvSpPr>
              <a:spLocks noChangeArrowheads="1"/>
            </p:cNvSpPr>
            <p:nvPr/>
          </p:nvSpPr>
          <p:spPr bwMode="auto">
            <a:xfrm>
              <a:off x="752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310" name="AutoShape 94"/>
            <p:cNvSpPr>
              <a:spLocks noChangeArrowheads="1"/>
            </p:cNvSpPr>
            <p:nvPr/>
          </p:nvSpPr>
          <p:spPr bwMode="auto">
            <a:xfrm>
              <a:off x="480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11" name="AutoShape 95"/>
            <p:cNvSpPr>
              <a:spLocks noChangeArrowheads="1"/>
            </p:cNvSpPr>
            <p:nvPr/>
          </p:nvSpPr>
          <p:spPr bwMode="auto">
            <a:xfrm>
              <a:off x="1296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12" name="AutoShape 96"/>
            <p:cNvSpPr>
              <a:spLocks noChangeArrowheads="1"/>
            </p:cNvSpPr>
            <p:nvPr/>
          </p:nvSpPr>
          <p:spPr bwMode="auto">
            <a:xfrm>
              <a:off x="1024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13" name="AutoShape 97"/>
            <p:cNvSpPr>
              <a:spLocks noChangeArrowheads="1"/>
            </p:cNvSpPr>
            <p:nvPr/>
          </p:nvSpPr>
          <p:spPr bwMode="auto">
            <a:xfrm>
              <a:off x="752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314" name="AutoShape 98"/>
            <p:cNvSpPr>
              <a:spLocks noChangeArrowheads="1"/>
            </p:cNvSpPr>
            <p:nvPr/>
          </p:nvSpPr>
          <p:spPr bwMode="auto">
            <a:xfrm>
              <a:off x="480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15" name="AutoShape 99"/>
            <p:cNvSpPr>
              <a:spLocks noChangeArrowheads="1"/>
            </p:cNvSpPr>
            <p:nvPr/>
          </p:nvSpPr>
          <p:spPr bwMode="auto">
            <a:xfrm>
              <a:off x="1296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16" name="AutoShape 100"/>
            <p:cNvSpPr>
              <a:spLocks noChangeArrowheads="1"/>
            </p:cNvSpPr>
            <p:nvPr/>
          </p:nvSpPr>
          <p:spPr bwMode="auto">
            <a:xfrm>
              <a:off x="1024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17" name="AutoShape 101"/>
            <p:cNvSpPr>
              <a:spLocks noChangeArrowheads="1"/>
            </p:cNvSpPr>
            <p:nvPr/>
          </p:nvSpPr>
          <p:spPr bwMode="auto">
            <a:xfrm>
              <a:off x="752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18" name="AutoShape 102"/>
            <p:cNvSpPr>
              <a:spLocks noChangeArrowheads="1"/>
            </p:cNvSpPr>
            <p:nvPr/>
          </p:nvSpPr>
          <p:spPr bwMode="auto">
            <a:xfrm>
              <a:off x="480" y="210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</p:grpSp>
      <p:grpSp>
        <p:nvGrpSpPr>
          <p:cNvPr id="9319" name="Group 103"/>
          <p:cNvGrpSpPr>
            <a:grpSpLocks/>
          </p:cNvGrpSpPr>
          <p:nvPr/>
        </p:nvGrpSpPr>
        <p:grpSpPr bwMode="auto">
          <a:xfrm>
            <a:off x="691418" y="3688119"/>
            <a:ext cx="1588821" cy="413150"/>
            <a:chOff x="480" y="2562"/>
            <a:chExt cx="1103" cy="287"/>
          </a:xfrm>
        </p:grpSpPr>
        <p:sp>
          <p:nvSpPr>
            <p:cNvPr id="9320" name="AutoShape 104"/>
            <p:cNvSpPr>
              <a:spLocks noChangeArrowheads="1"/>
            </p:cNvSpPr>
            <p:nvPr/>
          </p:nvSpPr>
          <p:spPr bwMode="auto">
            <a:xfrm>
              <a:off x="1296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21" name="AutoShape 105"/>
            <p:cNvSpPr>
              <a:spLocks noChangeArrowheads="1"/>
            </p:cNvSpPr>
            <p:nvPr/>
          </p:nvSpPr>
          <p:spPr bwMode="auto">
            <a:xfrm>
              <a:off x="1024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22" name="AutoShape 106"/>
            <p:cNvSpPr>
              <a:spLocks noChangeArrowheads="1"/>
            </p:cNvSpPr>
            <p:nvPr/>
          </p:nvSpPr>
          <p:spPr bwMode="auto">
            <a:xfrm>
              <a:off x="752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323" name="AutoShape 107"/>
            <p:cNvSpPr>
              <a:spLocks noChangeArrowheads="1"/>
            </p:cNvSpPr>
            <p:nvPr/>
          </p:nvSpPr>
          <p:spPr bwMode="auto">
            <a:xfrm>
              <a:off x="480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24" name="AutoShape 108"/>
            <p:cNvSpPr>
              <a:spLocks noChangeArrowheads="1"/>
            </p:cNvSpPr>
            <p:nvPr/>
          </p:nvSpPr>
          <p:spPr bwMode="auto">
            <a:xfrm>
              <a:off x="1296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25" name="AutoShape 109"/>
            <p:cNvSpPr>
              <a:spLocks noChangeArrowheads="1"/>
            </p:cNvSpPr>
            <p:nvPr/>
          </p:nvSpPr>
          <p:spPr bwMode="auto">
            <a:xfrm>
              <a:off x="1024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26" name="AutoShape 110"/>
            <p:cNvSpPr>
              <a:spLocks noChangeArrowheads="1"/>
            </p:cNvSpPr>
            <p:nvPr/>
          </p:nvSpPr>
          <p:spPr bwMode="auto">
            <a:xfrm>
              <a:off x="752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327" name="AutoShape 111"/>
            <p:cNvSpPr>
              <a:spLocks noChangeArrowheads="1"/>
            </p:cNvSpPr>
            <p:nvPr/>
          </p:nvSpPr>
          <p:spPr bwMode="auto">
            <a:xfrm>
              <a:off x="480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28" name="AutoShape 112"/>
            <p:cNvSpPr>
              <a:spLocks noChangeArrowheads="1"/>
            </p:cNvSpPr>
            <p:nvPr/>
          </p:nvSpPr>
          <p:spPr bwMode="auto">
            <a:xfrm>
              <a:off x="1296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29" name="AutoShape 113"/>
            <p:cNvSpPr>
              <a:spLocks noChangeArrowheads="1"/>
            </p:cNvSpPr>
            <p:nvPr/>
          </p:nvSpPr>
          <p:spPr bwMode="auto">
            <a:xfrm>
              <a:off x="1024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30" name="AutoShape 114"/>
            <p:cNvSpPr>
              <a:spLocks noChangeArrowheads="1"/>
            </p:cNvSpPr>
            <p:nvPr/>
          </p:nvSpPr>
          <p:spPr bwMode="auto">
            <a:xfrm>
              <a:off x="752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331" name="AutoShape 115"/>
            <p:cNvSpPr>
              <a:spLocks noChangeArrowheads="1"/>
            </p:cNvSpPr>
            <p:nvPr/>
          </p:nvSpPr>
          <p:spPr bwMode="auto">
            <a:xfrm>
              <a:off x="480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32" name="AutoShape 116"/>
            <p:cNvSpPr>
              <a:spLocks noChangeArrowheads="1"/>
            </p:cNvSpPr>
            <p:nvPr/>
          </p:nvSpPr>
          <p:spPr bwMode="auto">
            <a:xfrm>
              <a:off x="1296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33" name="AutoShape 117"/>
            <p:cNvSpPr>
              <a:spLocks noChangeArrowheads="1"/>
            </p:cNvSpPr>
            <p:nvPr/>
          </p:nvSpPr>
          <p:spPr bwMode="auto">
            <a:xfrm>
              <a:off x="1024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34" name="AutoShape 118"/>
            <p:cNvSpPr>
              <a:spLocks noChangeArrowheads="1"/>
            </p:cNvSpPr>
            <p:nvPr/>
          </p:nvSpPr>
          <p:spPr bwMode="auto">
            <a:xfrm>
              <a:off x="752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335" name="AutoShape 119"/>
            <p:cNvSpPr>
              <a:spLocks noChangeArrowheads="1"/>
            </p:cNvSpPr>
            <p:nvPr/>
          </p:nvSpPr>
          <p:spPr bwMode="auto">
            <a:xfrm>
              <a:off x="480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36" name="AutoShape 120"/>
            <p:cNvSpPr>
              <a:spLocks noChangeArrowheads="1"/>
            </p:cNvSpPr>
            <p:nvPr/>
          </p:nvSpPr>
          <p:spPr bwMode="auto">
            <a:xfrm>
              <a:off x="1296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9337" name="AutoShape 121"/>
            <p:cNvSpPr>
              <a:spLocks noChangeArrowheads="1"/>
            </p:cNvSpPr>
            <p:nvPr/>
          </p:nvSpPr>
          <p:spPr bwMode="auto">
            <a:xfrm>
              <a:off x="1024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9338" name="AutoShape 122"/>
            <p:cNvSpPr>
              <a:spLocks noChangeArrowheads="1"/>
            </p:cNvSpPr>
            <p:nvPr/>
          </p:nvSpPr>
          <p:spPr bwMode="auto">
            <a:xfrm>
              <a:off x="752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9339" name="AutoShape 123"/>
            <p:cNvSpPr>
              <a:spLocks noChangeArrowheads="1"/>
            </p:cNvSpPr>
            <p:nvPr/>
          </p:nvSpPr>
          <p:spPr bwMode="auto">
            <a:xfrm>
              <a:off x="480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9340" name="AutoShape 124"/>
            <p:cNvSpPr>
              <a:spLocks noChangeArrowheads="1"/>
            </p:cNvSpPr>
            <p:nvPr/>
          </p:nvSpPr>
          <p:spPr bwMode="auto">
            <a:xfrm>
              <a:off x="1296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0</a:t>
              </a:r>
            </a:p>
          </p:txBody>
        </p:sp>
        <p:sp>
          <p:nvSpPr>
            <p:cNvPr id="9341" name="AutoShape 125"/>
            <p:cNvSpPr>
              <a:spLocks noChangeArrowheads="1"/>
            </p:cNvSpPr>
            <p:nvPr/>
          </p:nvSpPr>
          <p:spPr bwMode="auto">
            <a:xfrm>
              <a:off x="1024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0</a:t>
              </a:r>
            </a:p>
          </p:txBody>
        </p:sp>
        <p:sp>
          <p:nvSpPr>
            <p:cNvPr id="9342" name="AutoShape 126"/>
            <p:cNvSpPr>
              <a:spLocks noChangeArrowheads="1"/>
            </p:cNvSpPr>
            <p:nvPr/>
          </p:nvSpPr>
          <p:spPr bwMode="auto">
            <a:xfrm>
              <a:off x="752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0</a:t>
              </a:r>
            </a:p>
          </p:txBody>
        </p:sp>
        <p:sp>
          <p:nvSpPr>
            <p:cNvPr id="9343" name="AutoShape 127"/>
            <p:cNvSpPr>
              <a:spLocks noChangeArrowheads="1"/>
            </p:cNvSpPr>
            <p:nvPr/>
          </p:nvSpPr>
          <p:spPr bwMode="auto">
            <a:xfrm>
              <a:off x="480" y="2562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0</a:t>
              </a:r>
            </a:p>
          </p:txBody>
        </p:sp>
      </p:grpSp>
      <p:sp>
        <p:nvSpPr>
          <p:cNvPr id="9344" name="Line 128"/>
          <p:cNvSpPr>
            <a:spLocks noChangeShapeType="1"/>
          </p:cNvSpPr>
          <p:nvPr/>
        </p:nvSpPr>
        <p:spPr bwMode="auto">
          <a:xfrm>
            <a:off x="414851" y="3562879"/>
            <a:ext cx="2074253" cy="143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 sz="2200">
              <a:latin typeface="+mj-lt"/>
            </a:endParaRPr>
          </a:p>
        </p:txBody>
      </p:sp>
      <p:sp>
        <p:nvSpPr>
          <p:cNvPr id="9345" name="Text Box 129"/>
          <p:cNvSpPr txBox="1">
            <a:spLocks noChangeArrowheads="1"/>
          </p:cNvSpPr>
          <p:nvPr/>
        </p:nvSpPr>
        <p:spPr bwMode="auto">
          <a:xfrm>
            <a:off x="97951" y="3082070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+</a:t>
            </a:r>
          </a:p>
        </p:txBody>
      </p:sp>
      <p:sp>
        <p:nvSpPr>
          <p:cNvPr id="9346" name="AutoShape 130"/>
          <p:cNvSpPr>
            <a:spLocks/>
          </p:cNvSpPr>
          <p:nvPr/>
        </p:nvSpPr>
        <p:spPr bwMode="auto">
          <a:xfrm>
            <a:off x="2489104" y="2045596"/>
            <a:ext cx="414851" cy="2072947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 sz="2200">
              <a:latin typeface="+mj-lt"/>
            </a:endParaRPr>
          </a:p>
        </p:txBody>
      </p:sp>
      <p:sp>
        <p:nvSpPr>
          <p:cNvPr id="9347" name="Text Box 131"/>
          <p:cNvSpPr txBox="1">
            <a:spLocks noChangeArrowheads="1"/>
          </p:cNvSpPr>
          <p:nvPr/>
        </p:nvSpPr>
        <p:spPr bwMode="auto">
          <a:xfrm>
            <a:off x="2903954" y="2874776"/>
            <a:ext cx="1037127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>
                <a:latin typeface="+mj-lt"/>
              </a:rPr>
              <a:t>Also in L</a:t>
            </a:r>
          </a:p>
        </p:txBody>
      </p:sp>
      <p:sp>
        <p:nvSpPr>
          <p:cNvPr id="9348" name="Line 132"/>
          <p:cNvSpPr>
            <a:spLocks noChangeShapeType="1"/>
          </p:cNvSpPr>
          <p:nvPr/>
        </p:nvSpPr>
        <p:spPr bwMode="auto">
          <a:xfrm flipH="1">
            <a:off x="2814647" y="3911249"/>
            <a:ext cx="505600" cy="143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 sz="2200">
              <a:latin typeface="+mj-lt"/>
            </a:endParaRPr>
          </a:p>
        </p:txBody>
      </p:sp>
      <p:sp>
        <p:nvSpPr>
          <p:cNvPr id="9349" name="Text Box 133"/>
          <p:cNvSpPr txBox="1">
            <a:spLocks noChangeArrowheads="1"/>
          </p:cNvSpPr>
          <p:nvPr/>
        </p:nvSpPr>
        <p:spPr bwMode="auto">
          <a:xfrm>
            <a:off x="3363460" y="3737064"/>
            <a:ext cx="2936732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Length at most 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||v||</a:t>
            </a:r>
          </a:p>
        </p:txBody>
      </p:sp>
      <p:sp>
        <p:nvSpPr>
          <p:cNvPr id="9350" name="Line 134"/>
          <p:cNvSpPr>
            <a:spLocks noChangeShapeType="1"/>
          </p:cNvSpPr>
          <p:nvPr/>
        </p:nvSpPr>
        <p:spPr bwMode="auto">
          <a:xfrm flipH="1">
            <a:off x="2389713" y="1789357"/>
            <a:ext cx="505599" cy="143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 sz="2200">
              <a:latin typeface="+mj-lt"/>
            </a:endParaRPr>
          </a:p>
        </p:txBody>
      </p:sp>
      <p:sp>
        <p:nvSpPr>
          <p:cNvPr id="9351" name="Freeform 135"/>
          <p:cNvSpPr>
            <a:spLocks/>
          </p:cNvSpPr>
          <p:nvPr/>
        </p:nvSpPr>
        <p:spPr bwMode="auto">
          <a:xfrm>
            <a:off x="7216673" y="1643962"/>
            <a:ext cx="1441" cy="2488977"/>
          </a:xfrm>
          <a:custGeom>
            <a:avLst/>
            <a:gdLst>
              <a:gd name="T0" fmla="*/ 0 w 1"/>
              <a:gd name="T1" fmla="*/ 0 h 7623"/>
              <a:gd name="T2" fmla="*/ 0 w 1"/>
              <a:gd name="T3" fmla="*/ 7622 h 762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7623">
                <a:moveTo>
                  <a:pt x="0" y="0"/>
                </a:moveTo>
                <a:lnTo>
                  <a:pt x="0" y="7622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 sz="2200">
              <a:latin typeface="+mj-lt"/>
            </a:endParaRPr>
          </a:p>
        </p:txBody>
      </p:sp>
      <p:sp>
        <p:nvSpPr>
          <p:cNvPr id="9352" name="Freeform 136"/>
          <p:cNvSpPr>
            <a:spLocks/>
          </p:cNvSpPr>
          <p:nvPr/>
        </p:nvSpPr>
        <p:spPr bwMode="auto">
          <a:xfrm>
            <a:off x="5744529" y="2887730"/>
            <a:ext cx="3111380" cy="1440"/>
          </a:xfrm>
          <a:custGeom>
            <a:avLst/>
            <a:gdLst>
              <a:gd name="T0" fmla="*/ 0 w 9523"/>
              <a:gd name="T1" fmla="*/ 0 h 1"/>
              <a:gd name="T2" fmla="*/ 9522 w 9523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523" h="1">
                <a:moveTo>
                  <a:pt x="0" y="0"/>
                </a:moveTo>
                <a:lnTo>
                  <a:pt x="9522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 sz="2200">
              <a:latin typeface="+mj-lt"/>
            </a:endParaRPr>
          </a:p>
        </p:txBody>
      </p:sp>
      <p:sp>
        <p:nvSpPr>
          <p:cNvPr id="9353" name="Freeform 137"/>
          <p:cNvSpPr>
            <a:spLocks noChangeArrowheads="1"/>
          </p:cNvSpPr>
          <p:nvPr/>
        </p:nvSpPr>
        <p:spPr bwMode="auto">
          <a:xfrm>
            <a:off x="6179546" y="1851257"/>
            <a:ext cx="2074253" cy="2074387"/>
          </a:xfrm>
          <a:custGeom>
            <a:avLst/>
            <a:gdLst>
              <a:gd name="T0" fmla="*/ 0 w 6349"/>
              <a:gd name="T1" fmla="*/ 0 h 6353"/>
              <a:gd name="T2" fmla="*/ 6348 w 6349"/>
              <a:gd name="T3" fmla="*/ 6352 h 635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349" h="6353">
                <a:moveTo>
                  <a:pt x="0" y="0"/>
                </a:moveTo>
                <a:lnTo>
                  <a:pt x="6348" y="6352"/>
                </a:lnTo>
              </a:path>
            </a:pathLst>
          </a:custGeom>
          <a:noFill/>
          <a:ln w="3672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 sz="2200">
              <a:latin typeface="+mj-lt"/>
            </a:endParaRPr>
          </a:p>
        </p:txBody>
      </p:sp>
      <p:sp>
        <p:nvSpPr>
          <p:cNvPr id="9354" name="Freeform 138"/>
          <p:cNvSpPr>
            <a:spLocks/>
          </p:cNvSpPr>
          <p:nvPr/>
        </p:nvSpPr>
        <p:spPr bwMode="auto">
          <a:xfrm>
            <a:off x="7216673" y="2473141"/>
            <a:ext cx="414851" cy="414589"/>
          </a:xfrm>
          <a:custGeom>
            <a:avLst/>
            <a:gdLst>
              <a:gd name="T0" fmla="*/ 0 w 1271"/>
              <a:gd name="T1" fmla="*/ 1270 h 1271"/>
              <a:gd name="T2" fmla="*/ 1270 w 1271"/>
              <a:gd name="T3" fmla="*/ 0 h 127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71" h="1271">
                <a:moveTo>
                  <a:pt x="0" y="1270"/>
                </a:moveTo>
                <a:lnTo>
                  <a:pt x="1270" y="0"/>
                </a:lnTo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 sz="2200">
              <a:latin typeface="+mj-lt"/>
            </a:endParaRPr>
          </a:p>
        </p:txBody>
      </p:sp>
      <p:sp>
        <p:nvSpPr>
          <p:cNvPr id="9355" name="Text Box 139"/>
          <p:cNvSpPr txBox="1">
            <a:spLocks noChangeArrowheads="1"/>
          </p:cNvSpPr>
          <p:nvPr/>
        </p:nvSpPr>
        <p:spPr bwMode="auto">
          <a:xfrm>
            <a:off x="7631523" y="2265847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1</a:t>
            </a:r>
            <a:r>
              <a:rPr lang="en-US" sz="2200" baseline="33000">
                <a:solidFill>
                  <a:srgbClr val="000000"/>
                </a:solidFill>
                <a:latin typeface="+mj-lt"/>
              </a:rPr>
              <a:t>n</a:t>
            </a:r>
          </a:p>
        </p:txBody>
      </p:sp>
      <p:sp>
        <p:nvSpPr>
          <p:cNvPr id="9356" name="Text Box 140"/>
          <p:cNvSpPr txBox="1">
            <a:spLocks noChangeArrowheads="1"/>
          </p:cNvSpPr>
          <p:nvPr/>
        </p:nvSpPr>
        <p:spPr bwMode="auto">
          <a:xfrm>
            <a:off x="207425" y="5491871"/>
            <a:ext cx="2281679" cy="392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endParaRPr lang="en-US" sz="2200">
              <a:latin typeface="+mj-lt"/>
            </a:endParaRPr>
          </a:p>
        </p:txBody>
      </p:sp>
      <p:sp>
        <p:nvSpPr>
          <p:cNvPr id="9357" name="Text Box 141"/>
          <p:cNvSpPr txBox="1">
            <a:spLocks noChangeArrowheads="1"/>
          </p:cNvSpPr>
          <p:nvPr/>
        </p:nvSpPr>
        <p:spPr bwMode="auto">
          <a:xfrm>
            <a:off x="97950" y="4268255"/>
            <a:ext cx="8938545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000" dirty="0">
                <a:latin typeface="+mj-lt"/>
              </a:rPr>
              <a:t>The “hard” instances of cyclic lattices lie on plane P perpendicular to the 1</a:t>
            </a:r>
            <a:r>
              <a:rPr lang="en-US" sz="2000" baseline="33000" dirty="0">
                <a:latin typeface="+mj-lt"/>
              </a:rPr>
              <a:t>n</a:t>
            </a:r>
            <a:r>
              <a:rPr lang="en-US" sz="2000" dirty="0">
                <a:latin typeface="+mj-lt"/>
              </a:rPr>
              <a:t> vector</a:t>
            </a:r>
          </a:p>
        </p:txBody>
      </p:sp>
      <p:sp>
        <p:nvSpPr>
          <p:cNvPr id="9358" name="Text Box 142"/>
          <p:cNvSpPr txBox="1">
            <a:spLocks noChangeArrowheads="1"/>
          </p:cNvSpPr>
          <p:nvPr/>
        </p:nvSpPr>
        <p:spPr bwMode="auto">
          <a:xfrm>
            <a:off x="107504" y="4653136"/>
            <a:ext cx="4968552" cy="165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68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In algebra language:</a:t>
            </a:r>
          </a:p>
          <a:p>
            <a:endParaRPr lang="en-US" sz="2200" dirty="0" smtClean="0">
              <a:latin typeface="+mj-lt"/>
            </a:endParaRPr>
          </a:p>
          <a:p>
            <a:r>
              <a:rPr lang="en-US" sz="2200" dirty="0" smtClean="0">
                <a:latin typeface="+mj-lt"/>
              </a:rPr>
              <a:t>If </a:t>
            </a:r>
            <a:r>
              <a:rPr lang="en-US" sz="2200" dirty="0">
                <a:latin typeface="+mj-lt"/>
              </a:rPr>
              <a:t>R=</a:t>
            </a:r>
            <a:r>
              <a:rPr lang="en-US" sz="2200" b="1" dirty="0">
                <a:latin typeface="+mj-lt"/>
              </a:rPr>
              <a:t>Z</a:t>
            </a:r>
            <a:r>
              <a:rPr lang="en-US" sz="2200" dirty="0">
                <a:latin typeface="+mj-lt"/>
              </a:rPr>
              <a:t>[x]/(x</a:t>
            </a:r>
            <a:r>
              <a:rPr lang="en-US" sz="2200" baseline="33000" dirty="0">
                <a:latin typeface="+mj-lt"/>
              </a:rPr>
              <a:t>n</a:t>
            </a:r>
            <a:r>
              <a:rPr lang="en-US" sz="2200" dirty="0">
                <a:latin typeface="+mj-lt"/>
              </a:rPr>
              <a:t>-1), then </a:t>
            </a:r>
          </a:p>
          <a:p>
            <a:r>
              <a:rPr lang="en-US" sz="2200" dirty="0">
                <a:latin typeface="+mj-lt"/>
              </a:rPr>
              <a:t>   </a:t>
            </a:r>
            <a:r>
              <a:rPr lang="en-US" sz="2200" dirty="0" smtClean="0">
                <a:latin typeface="+mj-lt"/>
              </a:rPr>
              <a:t> 1</a:t>
            </a:r>
            <a:r>
              <a:rPr lang="en-US" sz="2200" baseline="33000" dirty="0" smtClean="0">
                <a:latin typeface="+mj-lt"/>
              </a:rPr>
              <a:t>n </a:t>
            </a:r>
            <a:r>
              <a:rPr lang="en-US" sz="2200" dirty="0">
                <a:latin typeface="+mj-lt"/>
              </a:rPr>
              <a:t>=</a:t>
            </a:r>
            <a:r>
              <a:rPr lang="en-US" sz="2200" dirty="0">
                <a:latin typeface="+mj-lt"/>
                <a:cs typeface="Arial" charset="0"/>
              </a:rPr>
              <a:t> (x</a:t>
            </a:r>
            <a:r>
              <a:rPr lang="en-US" sz="2200" baseline="33000" dirty="0">
                <a:latin typeface="+mj-lt"/>
                <a:cs typeface="Arial" charset="0"/>
              </a:rPr>
              <a:t>n-1</a:t>
            </a:r>
            <a:r>
              <a:rPr lang="en-US" sz="2200" dirty="0">
                <a:latin typeface="+mj-lt"/>
                <a:cs typeface="Arial" charset="0"/>
              </a:rPr>
              <a:t>+x</a:t>
            </a:r>
            <a:r>
              <a:rPr lang="en-US" sz="2200" baseline="33000" dirty="0">
                <a:latin typeface="+mj-lt"/>
                <a:cs typeface="Arial" charset="0"/>
              </a:rPr>
              <a:t>n-2</a:t>
            </a:r>
            <a:r>
              <a:rPr lang="en-US" sz="2200" dirty="0">
                <a:latin typeface="+mj-lt"/>
                <a:cs typeface="Arial" charset="0"/>
              </a:rPr>
              <a:t>+...+1) </a:t>
            </a:r>
            <a:r>
              <a:rPr lang="en-US" sz="2200" dirty="0" smtClean="0">
                <a:latin typeface="+mj-lt"/>
                <a:cs typeface="Arial" charset="0"/>
              </a:rPr>
              <a:t>≈  </a:t>
            </a:r>
            <a:r>
              <a:rPr lang="en-US" sz="2200" b="1" dirty="0">
                <a:latin typeface="+mj-lt"/>
                <a:cs typeface="Arial" charset="0"/>
              </a:rPr>
              <a:t>Z</a:t>
            </a:r>
            <a:r>
              <a:rPr lang="en-US" sz="2200" dirty="0">
                <a:latin typeface="+mj-lt"/>
                <a:cs typeface="Arial" charset="0"/>
              </a:rPr>
              <a:t>[x]/(x-1) </a:t>
            </a:r>
          </a:p>
          <a:p>
            <a:r>
              <a:rPr lang="en-US" sz="2200" dirty="0">
                <a:latin typeface="+mj-lt"/>
                <a:cs typeface="Arial" charset="0"/>
              </a:rPr>
              <a:t>    P = (x-1) </a:t>
            </a:r>
            <a:r>
              <a:rPr lang="en-US" sz="2200" dirty="0" smtClean="0">
                <a:latin typeface="+mj-lt"/>
                <a:cs typeface="Arial" charset="0"/>
              </a:rPr>
              <a:t>≈ </a:t>
            </a:r>
            <a:r>
              <a:rPr lang="en-US" sz="2200" b="1" dirty="0">
                <a:latin typeface="+mj-lt"/>
                <a:cs typeface="Arial" charset="0"/>
              </a:rPr>
              <a:t>Z</a:t>
            </a:r>
            <a:r>
              <a:rPr lang="en-US" sz="2200" dirty="0">
                <a:latin typeface="+mj-lt"/>
                <a:cs typeface="Arial" charset="0"/>
              </a:rPr>
              <a:t>[x]/(x</a:t>
            </a:r>
            <a:r>
              <a:rPr lang="en-US" sz="2200" baseline="33000" dirty="0">
                <a:latin typeface="+mj-lt"/>
                <a:cs typeface="Arial" charset="0"/>
              </a:rPr>
              <a:t>n-1</a:t>
            </a:r>
            <a:r>
              <a:rPr lang="en-US" sz="2200" dirty="0">
                <a:latin typeface="+mj-lt"/>
                <a:cs typeface="Arial" charset="0"/>
              </a:rPr>
              <a:t>+x</a:t>
            </a:r>
            <a:r>
              <a:rPr lang="en-US" sz="2200" baseline="33000" dirty="0">
                <a:latin typeface="+mj-lt"/>
                <a:cs typeface="Arial" charset="0"/>
              </a:rPr>
              <a:t>n-2</a:t>
            </a:r>
            <a:r>
              <a:rPr lang="en-US" sz="2200" dirty="0">
                <a:latin typeface="+mj-lt"/>
                <a:cs typeface="Arial" charset="0"/>
              </a:rPr>
              <a:t>+...+1)</a:t>
            </a:r>
          </a:p>
        </p:txBody>
      </p:sp>
    </p:spTree>
    <p:extLst>
      <p:ext uri="{BB962C8B-B14F-4D97-AF65-F5344CB8AC3E}">
        <p14:creationId xmlns:p14="http://schemas.microsoft.com/office/powerpoint/2010/main" val="22635559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1" grpId="0" animBg="1"/>
      <p:bldP spid="9352" grpId="0" animBg="1"/>
      <p:bldP spid="9353" grpId="0" animBg="1"/>
      <p:bldP spid="93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9311" cy="1145879"/>
          </a:xfrm>
          <a:ln/>
        </p:spPr>
        <p:txBody>
          <a:bodyPr tIns="35203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/>
              <a:t>f-Ideal Lattices = Ideals in </a:t>
            </a:r>
            <a:r>
              <a:rPr lang="en-US" b="1" dirty="0"/>
              <a:t>Z</a:t>
            </a:r>
            <a:r>
              <a:rPr lang="en-US" dirty="0"/>
              <a:t>[x]/(f)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624" y="1605095"/>
            <a:ext cx="8877516" cy="4887260"/>
          </a:xfrm>
          <a:ln/>
        </p:spPr>
        <p:txBody>
          <a:bodyPr tIns="22401">
            <a:norm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500" u="sng" dirty="0">
                <a:latin typeface="+mj-lt"/>
              </a:rPr>
              <a:t>Want f to have 3 properties:</a:t>
            </a:r>
          </a:p>
          <a:p>
            <a:pPr marL="783372" lvl="1" indent="-260644">
              <a:buFont typeface="Times New Roman" pitchFamily="16" charset="0"/>
              <a:buAutoNum type="arabicParenR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dirty="0" err="1">
                <a:latin typeface="+mj-lt"/>
              </a:rPr>
              <a:t>Monic</a:t>
            </a:r>
            <a:r>
              <a:rPr lang="en-US" dirty="0">
                <a:latin typeface="+mj-lt"/>
              </a:rPr>
              <a:t> (i.e. coefficient of largest exponent is 1)</a:t>
            </a:r>
          </a:p>
          <a:p>
            <a:pPr marL="783372" lvl="1" indent="-260644">
              <a:buFont typeface="Times New Roman" pitchFamily="16" charset="0"/>
              <a:buAutoNum type="arabicParenR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dirty="0">
                <a:latin typeface="+mj-lt"/>
              </a:rPr>
              <a:t>Irreducible over </a:t>
            </a:r>
            <a:r>
              <a:rPr lang="en-US" b="1" dirty="0">
                <a:latin typeface="+mj-lt"/>
              </a:rPr>
              <a:t>Z</a:t>
            </a:r>
          </a:p>
          <a:p>
            <a:pPr marL="783372" lvl="1" indent="-260644">
              <a:buFont typeface="Times New Roman" pitchFamily="16" charset="0"/>
              <a:buAutoNum type="arabicParenR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dirty="0">
                <a:latin typeface="+mj-lt"/>
              </a:rPr>
              <a:t>For all polynomials </a:t>
            </a:r>
            <a:r>
              <a:rPr lang="en-US" dirty="0" err="1">
                <a:latin typeface="+mj-lt"/>
              </a:rPr>
              <a:t>g,h</a:t>
            </a:r>
            <a:r>
              <a:rPr lang="en-US" dirty="0">
                <a:latin typeface="+mj-lt"/>
              </a:rPr>
              <a:t> 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||</a:t>
            </a:r>
            <a:r>
              <a:rPr lang="en-US" sz="2500" dirty="0" err="1">
                <a:latin typeface="Arial" pitchFamily="34" charset="0"/>
                <a:cs typeface="Arial" pitchFamily="34" charset="0"/>
              </a:rPr>
              <a:t>gh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 mod f||&lt;poly(n)||</a:t>
            </a:r>
            <a:r>
              <a:rPr lang="en-US" sz="2500">
                <a:latin typeface="Arial" pitchFamily="34" charset="0"/>
                <a:cs typeface="Arial" pitchFamily="34" charset="0"/>
              </a:rPr>
              <a:t>g</a:t>
            </a:r>
            <a:r>
              <a:rPr lang="en-US" sz="2500" smtClean="0">
                <a:latin typeface="Arial" pitchFamily="34" charset="0"/>
                <a:cs typeface="Arial" pitchFamily="34" charset="0"/>
              </a:rPr>
              <a:t>||∙||</a:t>
            </a:r>
            <a:r>
              <a:rPr lang="en-US" sz="2500" dirty="0">
                <a:latin typeface="Arial" pitchFamily="34" charset="0"/>
                <a:cs typeface="Arial" pitchFamily="34" charset="0"/>
              </a:rPr>
              <a:t>h||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500" u="sng" dirty="0" smtClean="0">
                <a:latin typeface="+mj-lt"/>
              </a:rPr>
              <a:t>Conjecture</a:t>
            </a:r>
            <a:r>
              <a:rPr lang="en-US" sz="2500" u="sng" dirty="0">
                <a:latin typeface="+mj-lt"/>
              </a:rPr>
              <a:t>:</a:t>
            </a:r>
            <a:r>
              <a:rPr lang="en-US" sz="2500" dirty="0">
                <a:latin typeface="+mj-lt"/>
              </a:rPr>
              <a:t> For all f that satisfy the above 3 properties, solving </a:t>
            </a:r>
            <a:r>
              <a:rPr lang="en-US" sz="2500" dirty="0" err="1">
                <a:latin typeface="+mj-lt"/>
              </a:rPr>
              <a:t>SVP</a:t>
            </a:r>
            <a:r>
              <a:rPr lang="en-US" sz="2500" baseline="-33000" dirty="0" err="1">
                <a:latin typeface="+mj-lt"/>
              </a:rPr>
              <a:t>poly</a:t>
            </a:r>
            <a:r>
              <a:rPr lang="en-US" sz="2500" baseline="-33000" dirty="0">
                <a:latin typeface="+mj-lt"/>
              </a:rPr>
              <a:t>(n)</a:t>
            </a:r>
            <a:r>
              <a:rPr lang="en-US" sz="2500" dirty="0">
                <a:latin typeface="+mj-lt"/>
              </a:rPr>
              <a:t> for ideals in </a:t>
            </a:r>
            <a:r>
              <a:rPr lang="en-US" sz="2500" b="1" dirty="0">
                <a:latin typeface="+mj-lt"/>
              </a:rPr>
              <a:t>Z</a:t>
            </a:r>
            <a:r>
              <a:rPr lang="en-US" sz="2500" dirty="0">
                <a:latin typeface="+mj-lt"/>
              </a:rPr>
              <a:t>[x]/(f) takes time 2</a:t>
            </a:r>
            <a:r>
              <a:rPr lang="en-US" sz="2500" baseline="33000" dirty="0">
                <a:latin typeface="+mj-lt"/>
                <a:cs typeface="Arial" charset="0"/>
              </a:rPr>
              <a:t>Ω(n)</a:t>
            </a:r>
            <a:r>
              <a:rPr lang="en-US" sz="2500" dirty="0">
                <a:latin typeface="+mj-lt"/>
                <a:cs typeface="Arial" charset="0"/>
              </a:rPr>
              <a:t>.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US" sz="2500" u="sng" dirty="0" smtClean="0">
              <a:latin typeface="+mj-lt"/>
            </a:endParaRP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500" u="sng" dirty="0" smtClean="0">
                <a:latin typeface="+mj-lt"/>
              </a:rPr>
              <a:t>Some </a:t>
            </a:r>
            <a:r>
              <a:rPr lang="en-US" sz="2500" u="sng" dirty="0">
                <a:latin typeface="+mj-lt"/>
              </a:rPr>
              <a:t>“good” f to use: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500" dirty="0">
                <a:latin typeface="+mj-lt"/>
              </a:rPr>
              <a:t>f=x</a:t>
            </a:r>
            <a:r>
              <a:rPr lang="en-US" sz="2500" baseline="33000" dirty="0">
                <a:latin typeface="+mj-lt"/>
              </a:rPr>
              <a:t>n-1</a:t>
            </a:r>
            <a:r>
              <a:rPr lang="en-US" sz="2500" dirty="0">
                <a:latin typeface="+mj-lt"/>
              </a:rPr>
              <a:t>+x</a:t>
            </a:r>
            <a:r>
              <a:rPr lang="en-US" sz="2500" baseline="33000" dirty="0">
                <a:latin typeface="+mj-lt"/>
              </a:rPr>
              <a:t>n-2</a:t>
            </a:r>
            <a:r>
              <a:rPr lang="en-US" sz="2500" dirty="0">
                <a:latin typeface="+mj-lt"/>
              </a:rPr>
              <a:t>+...+1  where n is prime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sz="2500" dirty="0">
                <a:latin typeface="+mj-lt"/>
              </a:rPr>
              <a:t>f=x</a:t>
            </a:r>
            <a:r>
              <a:rPr lang="en-US" sz="2500" baseline="33000" dirty="0">
                <a:latin typeface="+mj-lt"/>
              </a:rPr>
              <a:t>n</a:t>
            </a:r>
            <a:r>
              <a:rPr lang="en-US" sz="2500" dirty="0">
                <a:latin typeface="+mj-lt"/>
              </a:rPr>
              <a:t>+1 where n is a power of 2</a:t>
            </a:r>
          </a:p>
        </p:txBody>
      </p:sp>
    </p:spTree>
    <p:extLst>
      <p:ext uri="{BB962C8B-B14F-4D97-AF65-F5344CB8AC3E}">
        <p14:creationId xmlns:p14="http://schemas.microsoft.com/office/powerpoint/2010/main" val="13015434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9311" cy="1145879"/>
          </a:xfrm>
          <a:ln/>
        </p:spPr>
        <p:txBody>
          <a:bodyPr tIns="33603"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3800" dirty="0"/>
              <a:t>(</a:t>
            </a:r>
            <a:r>
              <a:rPr lang="en-US" sz="3800" dirty="0" smtClean="0"/>
              <a:t>x</a:t>
            </a:r>
            <a:r>
              <a:rPr lang="en-US" sz="3800" baseline="33000" dirty="0" smtClean="0"/>
              <a:t>n</a:t>
            </a:r>
            <a:r>
              <a:rPr lang="en-US" sz="3800" dirty="0" smtClean="0"/>
              <a:t>+1)-</a:t>
            </a:r>
            <a:r>
              <a:rPr lang="en-US" sz="3800" dirty="0"/>
              <a:t>Ideal Lattices = Ideals in </a:t>
            </a:r>
            <a:r>
              <a:rPr lang="en-US" sz="3800" b="1" dirty="0"/>
              <a:t>Z</a:t>
            </a:r>
            <a:r>
              <a:rPr lang="en-US" sz="3800" dirty="0"/>
              <a:t>[x]/(</a:t>
            </a:r>
            <a:r>
              <a:rPr lang="en-US" sz="3800" dirty="0" smtClean="0"/>
              <a:t>x</a:t>
            </a:r>
            <a:r>
              <a:rPr lang="en-US" sz="3800" baseline="33000" dirty="0" smtClean="0"/>
              <a:t>n</a:t>
            </a:r>
            <a:r>
              <a:rPr lang="en-US" sz="3800" dirty="0" smtClean="0"/>
              <a:t>+1</a:t>
            </a:r>
            <a:r>
              <a:rPr lang="en-US" sz="3800" dirty="0"/>
              <a:t>)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829702" y="1340768"/>
            <a:ext cx="7257006" cy="321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 A set L in </a:t>
            </a:r>
            <a:r>
              <a:rPr lang="en-US" sz="2200" b="1" dirty="0">
                <a:latin typeface="+mj-lt"/>
              </a:rPr>
              <a:t>Z</a:t>
            </a:r>
            <a:r>
              <a:rPr lang="en-US" sz="2200" baseline="33000" dirty="0">
                <a:latin typeface="+mj-lt"/>
              </a:rPr>
              <a:t>n</a:t>
            </a:r>
            <a:r>
              <a:rPr lang="en-US" sz="2200" dirty="0">
                <a:latin typeface="+mj-lt"/>
              </a:rPr>
              <a:t> is a </a:t>
            </a:r>
            <a:r>
              <a:rPr lang="en-US" sz="2200" i="1" dirty="0">
                <a:latin typeface="+mj-lt"/>
              </a:rPr>
              <a:t>(x</a:t>
            </a:r>
            <a:r>
              <a:rPr lang="en-US" sz="2200" i="1" baseline="33000" dirty="0">
                <a:latin typeface="+mj-lt"/>
              </a:rPr>
              <a:t>n</a:t>
            </a:r>
            <a:r>
              <a:rPr lang="en-US" sz="2200" i="1" dirty="0">
                <a:latin typeface="+mj-lt"/>
              </a:rPr>
              <a:t>+1</a:t>
            </a:r>
            <a:r>
              <a:rPr lang="en-US" sz="2200" i="1" dirty="0" smtClean="0">
                <a:latin typeface="+mj-lt"/>
              </a:rPr>
              <a:t>)-ideal </a:t>
            </a:r>
            <a:r>
              <a:rPr lang="en-US" sz="2200" i="1" dirty="0">
                <a:latin typeface="+mj-lt"/>
              </a:rPr>
              <a:t>lattice </a:t>
            </a:r>
            <a:r>
              <a:rPr lang="en-US" sz="2200" dirty="0">
                <a:latin typeface="+mj-lt"/>
              </a:rPr>
              <a:t>if L is an </a:t>
            </a:r>
            <a:r>
              <a:rPr lang="en-US" sz="2200" i="1" dirty="0">
                <a:latin typeface="+mj-lt"/>
              </a:rPr>
              <a:t>ideal </a:t>
            </a:r>
            <a:r>
              <a:rPr lang="en-US" sz="2200" dirty="0">
                <a:latin typeface="+mj-lt"/>
              </a:rPr>
              <a:t>in </a:t>
            </a:r>
            <a:r>
              <a:rPr lang="en-US" sz="2200" b="1" dirty="0">
                <a:latin typeface="+mj-lt"/>
              </a:rPr>
              <a:t>Z</a:t>
            </a:r>
            <a:r>
              <a:rPr lang="en-US" sz="2200" dirty="0">
                <a:latin typeface="+mj-lt"/>
              </a:rPr>
              <a:t>[x]/(</a:t>
            </a:r>
            <a:r>
              <a:rPr lang="en-US" sz="2200" dirty="0" smtClean="0">
                <a:latin typeface="+mj-lt"/>
              </a:rPr>
              <a:t>x</a:t>
            </a:r>
            <a:r>
              <a:rPr lang="en-US" sz="2200" baseline="33000" dirty="0" smtClean="0">
                <a:latin typeface="+mj-lt"/>
              </a:rPr>
              <a:t>n</a:t>
            </a:r>
            <a:r>
              <a:rPr lang="en-US" sz="2200" dirty="0" smtClean="0">
                <a:latin typeface="+mj-lt"/>
              </a:rPr>
              <a:t>+1</a:t>
            </a:r>
            <a:r>
              <a:rPr lang="en-US" sz="2200" dirty="0">
                <a:latin typeface="+mj-lt"/>
              </a:rPr>
              <a:t>)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829702" y="1772816"/>
            <a:ext cx="4354492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1.)  For all </a:t>
            </a:r>
            <a:r>
              <a:rPr lang="en-US" sz="2200" dirty="0" err="1">
                <a:latin typeface="+mj-lt"/>
              </a:rPr>
              <a:t>v,w</a:t>
            </a:r>
            <a:r>
              <a:rPr lang="en-US" sz="2200" dirty="0">
                <a:latin typeface="+mj-lt"/>
              </a:rPr>
              <a:t> in L, </a:t>
            </a:r>
            <a:r>
              <a:rPr lang="en-US" sz="2200" dirty="0" err="1">
                <a:latin typeface="+mj-lt"/>
              </a:rPr>
              <a:t>v+w</a:t>
            </a:r>
            <a:r>
              <a:rPr lang="en-US" sz="2200" dirty="0">
                <a:latin typeface="+mj-lt"/>
              </a:rPr>
              <a:t> is also in L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683568" y="2924944"/>
            <a:ext cx="4354492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2.)  For all v in L, -v is also in L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829702" y="4109907"/>
            <a:ext cx="7049580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3.)  For all v in L, </a:t>
            </a:r>
            <a:r>
              <a:rPr lang="en-US" sz="2200" dirty="0" err="1" smtClean="0">
                <a:latin typeface="+mj-lt"/>
              </a:rPr>
              <a:t>vx</a:t>
            </a:r>
            <a:r>
              <a:rPr lang="en-US" sz="2200" dirty="0" smtClean="0">
                <a:latin typeface="+mj-lt"/>
              </a:rPr>
              <a:t> </a:t>
            </a:r>
            <a:r>
              <a:rPr lang="en-US" sz="2200" dirty="0">
                <a:latin typeface="+mj-lt"/>
              </a:rPr>
              <a:t>is also in L</a:t>
            </a:r>
          </a:p>
        </p:txBody>
      </p:sp>
      <p:grpSp>
        <p:nvGrpSpPr>
          <p:cNvPr id="6177" name="Group 33"/>
          <p:cNvGrpSpPr>
            <a:grpSpLocks/>
          </p:cNvGrpSpPr>
          <p:nvPr/>
        </p:nvGrpSpPr>
        <p:grpSpPr bwMode="auto">
          <a:xfrm>
            <a:off x="721565" y="5063345"/>
            <a:ext cx="1588820" cy="413149"/>
            <a:chOff x="885" y="3503"/>
            <a:chExt cx="1103" cy="287"/>
          </a:xfrm>
        </p:grpSpPr>
        <p:sp>
          <p:nvSpPr>
            <p:cNvPr id="6178" name="AutoShape 34"/>
            <p:cNvSpPr>
              <a:spLocks noChangeArrowheads="1"/>
            </p:cNvSpPr>
            <p:nvPr/>
          </p:nvSpPr>
          <p:spPr bwMode="auto">
            <a:xfrm>
              <a:off x="1701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79" name="AutoShape 35"/>
            <p:cNvSpPr>
              <a:spLocks noChangeArrowheads="1"/>
            </p:cNvSpPr>
            <p:nvPr/>
          </p:nvSpPr>
          <p:spPr bwMode="auto">
            <a:xfrm>
              <a:off x="1429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80" name="AutoShape 36"/>
            <p:cNvSpPr>
              <a:spLocks noChangeArrowheads="1"/>
            </p:cNvSpPr>
            <p:nvPr/>
          </p:nvSpPr>
          <p:spPr bwMode="auto">
            <a:xfrm>
              <a:off x="1157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81" name="AutoShape 37"/>
            <p:cNvSpPr>
              <a:spLocks noChangeArrowheads="1"/>
            </p:cNvSpPr>
            <p:nvPr/>
          </p:nvSpPr>
          <p:spPr bwMode="auto">
            <a:xfrm>
              <a:off x="885" y="3503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 dirty="0" smtClean="0">
                  <a:solidFill>
                    <a:srgbClr val="000000"/>
                  </a:solidFill>
                  <a:latin typeface="+mj-lt"/>
                </a:rPr>
                <a:t>4</a:t>
              </a:r>
              <a:endParaRPr lang="en-US" sz="2200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6182" name="Group 38"/>
          <p:cNvGrpSpPr>
            <a:grpSpLocks/>
          </p:cNvGrpSpPr>
          <p:nvPr/>
        </p:nvGrpSpPr>
        <p:grpSpPr bwMode="auto">
          <a:xfrm>
            <a:off x="721565" y="4600026"/>
            <a:ext cx="1588820" cy="413150"/>
            <a:chOff x="885" y="3118"/>
            <a:chExt cx="1103" cy="287"/>
          </a:xfrm>
        </p:grpSpPr>
        <p:sp>
          <p:nvSpPr>
            <p:cNvPr id="6183" name="AutoShape 39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84" name="AutoShape 40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85" name="AutoShape 41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86" name="AutoShape 42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87" name="AutoShape 43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88" name="AutoShape 44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89" name="AutoShape 45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90" name="AutoShape 46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91" name="AutoShape 47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92" name="AutoShape 48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93" name="AutoShape 49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94" name="AutoShape 50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95" name="AutoShape 51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196" name="AutoShape 52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197" name="AutoShape 53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198" name="AutoShape 54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199" name="AutoShape 55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00" name="AutoShape 56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01" name="AutoShape 57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02" name="AutoShape 58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03" name="AutoShape 59"/>
            <p:cNvSpPr>
              <a:spLocks noChangeArrowheads="1"/>
            </p:cNvSpPr>
            <p:nvPr/>
          </p:nvSpPr>
          <p:spPr bwMode="auto">
            <a:xfrm>
              <a:off x="1701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04" name="AutoShape 60"/>
            <p:cNvSpPr>
              <a:spLocks noChangeArrowheads="1"/>
            </p:cNvSpPr>
            <p:nvPr/>
          </p:nvSpPr>
          <p:spPr bwMode="auto">
            <a:xfrm>
              <a:off x="1429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05" name="AutoShape 61"/>
            <p:cNvSpPr>
              <a:spLocks noChangeArrowheads="1"/>
            </p:cNvSpPr>
            <p:nvPr/>
          </p:nvSpPr>
          <p:spPr bwMode="auto">
            <a:xfrm>
              <a:off x="1157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06" name="AutoShape 62"/>
            <p:cNvSpPr>
              <a:spLocks noChangeArrowheads="1"/>
            </p:cNvSpPr>
            <p:nvPr/>
          </p:nvSpPr>
          <p:spPr bwMode="auto">
            <a:xfrm>
              <a:off x="885" y="3118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</p:grpSp>
      <p:grpSp>
        <p:nvGrpSpPr>
          <p:cNvPr id="6207" name="Group 63"/>
          <p:cNvGrpSpPr>
            <a:grpSpLocks/>
          </p:cNvGrpSpPr>
          <p:nvPr/>
        </p:nvGrpSpPr>
        <p:grpSpPr bwMode="auto">
          <a:xfrm>
            <a:off x="721565" y="5517232"/>
            <a:ext cx="1588820" cy="413149"/>
            <a:chOff x="885" y="3889"/>
            <a:chExt cx="1103" cy="287"/>
          </a:xfrm>
        </p:grpSpPr>
        <p:sp>
          <p:nvSpPr>
            <p:cNvPr id="6208" name="AutoShape 64"/>
            <p:cNvSpPr>
              <a:spLocks noChangeArrowheads="1"/>
            </p:cNvSpPr>
            <p:nvPr/>
          </p:nvSpPr>
          <p:spPr bwMode="auto">
            <a:xfrm>
              <a:off x="1701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09" name="AutoShape 65"/>
            <p:cNvSpPr>
              <a:spLocks noChangeArrowheads="1"/>
            </p:cNvSpPr>
            <p:nvPr/>
          </p:nvSpPr>
          <p:spPr bwMode="auto">
            <a:xfrm>
              <a:off x="1429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10" name="AutoShape 66"/>
            <p:cNvSpPr>
              <a:spLocks noChangeArrowheads="1"/>
            </p:cNvSpPr>
            <p:nvPr/>
          </p:nvSpPr>
          <p:spPr bwMode="auto">
            <a:xfrm>
              <a:off x="1157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11" name="AutoShape 67"/>
            <p:cNvSpPr>
              <a:spLocks noChangeArrowheads="1"/>
            </p:cNvSpPr>
            <p:nvPr/>
          </p:nvSpPr>
          <p:spPr bwMode="auto">
            <a:xfrm>
              <a:off x="885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12" name="AutoShape 68"/>
            <p:cNvSpPr>
              <a:spLocks noChangeArrowheads="1"/>
            </p:cNvSpPr>
            <p:nvPr/>
          </p:nvSpPr>
          <p:spPr bwMode="auto">
            <a:xfrm>
              <a:off x="1701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13" name="AutoShape 69"/>
            <p:cNvSpPr>
              <a:spLocks noChangeArrowheads="1"/>
            </p:cNvSpPr>
            <p:nvPr/>
          </p:nvSpPr>
          <p:spPr bwMode="auto">
            <a:xfrm>
              <a:off x="1429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14" name="AutoShape 70"/>
            <p:cNvSpPr>
              <a:spLocks noChangeArrowheads="1"/>
            </p:cNvSpPr>
            <p:nvPr/>
          </p:nvSpPr>
          <p:spPr bwMode="auto">
            <a:xfrm>
              <a:off x="1157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15" name="AutoShape 71"/>
            <p:cNvSpPr>
              <a:spLocks noChangeArrowheads="1"/>
            </p:cNvSpPr>
            <p:nvPr/>
          </p:nvSpPr>
          <p:spPr bwMode="auto">
            <a:xfrm>
              <a:off x="885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16" name="AutoShape 72"/>
            <p:cNvSpPr>
              <a:spLocks noChangeArrowheads="1"/>
            </p:cNvSpPr>
            <p:nvPr/>
          </p:nvSpPr>
          <p:spPr bwMode="auto">
            <a:xfrm>
              <a:off x="1701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17" name="AutoShape 73"/>
            <p:cNvSpPr>
              <a:spLocks noChangeArrowheads="1"/>
            </p:cNvSpPr>
            <p:nvPr/>
          </p:nvSpPr>
          <p:spPr bwMode="auto">
            <a:xfrm>
              <a:off x="1429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18" name="AutoShape 74"/>
            <p:cNvSpPr>
              <a:spLocks noChangeArrowheads="1"/>
            </p:cNvSpPr>
            <p:nvPr/>
          </p:nvSpPr>
          <p:spPr bwMode="auto">
            <a:xfrm>
              <a:off x="1157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 dirty="0" smtClean="0">
                  <a:solidFill>
                    <a:srgbClr val="000000"/>
                  </a:solidFill>
                  <a:latin typeface="+mj-lt"/>
                </a:rPr>
                <a:t>4</a:t>
              </a:r>
              <a:endParaRPr lang="en-US" sz="22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219" name="AutoShape 75"/>
            <p:cNvSpPr>
              <a:spLocks noChangeArrowheads="1"/>
            </p:cNvSpPr>
            <p:nvPr/>
          </p:nvSpPr>
          <p:spPr bwMode="auto">
            <a:xfrm>
              <a:off x="885" y="3889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 dirty="0" smtClean="0">
                  <a:solidFill>
                    <a:srgbClr val="000000"/>
                  </a:solidFill>
                  <a:latin typeface="+mj-lt"/>
                </a:rPr>
                <a:t>-3</a:t>
              </a:r>
              <a:endParaRPr lang="en-US" sz="2200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6220" name="Group 76"/>
          <p:cNvGrpSpPr>
            <a:grpSpLocks/>
          </p:cNvGrpSpPr>
          <p:nvPr/>
        </p:nvGrpSpPr>
        <p:grpSpPr bwMode="auto">
          <a:xfrm>
            <a:off x="721565" y="5968179"/>
            <a:ext cx="1588820" cy="413149"/>
            <a:chOff x="885" y="4275"/>
            <a:chExt cx="1103" cy="287"/>
          </a:xfrm>
        </p:grpSpPr>
        <p:sp>
          <p:nvSpPr>
            <p:cNvPr id="6221" name="AutoShape 77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22" name="AutoShape 78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23" name="AutoShape 79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24" name="AutoShape 80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25" name="AutoShape 81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26" name="AutoShape 82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27" name="AutoShape 83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28" name="AutoShape 84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29" name="AutoShape 85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30" name="AutoShape 86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31" name="AutoShape 87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32" name="AutoShape 88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33" name="AutoShape 89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34" name="AutoShape 90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35" name="AutoShape 91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36" name="AutoShape 92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37" name="AutoShape 93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-4</a:t>
              </a:r>
            </a:p>
          </p:txBody>
        </p:sp>
        <p:sp>
          <p:nvSpPr>
            <p:cNvPr id="6238" name="AutoShape 94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3</a:t>
              </a:r>
            </a:p>
          </p:txBody>
        </p:sp>
        <p:sp>
          <p:nvSpPr>
            <p:cNvPr id="6239" name="AutoShape 95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6240" name="AutoShape 96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41" name="AutoShape 97"/>
            <p:cNvSpPr>
              <a:spLocks noChangeArrowheads="1"/>
            </p:cNvSpPr>
            <p:nvPr/>
          </p:nvSpPr>
          <p:spPr bwMode="auto">
            <a:xfrm>
              <a:off x="1701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>
                  <a:solidFill>
                    <a:srgbClr val="000000"/>
                  </a:solidFill>
                  <a:latin typeface="+mj-lt"/>
                </a:rPr>
                <a:t>-1</a:t>
              </a:r>
            </a:p>
          </p:txBody>
        </p:sp>
        <p:sp>
          <p:nvSpPr>
            <p:cNvPr id="6242" name="AutoShape 98"/>
            <p:cNvSpPr>
              <a:spLocks noChangeArrowheads="1"/>
            </p:cNvSpPr>
            <p:nvPr/>
          </p:nvSpPr>
          <p:spPr bwMode="auto">
            <a:xfrm>
              <a:off x="1429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 dirty="0" smtClean="0">
                  <a:solidFill>
                    <a:srgbClr val="000000"/>
                  </a:solidFill>
                  <a:latin typeface="+mj-lt"/>
                </a:rPr>
                <a:t>4</a:t>
              </a:r>
              <a:endParaRPr lang="en-US" sz="22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243" name="AutoShape 99"/>
            <p:cNvSpPr>
              <a:spLocks noChangeArrowheads="1"/>
            </p:cNvSpPr>
            <p:nvPr/>
          </p:nvSpPr>
          <p:spPr bwMode="auto">
            <a:xfrm>
              <a:off x="1157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 dirty="0" smtClean="0">
                  <a:solidFill>
                    <a:srgbClr val="000000"/>
                  </a:solidFill>
                  <a:latin typeface="+mj-lt"/>
                </a:rPr>
                <a:t>-3</a:t>
              </a:r>
              <a:endParaRPr lang="en-US" sz="22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244" name="AutoShape 100"/>
            <p:cNvSpPr>
              <a:spLocks noChangeArrowheads="1"/>
            </p:cNvSpPr>
            <p:nvPr/>
          </p:nvSpPr>
          <p:spPr bwMode="auto">
            <a:xfrm>
              <a:off x="885" y="4275"/>
              <a:ext cx="287" cy="287"/>
            </a:xfrm>
            <a:prstGeom prst="roundRect">
              <a:avLst>
                <a:gd name="adj" fmla="val 34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60876" rIns="90000" bIns="45000" anchor="ctr" anchorCtr="1"/>
            <a:lstStyle/>
            <a:p>
              <a:pPr algn="ctr"/>
              <a:r>
                <a:rPr lang="en-US" sz="2200" dirty="0" smtClean="0">
                  <a:solidFill>
                    <a:srgbClr val="000000"/>
                  </a:solidFill>
                  <a:latin typeface="+mj-lt"/>
                </a:rPr>
                <a:t>-2</a:t>
              </a:r>
              <a:endParaRPr lang="en-US" sz="2200" dirty="0">
                <a:solidFill>
                  <a:srgbClr val="000000"/>
                </a:solidFill>
                <a:latin typeface="+mj-lt"/>
              </a:endParaRPr>
            </a:p>
          </p:txBody>
        </p:sp>
      </p:grpSp>
      <p:sp>
        <p:nvSpPr>
          <p:cNvPr id="6245" name="Text Box 101"/>
          <p:cNvSpPr txBox="1">
            <a:spLocks noChangeArrowheads="1"/>
          </p:cNvSpPr>
          <p:nvPr/>
        </p:nvSpPr>
        <p:spPr bwMode="auto">
          <a:xfrm>
            <a:off x="1172544" y="2568121"/>
            <a:ext cx="7359896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 smtClean="0">
                <a:latin typeface="+mj-lt"/>
              </a:rPr>
              <a:t>) +  (-</a:t>
            </a:r>
            <a:r>
              <a:rPr lang="en-US" sz="2200" dirty="0">
                <a:latin typeface="+mj-lt"/>
              </a:rPr>
              <a:t>7-2x+3x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+6x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 smtClean="0">
                <a:latin typeface="+mj-lt"/>
              </a:rPr>
              <a:t>)=  (-</a:t>
            </a:r>
            <a:r>
              <a:rPr lang="en-US" sz="2200" dirty="0">
                <a:latin typeface="+mj-lt"/>
              </a:rPr>
              <a:t>8+0x+6x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+2x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</a:t>
            </a:r>
          </a:p>
        </p:txBody>
      </p:sp>
      <p:sp>
        <p:nvSpPr>
          <p:cNvPr id="6246" name="Text Box 102"/>
          <p:cNvSpPr txBox="1">
            <a:spLocks noChangeArrowheads="1"/>
          </p:cNvSpPr>
          <p:nvPr/>
        </p:nvSpPr>
        <p:spPr bwMode="auto">
          <a:xfrm>
            <a:off x="1115616" y="3717032"/>
            <a:ext cx="4335560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       (1-2x-3x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+4x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</a:t>
            </a:r>
          </a:p>
        </p:txBody>
      </p:sp>
      <p:sp>
        <p:nvSpPr>
          <p:cNvPr id="6247" name="Text Box 103"/>
          <p:cNvSpPr txBox="1">
            <a:spLocks noChangeArrowheads="1"/>
          </p:cNvSpPr>
          <p:nvPr/>
        </p:nvSpPr>
        <p:spPr bwMode="auto">
          <a:xfrm>
            <a:off x="2411760" y="4582537"/>
            <a:ext cx="2074253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</a:p>
        </p:txBody>
      </p:sp>
      <p:sp>
        <p:nvSpPr>
          <p:cNvPr id="6248" name="Text Box 104"/>
          <p:cNvSpPr txBox="1">
            <a:spLocks noChangeArrowheads="1"/>
          </p:cNvSpPr>
          <p:nvPr/>
        </p:nvSpPr>
        <p:spPr bwMode="auto">
          <a:xfrm>
            <a:off x="2373764" y="5085184"/>
            <a:ext cx="435449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</a:t>
            </a:r>
            <a:r>
              <a:rPr lang="en-US" sz="2200" dirty="0" smtClean="0">
                <a:latin typeface="+mj-lt"/>
              </a:rPr>
              <a:t>1+2x+3x</a:t>
            </a:r>
            <a:r>
              <a:rPr lang="en-US" sz="2200" baseline="33000" dirty="0" smtClean="0">
                <a:latin typeface="+mj-lt"/>
              </a:rPr>
              <a:t>2</a:t>
            </a:r>
            <a:r>
              <a:rPr lang="en-US" sz="2200" dirty="0" smtClean="0">
                <a:latin typeface="+mj-lt"/>
              </a:rPr>
              <a:t>-4x</a:t>
            </a:r>
            <a:r>
              <a:rPr lang="en-US" sz="2200" baseline="33000" dirty="0" smtClean="0">
                <a:latin typeface="+mj-lt"/>
              </a:rPr>
              <a:t>3</a:t>
            </a:r>
            <a:r>
              <a:rPr lang="en-US" sz="2200" dirty="0" smtClean="0">
                <a:latin typeface="+mj-lt"/>
              </a:rPr>
              <a:t>)x=4-x+2x</a:t>
            </a:r>
            <a:r>
              <a:rPr lang="en-US" sz="2200" baseline="33000" dirty="0" smtClean="0">
                <a:latin typeface="+mj-lt"/>
              </a:rPr>
              <a:t>2</a:t>
            </a:r>
            <a:r>
              <a:rPr lang="en-US" sz="2200" dirty="0" smtClean="0">
                <a:latin typeface="+mj-lt"/>
              </a:rPr>
              <a:t>+3x</a:t>
            </a:r>
            <a:r>
              <a:rPr lang="en-US" sz="2200" baseline="33000" dirty="0" smtClean="0">
                <a:latin typeface="+mj-lt"/>
              </a:rPr>
              <a:t>3</a:t>
            </a:r>
            <a:endParaRPr lang="en-US" sz="2200" baseline="33000" dirty="0">
              <a:latin typeface="+mj-lt"/>
            </a:endParaRPr>
          </a:p>
        </p:txBody>
      </p:sp>
      <p:sp>
        <p:nvSpPr>
          <p:cNvPr id="6249" name="Text Box 105"/>
          <p:cNvSpPr txBox="1">
            <a:spLocks noChangeArrowheads="1"/>
          </p:cNvSpPr>
          <p:nvPr/>
        </p:nvSpPr>
        <p:spPr bwMode="auto">
          <a:xfrm>
            <a:off x="2373764" y="5517232"/>
            <a:ext cx="435449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smtClean="0">
                <a:latin typeface="+mj-lt"/>
              </a:rPr>
              <a:t>=-3+4x-x</a:t>
            </a:r>
            <a:r>
              <a:rPr lang="en-US" sz="2200" baseline="33000" dirty="0" smtClean="0">
                <a:latin typeface="+mj-lt"/>
              </a:rPr>
              <a:t>2</a:t>
            </a:r>
            <a:r>
              <a:rPr lang="en-US" sz="2200" dirty="0" smtClean="0">
                <a:latin typeface="+mj-lt"/>
              </a:rPr>
              <a:t>+2x</a:t>
            </a:r>
            <a:r>
              <a:rPr lang="en-US" sz="2200" baseline="33000" dirty="0" smtClean="0">
                <a:latin typeface="+mj-lt"/>
              </a:rPr>
              <a:t>3</a:t>
            </a:r>
            <a:endParaRPr lang="en-US" sz="2200" baseline="33000" dirty="0">
              <a:latin typeface="+mj-lt"/>
            </a:endParaRPr>
          </a:p>
        </p:txBody>
      </p:sp>
      <p:sp>
        <p:nvSpPr>
          <p:cNvPr id="6250" name="Text Box 106"/>
          <p:cNvSpPr txBox="1">
            <a:spLocks noChangeArrowheads="1"/>
          </p:cNvSpPr>
          <p:nvPr/>
        </p:nvSpPr>
        <p:spPr bwMode="auto">
          <a:xfrm>
            <a:off x="2339752" y="5995499"/>
            <a:ext cx="4354492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sz="2200" dirty="0">
                <a:latin typeface="+mj-lt"/>
              </a:rPr>
              <a:t>(-1+2x+3x</a:t>
            </a:r>
            <a:r>
              <a:rPr lang="en-US" sz="2200" baseline="33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-4x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)x</a:t>
            </a:r>
            <a:r>
              <a:rPr lang="en-US" sz="2200" baseline="33000" dirty="0">
                <a:latin typeface="+mj-lt"/>
              </a:rPr>
              <a:t>3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smtClean="0">
                <a:latin typeface="+mj-lt"/>
              </a:rPr>
              <a:t>=-2-3x+4x</a:t>
            </a:r>
            <a:r>
              <a:rPr lang="en-US" sz="2200" baseline="33000" dirty="0" smtClean="0">
                <a:latin typeface="+mj-lt"/>
              </a:rPr>
              <a:t>2</a:t>
            </a:r>
            <a:r>
              <a:rPr lang="en-US" sz="2200" dirty="0" smtClean="0">
                <a:latin typeface="+mj-lt"/>
              </a:rPr>
              <a:t>-x</a:t>
            </a:r>
            <a:r>
              <a:rPr lang="en-US" sz="2200" baseline="33000" dirty="0" smtClean="0">
                <a:latin typeface="+mj-lt"/>
              </a:rPr>
              <a:t>3</a:t>
            </a:r>
            <a:endParaRPr lang="en-US" sz="2200" baseline="33000" dirty="0">
              <a:latin typeface="+mj-lt"/>
            </a:endParaRPr>
          </a:p>
        </p:txBody>
      </p:sp>
      <p:sp>
        <p:nvSpPr>
          <p:cNvPr id="108" name="AutoShape 19"/>
          <p:cNvSpPr>
            <a:spLocks noChangeArrowheads="1"/>
          </p:cNvSpPr>
          <p:nvPr/>
        </p:nvSpPr>
        <p:spPr bwMode="auto">
          <a:xfrm>
            <a:off x="2435042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-4</a:t>
            </a:r>
          </a:p>
        </p:txBody>
      </p:sp>
      <p:sp>
        <p:nvSpPr>
          <p:cNvPr id="109" name="AutoShape 20"/>
          <p:cNvSpPr>
            <a:spLocks noChangeArrowheads="1"/>
          </p:cNvSpPr>
          <p:nvPr/>
        </p:nvSpPr>
        <p:spPr bwMode="auto">
          <a:xfrm>
            <a:off x="2043239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10" name="AutoShape 21"/>
          <p:cNvSpPr>
            <a:spLocks noChangeArrowheads="1"/>
          </p:cNvSpPr>
          <p:nvPr/>
        </p:nvSpPr>
        <p:spPr bwMode="auto">
          <a:xfrm>
            <a:off x="1651435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11" name="AutoShape 22"/>
          <p:cNvSpPr>
            <a:spLocks noChangeArrowheads="1"/>
          </p:cNvSpPr>
          <p:nvPr/>
        </p:nvSpPr>
        <p:spPr bwMode="auto">
          <a:xfrm>
            <a:off x="1259632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-1</a:t>
            </a:r>
          </a:p>
        </p:txBody>
      </p:sp>
      <p:sp>
        <p:nvSpPr>
          <p:cNvPr id="112" name="AutoShape 23"/>
          <p:cNvSpPr>
            <a:spLocks noChangeArrowheads="1"/>
          </p:cNvSpPr>
          <p:nvPr/>
        </p:nvSpPr>
        <p:spPr bwMode="auto">
          <a:xfrm>
            <a:off x="4492010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4</a:t>
            </a:r>
          </a:p>
        </p:txBody>
      </p:sp>
      <p:sp>
        <p:nvSpPr>
          <p:cNvPr id="113" name="AutoShape 24"/>
          <p:cNvSpPr>
            <a:spLocks noChangeArrowheads="1"/>
          </p:cNvSpPr>
          <p:nvPr/>
        </p:nvSpPr>
        <p:spPr bwMode="auto">
          <a:xfrm>
            <a:off x="4100206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-3</a:t>
            </a:r>
          </a:p>
        </p:txBody>
      </p:sp>
      <p:sp>
        <p:nvSpPr>
          <p:cNvPr id="114" name="AutoShape 25"/>
          <p:cNvSpPr>
            <a:spLocks noChangeArrowheads="1"/>
          </p:cNvSpPr>
          <p:nvPr/>
        </p:nvSpPr>
        <p:spPr bwMode="auto">
          <a:xfrm>
            <a:off x="3708403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-2</a:t>
            </a:r>
          </a:p>
        </p:txBody>
      </p:sp>
      <p:sp>
        <p:nvSpPr>
          <p:cNvPr id="115" name="AutoShape 26"/>
          <p:cNvSpPr>
            <a:spLocks noChangeArrowheads="1"/>
          </p:cNvSpPr>
          <p:nvPr/>
        </p:nvSpPr>
        <p:spPr bwMode="auto">
          <a:xfrm>
            <a:off x="3316600" y="3284984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116" name="AutoShape 2"/>
          <p:cNvSpPr>
            <a:spLocks noChangeArrowheads="1"/>
          </p:cNvSpPr>
          <p:nvPr/>
        </p:nvSpPr>
        <p:spPr bwMode="auto">
          <a:xfrm>
            <a:off x="2410172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-4</a:t>
            </a:r>
          </a:p>
        </p:txBody>
      </p:sp>
      <p:sp>
        <p:nvSpPr>
          <p:cNvPr id="117" name="AutoShape 3"/>
          <p:cNvSpPr>
            <a:spLocks noChangeArrowheads="1"/>
          </p:cNvSpPr>
          <p:nvPr/>
        </p:nvSpPr>
        <p:spPr bwMode="auto">
          <a:xfrm>
            <a:off x="2018369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18" name="AutoShape 4"/>
          <p:cNvSpPr>
            <a:spLocks noChangeArrowheads="1"/>
          </p:cNvSpPr>
          <p:nvPr/>
        </p:nvSpPr>
        <p:spPr bwMode="auto">
          <a:xfrm>
            <a:off x="1626565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19" name="AutoShape 5"/>
          <p:cNvSpPr>
            <a:spLocks noChangeArrowheads="1"/>
          </p:cNvSpPr>
          <p:nvPr/>
        </p:nvSpPr>
        <p:spPr bwMode="auto">
          <a:xfrm>
            <a:off x="1234762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-1</a:t>
            </a:r>
          </a:p>
        </p:txBody>
      </p:sp>
      <p:sp>
        <p:nvSpPr>
          <p:cNvPr id="120" name="AutoShape 6"/>
          <p:cNvSpPr>
            <a:spLocks noChangeArrowheads="1"/>
          </p:cNvSpPr>
          <p:nvPr/>
        </p:nvSpPr>
        <p:spPr bwMode="auto">
          <a:xfrm>
            <a:off x="4467140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6</a:t>
            </a:r>
          </a:p>
        </p:txBody>
      </p:sp>
      <p:sp>
        <p:nvSpPr>
          <p:cNvPr id="121" name="AutoShape 7"/>
          <p:cNvSpPr>
            <a:spLocks noChangeArrowheads="1"/>
          </p:cNvSpPr>
          <p:nvPr/>
        </p:nvSpPr>
        <p:spPr bwMode="auto">
          <a:xfrm>
            <a:off x="4075336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122" name="AutoShape 8"/>
          <p:cNvSpPr>
            <a:spLocks noChangeArrowheads="1"/>
          </p:cNvSpPr>
          <p:nvPr/>
        </p:nvSpPr>
        <p:spPr bwMode="auto">
          <a:xfrm>
            <a:off x="3683533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-2</a:t>
            </a:r>
          </a:p>
        </p:txBody>
      </p:sp>
      <p:sp>
        <p:nvSpPr>
          <p:cNvPr id="123" name="AutoShape 9"/>
          <p:cNvSpPr>
            <a:spLocks noChangeArrowheads="1"/>
          </p:cNvSpPr>
          <p:nvPr/>
        </p:nvSpPr>
        <p:spPr bwMode="auto">
          <a:xfrm>
            <a:off x="3291730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-7</a:t>
            </a:r>
          </a:p>
        </p:txBody>
      </p:sp>
      <p:sp>
        <p:nvSpPr>
          <p:cNvPr id="124" name="Text Box 12"/>
          <p:cNvSpPr txBox="1">
            <a:spLocks noChangeArrowheads="1"/>
          </p:cNvSpPr>
          <p:nvPr/>
        </p:nvSpPr>
        <p:spPr bwMode="auto">
          <a:xfrm>
            <a:off x="2960425" y="2189182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+</a:t>
            </a:r>
          </a:p>
        </p:txBody>
      </p:sp>
      <p:sp>
        <p:nvSpPr>
          <p:cNvPr id="125" name="Text Box 13"/>
          <p:cNvSpPr txBox="1">
            <a:spLocks noChangeArrowheads="1"/>
          </p:cNvSpPr>
          <p:nvPr/>
        </p:nvSpPr>
        <p:spPr bwMode="auto">
          <a:xfrm>
            <a:off x="4920882" y="2189182"/>
            <a:ext cx="414851" cy="313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/>
          <a:p>
            <a:r>
              <a:rPr lang="en-US" sz="2200">
                <a:solidFill>
                  <a:srgbClr val="000000"/>
                </a:solidFill>
                <a:latin typeface="+mj-lt"/>
              </a:rPr>
              <a:t>=</a:t>
            </a:r>
          </a:p>
        </p:txBody>
      </p:sp>
      <p:sp>
        <p:nvSpPr>
          <p:cNvPr id="126" name="AutoShape 14"/>
          <p:cNvSpPr>
            <a:spLocks noChangeArrowheads="1"/>
          </p:cNvSpPr>
          <p:nvPr/>
        </p:nvSpPr>
        <p:spPr bwMode="auto">
          <a:xfrm>
            <a:off x="6459287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127" name="AutoShape 15"/>
          <p:cNvSpPr>
            <a:spLocks noChangeArrowheads="1"/>
          </p:cNvSpPr>
          <p:nvPr/>
        </p:nvSpPr>
        <p:spPr bwMode="auto">
          <a:xfrm>
            <a:off x="6067483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6</a:t>
            </a:r>
          </a:p>
        </p:txBody>
      </p:sp>
      <p:sp>
        <p:nvSpPr>
          <p:cNvPr id="128" name="AutoShape 16"/>
          <p:cNvSpPr>
            <a:spLocks noChangeArrowheads="1"/>
          </p:cNvSpPr>
          <p:nvPr/>
        </p:nvSpPr>
        <p:spPr bwMode="auto">
          <a:xfrm>
            <a:off x="5675680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0</a:t>
            </a:r>
          </a:p>
        </p:txBody>
      </p:sp>
      <p:sp>
        <p:nvSpPr>
          <p:cNvPr id="129" name="AutoShape 17"/>
          <p:cNvSpPr>
            <a:spLocks noChangeArrowheads="1"/>
          </p:cNvSpPr>
          <p:nvPr/>
        </p:nvSpPr>
        <p:spPr bwMode="auto">
          <a:xfrm>
            <a:off x="5283877" y="2150315"/>
            <a:ext cx="414851" cy="414589"/>
          </a:xfrm>
          <a:prstGeom prst="roundRect">
            <a:avLst>
              <a:gd name="adj" fmla="val 3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 anchor="ctr" anchorCtr="1"/>
          <a:lstStyle/>
          <a:p>
            <a:pPr algn="ctr"/>
            <a:r>
              <a:rPr lang="en-US" sz="2200">
                <a:solidFill>
                  <a:srgbClr val="000000"/>
                </a:solidFill>
                <a:latin typeface="+mj-lt"/>
              </a:rPr>
              <a:t>-8</a:t>
            </a:r>
          </a:p>
        </p:txBody>
      </p:sp>
    </p:spTree>
    <p:extLst>
      <p:ext uri="{BB962C8B-B14F-4D97-AF65-F5344CB8AC3E}">
        <p14:creationId xmlns:p14="http://schemas.microsoft.com/office/powerpoint/2010/main" val="15371419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3463</TotalTime>
  <Words>4176</Words>
  <Application>Microsoft Office PowerPoint</Application>
  <PresentationFormat>On-screen Show (4:3)</PresentationFormat>
  <Paragraphs>1514</Paragraphs>
  <Slides>44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Ideal Lattices and Ring-LWE</vt:lpstr>
      <vt:lpstr>Ideal lattices</vt:lpstr>
      <vt:lpstr>Cyclic Lattices</vt:lpstr>
      <vt:lpstr>Cyclic Lattices = Ideals in Z[x]/(xn-1)</vt:lpstr>
      <vt:lpstr>Why Cyclic Lattices?</vt:lpstr>
      <vt:lpstr>Is SVPpoly(n) Hard for Cyclic Lattices?</vt:lpstr>
      <vt:lpstr>The Hard Cyclic Lattice Instances</vt:lpstr>
      <vt:lpstr>f-Ideal Lattices = Ideals in Z[x]/(f)</vt:lpstr>
      <vt:lpstr>(xn+1)-Ideal Lattices = Ideals in Z[x]/(xn+1)</vt:lpstr>
      <vt:lpstr>Hardness of Problems for General and (xn+1)-Ideal Lattices</vt:lpstr>
      <vt:lpstr>SVP = SIVP</vt:lpstr>
      <vt:lpstr>GapSVP√n  is easy</vt:lpstr>
      <vt:lpstr>Ring-sis and hash functions</vt:lpstr>
      <vt:lpstr>SIS Source of Inefficiency</vt:lpstr>
      <vt:lpstr>A More Efficient Idea</vt:lpstr>
      <vt:lpstr>A More Efficient Idea</vt:lpstr>
      <vt:lpstr>Ring-SIS</vt:lpstr>
      <vt:lpstr>PowerPoint Presentation</vt:lpstr>
      <vt:lpstr>Ring-lwe</vt:lpstr>
      <vt:lpstr>Source of Inefficiency in  LWE Constructions</vt:lpstr>
      <vt:lpstr>Use the Same “Efficient Idea”? </vt:lpstr>
      <vt:lpstr>PowerPoint Presentation</vt:lpstr>
      <vt:lpstr>Ring-LWE</vt:lpstr>
      <vt:lpstr>Decision Ring-LWE</vt:lpstr>
      <vt:lpstr>Decision Ring-LWE Problem </vt:lpstr>
      <vt:lpstr>What We Want to Construct</vt:lpstr>
      <vt:lpstr>Decision LWE Problem</vt:lpstr>
      <vt:lpstr>Search LWE &lt; Decision LWE</vt:lpstr>
      <vt:lpstr>Difference between LWE and Ring-LWE</vt:lpstr>
      <vt:lpstr>The Ring R=Z17[x]/(x4+1)</vt:lpstr>
      <vt:lpstr>Example</vt:lpstr>
      <vt:lpstr>Representation of Elements in R=Z17[x]/(x4+1)</vt:lpstr>
      <vt:lpstr>Learning One Position of the Secret</vt:lpstr>
      <vt:lpstr>Learning One Position of the Secret</vt:lpstr>
      <vt:lpstr>Learning One Position of the Secret</vt:lpstr>
      <vt:lpstr>Learning the Other Positions</vt:lpstr>
      <vt:lpstr>A Possible Swap</vt:lpstr>
      <vt:lpstr>A Possible Swap</vt:lpstr>
      <vt:lpstr>Automorphisms of R</vt:lpstr>
      <vt:lpstr>Automorphisms of R</vt:lpstr>
      <vt:lpstr>A Correct Swap</vt:lpstr>
      <vt:lpstr>Caveat</vt:lpstr>
      <vt:lpstr>Another Caveat … </vt:lpstr>
      <vt:lpstr>Thanks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Ideal Lattices</dc:title>
  <dc:creator>lyubash</dc:creator>
  <cp:lastModifiedBy>Vadim</cp:lastModifiedBy>
  <cp:revision>48</cp:revision>
  <dcterms:created xsi:type="dcterms:W3CDTF">2012-02-11T12:25:35Z</dcterms:created>
  <dcterms:modified xsi:type="dcterms:W3CDTF">2013-08-08T06:15:47Z</dcterms:modified>
</cp:coreProperties>
</file>